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tags/tag84.xml" ContentType="application/vnd.openxmlformats-officedocument.presentationml.tags+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430" r:id="rId2"/>
    <p:sldId id="443" r:id="rId3"/>
    <p:sldId id="400" r:id="rId4"/>
    <p:sldId id="431" r:id="rId5"/>
    <p:sldId id="1586" r:id="rId6"/>
    <p:sldId id="351" r:id="rId7"/>
    <p:sldId id="1650" r:id="rId8"/>
    <p:sldId id="1589" r:id="rId9"/>
    <p:sldId id="373" r:id="rId10"/>
    <p:sldId id="1666" r:id="rId11"/>
    <p:sldId id="489" r:id="rId12"/>
    <p:sldId id="1667" r:id="rId13"/>
    <p:sldId id="1662" r:id="rId14"/>
    <p:sldId id="420" r:id="rId15"/>
    <p:sldId id="497" r:id="rId16"/>
    <p:sldId id="493" r:id="rId17"/>
    <p:sldId id="1663" r:id="rId18"/>
    <p:sldId id="1593" r:id="rId19"/>
    <p:sldId id="1592" r:id="rId20"/>
    <p:sldId id="422" r:id="rId21"/>
    <p:sldId id="419" r:id="rId22"/>
    <p:sldId id="479" r:id="rId23"/>
    <p:sldId id="496" r:id="rId24"/>
    <p:sldId id="413" r:id="rId25"/>
    <p:sldId id="495" r:id="rId26"/>
    <p:sldId id="494" r:id="rId27"/>
    <p:sldId id="424" r:id="rId28"/>
    <p:sldId id="1659" r:id="rId29"/>
    <p:sldId id="1601" r:id="rId30"/>
    <p:sldId id="480" r:id="rId31"/>
    <p:sldId id="487" r:id="rId32"/>
    <p:sldId id="1658" r:id="rId33"/>
    <p:sldId id="617" r:id="rId34"/>
    <p:sldId id="1590" r:id="rId35"/>
    <p:sldId id="1644" r:id="rId36"/>
    <p:sldId id="381" r:id="rId37"/>
    <p:sldId id="473" r:id="rId38"/>
    <p:sldId id="390" r:id="rId39"/>
    <p:sldId id="1652" r:id="rId40"/>
    <p:sldId id="1653" r:id="rId41"/>
    <p:sldId id="1654" r:id="rId42"/>
    <p:sldId id="1665" r:id="rId43"/>
    <p:sldId id="1664" r:id="rId44"/>
    <p:sldId id="1655" r:id="rId45"/>
    <p:sldId id="889" r:id="rId46"/>
    <p:sldId id="1656" r:id="rId47"/>
    <p:sldId id="1598" r:id="rId48"/>
    <p:sldId id="1657" r:id="rId49"/>
    <p:sldId id="520" r:id="rId50"/>
    <p:sldId id="427" r:id="rId51"/>
    <p:sldId id="504" r:id="rId52"/>
    <p:sldId id="1591" r:id="rId53"/>
    <p:sldId id="621" r:id="rId54"/>
    <p:sldId id="1588" r:id="rId55"/>
    <p:sldId id="383" r:id="rId56"/>
    <p:sldId id="406" r:id="rId57"/>
    <p:sldId id="389" r:id="rId58"/>
    <p:sldId id="391" r:id="rId59"/>
    <p:sldId id="435" r:id="rId60"/>
    <p:sldId id="396" r:id="rId61"/>
    <p:sldId id="1599" r:id="rId62"/>
    <p:sldId id="397" r:id="rId63"/>
    <p:sldId id="399" r:id="rId64"/>
    <p:sldId id="398" r:id="rId65"/>
    <p:sldId id="392" r:id="rId66"/>
    <p:sldId id="1596" r:id="rId67"/>
    <p:sldId id="884" r:id="rId68"/>
    <p:sldId id="426" r:id="rId69"/>
    <p:sldId id="1669" r:id="rId70"/>
    <p:sldId id="1670" r:id="rId71"/>
    <p:sldId id="618" r:id="rId72"/>
    <p:sldId id="1672" r:id="rId73"/>
    <p:sldId id="883" r:id="rId74"/>
    <p:sldId id="345" r:id="rId75"/>
    <p:sldId id="623" r:id="rId76"/>
    <p:sldId id="839" r:id="rId77"/>
    <p:sldId id="622" r:id="rId78"/>
    <p:sldId id="448" r:id="rId79"/>
  </p:sldIdLst>
  <p:sldSz cx="12192000" cy="6858000"/>
  <p:notesSz cx="6858000" cy="9144000"/>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E1F9FB-802B-4B95-835B-78C87359B165}">
          <p14:sldIdLst>
            <p14:sldId id="430"/>
            <p14:sldId id="443"/>
            <p14:sldId id="400"/>
          </p14:sldIdLst>
        </p14:section>
        <p14:section name="Section 1" id="{19434780-F4A5-4BDF-96FB-B243DF47B436}">
          <p14:sldIdLst>
            <p14:sldId id="431"/>
            <p14:sldId id="1586"/>
            <p14:sldId id="351"/>
            <p14:sldId id="1650"/>
          </p14:sldIdLst>
        </p14:section>
        <p14:section name="Section 2" id="{A7952EE4-5D74-4290-8A8A-C5FE715A3697}">
          <p14:sldIdLst>
            <p14:sldId id="1589"/>
            <p14:sldId id="373"/>
            <p14:sldId id="1666"/>
            <p14:sldId id="489"/>
            <p14:sldId id="1667"/>
            <p14:sldId id="1662"/>
            <p14:sldId id="420"/>
            <p14:sldId id="497"/>
            <p14:sldId id="493"/>
            <p14:sldId id="1663"/>
            <p14:sldId id="1593"/>
          </p14:sldIdLst>
        </p14:section>
        <p14:section name="Section 3" id="{DBD0B847-07AA-46F4-ACCB-BA1BA1782377}">
          <p14:sldIdLst>
            <p14:sldId id="1592"/>
            <p14:sldId id="422"/>
            <p14:sldId id="419"/>
            <p14:sldId id="479"/>
            <p14:sldId id="496"/>
            <p14:sldId id="413"/>
            <p14:sldId id="495"/>
            <p14:sldId id="494"/>
            <p14:sldId id="424"/>
            <p14:sldId id="1659"/>
            <p14:sldId id="1601"/>
            <p14:sldId id="480"/>
            <p14:sldId id="487"/>
            <p14:sldId id="1658"/>
            <p14:sldId id="617"/>
          </p14:sldIdLst>
        </p14:section>
        <p14:section name="Section 4" id="{D1E8B477-6670-458F-9792-00B12FE448D6}">
          <p14:sldIdLst>
            <p14:sldId id="1590"/>
            <p14:sldId id="1644"/>
            <p14:sldId id="381"/>
            <p14:sldId id="473"/>
            <p14:sldId id="390"/>
            <p14:sldId id="1652"/>
            <p14:sldId id="1653"/>
            <p14:sldId id="1654"/>
            <p14:sldId id="1665"/>
            <p14:sldId id="1664"/>
            <p14:sldId id="1655"/>
            <p14:sldId id="889"/>
            <p14:sldId id="1656"/>
            <p14:sldId id="1598"/>
            <p14:sldId id="1657"/>
          </p14:sldIdLst>
        </p14:section>
        <p14:section name="Guided Lab" id="{92C03BAF-E441-41D7-B26E-A8E25436B522}">
          <p14:sldIdLst>
            <p14:sldId id="520"/>
            <p14:sldId id="427"/>
            <p14:sldId id="504"/>
            <p14:sldId id="1591"/>
            <p14:sldId id="621"/>
          </p14:sldIdLst>
        </p14:section>
        <p14:section name="Section 5" id="{34D55B75-6B91-4FA8-AC78-4D7D100326B0}">
          <p14:sldIdLst>
            <p14:sldId id="1588"/>
            <p14:sldId id="383"/>
            <p14:sldId id="406"/>
            <p14:sldId id="389"/>
            <p14:sldId id="391"/>
            <p14:sldId id="435"/>
            <p14:sldId id="396"/>
            <p14:sldId id="1599"/>
            <p14:sldId id="397"/>
            <p14:sldId id="399"/>
            <p14:sldId id="398"/>
            <p14:sldId id="392"/>
            <p14:sldId id="1596"/>
          </p14:sldIdLst>
        </p14:section>
        <p14:section name="Challenge lab" id="{8C6DB2BA-7FC6-4E6C-8DAE-F9F7D39A0E0C}">
          <p14:sldIdLst>
            <p14:sldId id="884"/>
            <p14:sldId id="426"/>
            <p14:sldId id="1669"/>
            <p14:sldId id="1670"/>
            <p14:sldId id="618"/>
            <p14:sldId id="1672"/>
          </p14:sldIdLst>
        </p14:section>
        <p14:section name="Module Wrap-up" id="{797FEF13-24C6-41C1-B079-69B6E5724F54}">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12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22" clrIdx="2">
    <p:extLst>
      <p:ext uri="{19B8F6BF-5375-455C-9EA6-DF929625EA0E}">
        <p15:presenceInfo xmlns:p15="http://schemas.microsoft.com/office/powerpoint/2012/main" userId="S-1-5-21-1407069837-2091007605-538272213-25781389" providerId="AD"/>
      </p:ext>
    </p:extLst>
  </p:cmAuthor>
  <p:cmAuthor id="4" name="Karthik Nagaraj" initials="KN" lastIdx="10" clrIdx="3">
    <p:extLst>
      <p:ext uri="{19B8F6BF-5375-455C-9EA6-DF929625EA0E}">
        <p15:presenceInfo xmlns:p15="http://schemas.microsoft.com/office/powerpoint/2012/main" userId="Karthik Nagaraj" providerId="None"/>
      </p:ext>
    </p:extLst>
  </p:cmAuthor>
  <p:cmAuthor id="5" name="Charrette, Jen" initials="CJ" lastIdx="7" clrIdx="4">
    <p:extLst>
      <p:ext uri="{19B8F6BF-5375-455C-9EA6-DF929625EA0E}">
        <p15:presenceInfo xmlns:p15="http://schemas.microsoft.com/office/powerpoint/2012/main" userId="Charrette, Jen" providerId="None"/>
      </p:ext>
    </p:extLst>
  </p:cmAuthor>
  <p:cmAuthor id="6" name="clreece" initials="c" lastIdx="6"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9"/>
    <a:srgbClr val="F2F2F2"/>
    <a:srgbClr val="2D75E7"/>
    <a:srgbClr val="16966D"/>
    <a:srgbClr val="4E24A7"/>
    <a:srgbClr val="E817E4"/>
    <a:srgbClr val="FE5496"/>
    <a:srgbClr val="B3EB5B"/>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17" autoAdjust="0"/>
    <p:restoredTop sz="76842" autoAdjust="0"/>
  </p:normalViewPr>
  <p:slideViewPr>
    <p:cSldViewPr snapToGrid="0" snapToObjects="1" showGuides="1">
      <p:cViewPr varScale="1">
        <p:scale>
          <a:sx n="84" d="100"/>
          <a:sy n="84" d="100"/>
        </p:scale>
        <p:origin x="750" y="9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6138"/>
    </p:cViewPr>
  </p:sorterViewPr>
  <p:notesViewPr>
    <p:cSldViewPr snapToGrid="0" snapToObjects="1" showGuides="1">
      <p:cViewPr varScale="1">
        <p:scale>
          <a:sx n="84" d="100"/>
          <a:sy n="84" d="100"/>
        </p:scale>
        <p:origin x="3828"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 CPU Utilization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Sheet1!$A$2:$A$7</c:f>
              <c:numCache>
                <c:formatCode>h:mm</c:formatCode>
                <c:ptCount val="6"/>
                <c:pt idx="0">
                  <c:v>2.0833333333333332E-2</c:v>
                </c:pt>
                <c:pt idx="1">
                  <c:v>4.1666666666666664E-2</c:v>
                </c:pt>
                <c:pt idx="2">
                  <c:v>6.25E-2</c:v>
                </c:pt>
                <c:pt idx="3">
                  <c:v>8.3333333333333329E-2</c:v>
                </c:pt>
                <c:pt idx="4">
                  <c:v>0.10416666666666667</c:v>
                </c:pt>
                <c:pt idx="5">
                  <c:v>0.125</c:v>
                </c:pt>
              </c:numCache>
            </c:numRef>
          </c:cat>
          <c:val>
            <c:numRef>
              <c:f>Sheet1!$B$2:$B$7</c:f>
              <c:numCache>
                <c:formatCode>General</c:formatCode>
                <c:ptCount val="6"/>
                <c:pt idx="0">
                  <c:v>10</c:v>
                </c:pt>
                <c:pt idx="1">
                  <c:v>25</c:v>
                </c:pt>
                <c:pt idx="2">
                  <c:v>50</c:v>
                </c:pt>
                <c:pt idx="3">
                  <c:v>30</c:v>
                </c:pt>
                <c:pt idx="4">
                  <c:v>25</c:v>
                </c:pt>
                <c:pt idx="5">
                  <c:v>25</c:v>
                </c:pt>
              </c:numCache>
            </c:numRef>
          </c:val>
          <c:smooth val="0"/>
          <c:extLst>
            <c:ext xmlns:c16="http://schemas.microsoft.com/office/drawing/2014/chart" uri="{C3380CC4-5D6E-409C-BE32-E72D297353CC}">
              <c16:uniqueId val="{00000000-1890-1E45-95B9-53E892DF6E75}"/>
            </c:ext>
          </c:extLst>
        </c:ser>
        <c:dLbls>
          <c:showLegendKey val="0"/>
          <c:showVal val="0"/>
          <c:showCatName val="0"/>
          <c:showSerName val="0"/>
          <c:showPercent val="0"/>
          <c:showBubbleSize val="0"/>
        </c:dLbls>
        <c:smooth val="0"/>
        <c:axId val="1164408063"/>
        <c:axId val="659788815"/>
      </c:lineChart>
      <c:catAx>
        <c:axId val="1164408063"/>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9788815"/>
        <c:crosses val="autoZero"/>
        <c:auto val="1"/>
        <c:lblAlgn val="ctr"/>
        <c:lblOffset val="100"/>
        <c:noMultiLvlLbl val="0"/>
      </c:catAx>
      <c:valAx>
        <c:axId val="659788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4408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c2/autoscal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utoscaling/ec2/userguide/schedule_time.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aws.amazon.com/autoscaling/ec2/userguide/as-manual-scaling.html" TargetMode="External"/><Relationship Id="rId5" Type="http://schemas.openxmlformats.org/officeDocument/2006/relationships/hyperlink" Target="https://aws.amazon.com/blogs/aws/new-predictive-scaling-for-ec2-powered-by-machine-learning/" TargetMode="External"/><Relationship Id="rId4" Type="http://schemas.openxmlformats.org/officeDocument/2006/relationships/hyperlink" Target="https://docs.aws.amazon.com/autoscaling/ec2/userguide/as-scale-based-on-demand.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utoscaling/ec2/userguide/as-scale-based-on-demand.html#as-scaling-type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youtube.com/watch?v=qOLOhvlpMyU" TargetMode="External"/><Relationship Id="rId5" Type="http://schemas.openxmlformats.org/officeDocument/2006/relationships/hyperlink" Target="https://www.youtube.com/watch?v=srofVz6xvkE" TargetMode="External"/><Relationship Id="rId4" Type="http://schemas.openxmlformats.org/officeDocument/2006/relationships/hyperlink" Target="https://docs.aws.amazon.com/autoscaling/ec2/userguide/as-scaling-target-track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aws.amazon.com/autoscaling/ec2/userguide/asg-purchase-options.html" TargetMode="External"/><Relationship Id="rId4" Type="http://schemas.openxmlformats.org/officeDocument/2006/relationships/hyperlink" Target="https://aws.amazon.com/ec2/pricin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autoscaling/ec2/userguide/lifecycle-hook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rd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aws.amazon.com/AmazonRDS/latest/UserGuide/USER_PIOPS.StorageTypes.html#USER_PIOPS.Autoscaling" TargetMode="External"/><Relationship Id="rId4" Type="http://schemas.openxmlformats.org/officeDocument/2006/relationships/hyperlink" Target="https://docs.aws.amazon.com/AmazonRDS/latest/UserGuide/Concepts.DBInstanceClass.html#Concepts.DBInstanceClass.Type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AmazonRDS/latest/UserGuide/USER_ReadRepl.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aws.amazon.com/blogs/database/scaling-your-amazon-rds-instance-vertically-and-horizontally/" TargetMode="External"/><Relationship Id="rId4" Type="http://schemas.openxmlformats.org/officeDocument/2006/relationships/hyperlink" Target="https://docs.aws.amazon.com/AmazonRDS/latest/UserGuide/Overview.DBInstance.Modifying.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rds/auror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rds/aurora/serverles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AmazonRDS/latest/AuroraUserGuide/aurora-serverless.how-it-works.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blogs/database/sharding-with-amazon-relational-database-servi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aws/amazon-dynamodb-on-demand-no-capacity-planning-and-pay-per-request-pric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amazondynamodb/latest/developerguide/AutoScaling.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amazondynamodb/latest/developerguide/AutoScaling.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amazondynamodb/latest/developerguide/bp-partition-key-design.html#bp-partition-key-partitions-adaptiv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amazondynamodb/latest/developerguide/bp-partition-key-uniform-load.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elasticloadbalancing/feature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aws.amazon.com/Route53/latest/DeveloperGuide/routing-policy.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aws.amazon.com/aws-cost-management/aws-cost-explorer/" TargetMode="External"/><Relationship Id="rId7" Type="http://schemas.openxmlformats.org/officeDocument/2006/relationships/hyperlink" Target="https://aws.amazon.com/aws-cost-management/"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aws.amazon.com/solutions/cost-optimization-monitor/" TargetMode="External"/><Relationship Id="rId5" Type="http://schemas.openxmlformats.org/officeDocument/2006/relationships/hyperlink" Target="https://aws.amazon.com/aws-cost-management/aws-cost-and-usage-reporting/" TargetMode="External"/><Relationship Id="rId4" Type="http://schemas.openxmlformats.org/officeDocument/2006/relationships/hyperlink" Target="https://docs.aws.amazon.com/awsaccountbilling/latest/aboutv2/budgets-managing-costs.html"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aws.amazon.com/AmazonCloudWatch/latest/monitoring/WhatIsCloudWatch.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aws.amazon.com/AmazonCloudWatch/latest/monitoring/working_with_metrics.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AmazonCloudWatch/latest/logs/WhatIsCloudWatchLogs.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aws.amazon.com/blogs/aws/new-amazon-cloudwatch-logs-insights-fast-interactive-log-analytics/"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aws.amazon.com/AWSEC2/latest/UserGuide/viewing_metrics_with_cloudwatch.html"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ocs.aws.amazon.com/AmazonCloudWatch/latest/monitoring/AlarmThatSendsEmail.html"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aws.amazon.com/eventbridge/latest/userguide/what-is-amazon-eventbridge.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reactivemanifesto.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youtube.com/watch?v=srofVz6xvkE"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docs.aws.amazon.com/elasticloadbalancing/latest/application/introduction.html" TargetMode="External"/><Relationship Id="rId5" Type="http://schemas.openxmlformats.org/officeDocument/2006/relationships/hyperlink" Target="https://www.youtube.com/watch?v=aOAqH48Cyc8" TargetMode="External"/><Relationship Id="rId4" Type="http://schemas.openxmlformats.org/officeDocument/2006/relationships/hyperlink" Target="https://kiku.aws.training/Details/Video?id=16454"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9: Implementing Elasticity, High Availability, and Monitoring</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Scaling</a:t>
            </a:r>
            <a:r>
              <a:rPr lang="en-US" dirty="0"/>
              <a:t> is a technique that is used to achieve elasticity. </a:t>
            </a:r>
            <a:r>
              <a:rPr lang="en-US" sz="1100" b="0" dirty="0">
                <a:cs typeface="Arial"/>
              </a:rPr>
              <a:t>Scaling is the ability to increase or decrease the compute capacity of your application. </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Scaling has two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Horizontal scaling </a:t>
            </a:r>
            <a:r>
              <a:rPr lang="en-US" dirty="0"/>
              <a:t>is where you add or remove resources. </a:t>
            </a:r>
            <a:r>
              <a:rPr lang="en-US" sz="1100" i="0" kern="1200" dirty="0">
                <a:solidFill>
                  <a:schemeClr val="tx1"/>
                </a:solidFill>
                <a:effectLst/>
                <a:ea typeface="+mn-ea"/>
                <a:cs typeface="+mn-cs"/>
              </a:rPr>
              <a:t>For example, you might need to add more hard drives to a storage array or add more servers to support an application. </a:t>
            </a:r>
            <a:r>
              <a:rPr lang="en-US" sz="1100" kern="1200" dirty="0">
                <a:solidFill>
                  <a:schemeClr val="tx1"/>
                </a:solidFill>
                <a:effectLst/>
                <a:ea typeface="+mn-ea"/>
                <a:cs typeface="+mn-cs"/>
              </a:rPr>
              <a:t>Adding resources is referred to as </a:t>
            </a:r>
            <a:r>
              <a:rPr lang="en-US" sz="1100" i="1" kern="1200" dirty="0">
                <a:solidFill>
                  <a:schemeClr val="tx1"/>
                </a:solidFill>
                <a:effectLst/>
                <a:ea typeface="+mn-ea"/>
                <a:cs typeface="+mn-cs"/>
              </a:rPr>
              <a:t>scaling out</a:t>
            </a:r>
            <a:r>
              <a:rPr lang="en-US" sz="1100" kern="1200" dirty="0">
                <a:solidFill>
                  <a:schemeClr val="tx1"/>
                </a:solidFill>
                <a:effectLst/>
                <a:ea typeface="+mn-ea"/>
                <a:cs typeface="+mn-cs"/>
              </a:rPr>
              <a:t>, and terminating resources is referred to as </a:t>
            </a:r>
            <a:r>
              <a:rPr lang="en-US" sz="1100" i="1" kern="1200" dirty="0">
                <a:solidFill>
                  <a:schemeClr val="tx1"/>
                </a:solidFill>
                <a:effectLst/>
                <a:ea typeface="+mn-ea"/>
                <a:cs typeface="+mn-cs"/>
              </a:rPr>
              <a:t>scaling in.</a:t>
            </a:r>
            <a:r>
              <a:rPr lang="en-US" sz="1100" i="0" kern="1200" dirty="0">
                <a:solidFill>
                  <a:schemeClr val="tx1"/>
                </a:solidFill>
                <a:effectLst/>
                <a:ea typeface="+mn-ea"/>
                <a:cs typeface="+mn-cs"/>
              </a:rPr>
              <a:t> Horizontal scaling is a good way to build internet-scale applications that take advantage of the elasticity of cloud computing. </a:t>
            </a:r>
            <a:endParaRPr lang="en-US" sz="1100" i="1"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Vertical scaling</a:t>
            </a:r>
            <a:r>
              <a:rPr lang="en-US" dirty="0"/>
              <a:t> is where you increase or decrease the specifications of an individual resource. For example, you could upgrade a server so it has a larger hard drive or a faster CPU. With Amazon Elastic Compute Cloud (Amazon EC2), you can stop an instance and resize it to an instance type that has more RAM, CPU, I/O, or networking capabilities. Vertical scaling can eventually reach a limit, and it is not always a cost-efficient or highly available approach. However, it is easy to implement and can be sufficient for many use cases, especially in the short term.</a:t>
            </a:r>
          </a:p>
          <a:p>
            <a:endParaRPr lang="en-US" dirty="0"/>
          </a:p>
        </p:txBody>
      </p:sp>
    </p:spTree>
    <p:extLst>
      <p:ext uri="{BB962C8B-B14F-4D97-AF65-F5344CB8AC3E}">
        <p14:creationId xmlns:p14="http://schemas.microsoft.com/office/powerpoint/2010/main" val="942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cloud, scaling can be handled automatically. </a:t>
            </a:r>
            <a:r>
              <a:rPr lang="en-US" sz="1100" dirty="0">
                <a:ea typeface="Amazon Ember Light" panose="020B0403020204020204" pitchFamily="34" charset="0"/>
                <a:cs typeface="Amazon Ember Light" panose="020B0403020204020204" pitchFamily="34" charset="0"/>
                <a:hlinkClick r:id="rId3"/>
              </a:rPr>
              <a:t>Amazon EC2 Auto Scaling</a:t>
            </a:r>
            <a:r>
              <a:rPr lang="en-US" sz="1100" dirty="0">
                <a:ea typeface="Amazon Ember Light" panose="020B0403020204020204" pitchFamily="34" charset="0"/>
                <a:cs typeface="Amazon Ember Light" panose="020B0403020204020204" pitchFamily="34" charset="0"/>
              </a:rPr>
              <a:t> </a:t>
            </a:r>
            <a:r>
              <a:rPr lang="en-US" dirty="0"/>
              <a:t>helps you maintain application availability and enables you to automatically add or remove EC2 instances according to policies that you define, schedules, and health checks.</a:t>
            </a:r>
            <a:r>
              <a:rPr lang="en-US" kern="1200" dirty="0">
                <a:solidFill>
                  <a:schemeClr val="tx1"/>
                </a:solidFill>
                <a:effectLst/>
                <a:ea typeface="+mn-ea"/>
                <a:cs typeface="+mn-cs"/>
              </a:rPr>
              <a:t> If you specify scaling policies, then Amazon EC2 Auto Scaling can launch or terminate instances when demand on your application increases or decreases.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Amazon EC2 Auto Scaling integrates with Elastic Load Balancing—it automatically registers new instances with load balancers to distribute incoming traffic across the instances. </a:t>
            </a:r>
          </a:p>
          <a:p>
            <a:endParaRPr lang="en-US" kern="1200" dirty="0">
              <a:solidFill>
                <a:schemeClr val="tx1"/>
              </a:solidFill>
              <a:effectLst/>
              <a:ea typeface="+mn-ea"/>
              <a:cs typeface="+mn-cs"/>
            </a:endParaRPr>
          </a:p>
          <a:p>
            <a:r>
              <a:rPr lang="en-US" dirty="0"/>
              <a:t>Amazon EC2 Auto Scaling enables you to build highly available architectures that span multiple Availability Zones in a Region. You will learn more about high availability later in this module. </a:t>
            </a:r>
            <a:r>
              <a:rPr lang="en-US"/>
              <a:t>If </a:t>
            </a:r>
            <a:r>
              <a:rPr lang="en-US" dirty="0"/>
              <a:t>one Availability Zone becomes unhealthy or unavailable, Amazon EC2 Auto Scaling launches new instances in an unaffected Availability Zone. When the unhealthy Availability Zone returns to a healthy state, Amazon EC2 Auto Scaling automatically redistributes the application instances evenly across all the designated Availability Zones. </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348404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31870"/>
          </a:xfrm>
        </p:spPr>
        <p:txBody>
          <a:bodyPr/>
          <a:lstStyle/>
          <a:p>
            <a:pPr>
              <a:lnSpc>
                <a:spcPct val="115000"/>
              </a:lnSpc>
              <a:spcAft>
                <a:spcPts val="964"/>
              </a:spcAft>
            </a:pPr>
            <a:r>
              <a:rPr lang="en-US" sz="1100" dirty="0"/>
              <a:t>Amazon EC2 Auto Scaling provides several ways to adjust scaling to best meet the needs of your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Scheduled scaling</a:t>
            </a:r>
            <a:r>
              <a:rPr lang="en-US" sz="1100" i="0" kern="1200" baseline="0" dirty="0">
                <a:solidFill>
                  <a:schemeClr val="tx1"/>
                </a:solidFill>
                <a:effectLst/>
              </a:rPr>
              <a:t> – </a:t>
            </a:r>
            <a:r>
              <a:rPr lang="en-US" sz="1100" i="0" kern="1200" dirty="0">
                <a:solidFill>
                  <a:schemeClr val="tx1"/>
                </a:solidFill>
                <a:effectLst/>
              </a:rPr>
              <a:t>With scheduled scaling, </a:t>
            </a:r>
            <a:r>
              <a:rPr lang="en-US" sz="1100" dirty="0"/>
              <a:t>scaling actions are performed automatically as a function of date and time. This feature is useful for predictable workloads when you know exactly when to increase or decrease the number of instances in your group. For example, suppose</a:t>
            </a:r>
            <a:r>
              <a:rPr lang="en-US" sz="1100" baseline="0" dirty="0"/>
              <a:t> that </a:t>
            </a:r>
            <a:r>
              <a:rPr lang="en-US" sz="1100" dirty="0"/>
              <a:t>every week,</a:t>
            </a:r>
            <a:r>
              <a:rPr lang="en-US" sz="1100" baseline="0" dirty="0"/>
              <a:t> t</a:t>
            </a:r>
            <a:r>
              <a:rPr lang="en-US" sz="1100" dirty="0"/>
              <a:t>he traffic to your web application starts to increase on Wednesday, remains high on Thursday, and starts to decrease on Friday. You can plan your scaling actions based on the predictable traffic patterns of your web application. To implement scheduled scaling, y</a:t>
            </a:r>
            <a:r>
              <a:rPr lang="en-US" sz="1100" i="0" kern="1200" dirty="0">
                <a:solidFill>
                  <a:schemeClr val="tx1"/>
                </a:solidFill>
                <a:effectLst/>
              </a:rPr>
              <a:t>ou create a </a:t>
            </a:r>
            <a:r>
              <a:rPr lang="en-US" sz="1100" dirty="0">
                <a:ea typeface="Amazon Ember Light" panose="020B0403020204020204" pitchFamily="34" charset="0"/>
                <a:cs typeface="Amazon Ember Light" panose="020B0403020204020204" pitchFamily="34" charset="0"/>
                <a:hlinkClick r:id="rId3"/>
              </a:rPr>
              <a:t>scheduled action</a:t>
            </a:r>
            <a:r>
              <a:rPr lang="en-US" sz="11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Dynamic, on-demand scaling</a:t>
            </a:r>
            <a:r>
              <a:rPr lang="en-US" sz="1100" i="0" kern="1200" baseline="0" dirty="0">
                <a:solidFill>
                  <a:schemeClr val="tx1"/>
                </a:solidFill>
                <a:effectLst/>
              </a:rPr>
              <a:t> – </a:t>
            </a:r>
            <a:r>
              <a:rPr lang="en-US" sz="1100" dirty="0"/>
              <a:t>This approach is a more advanced way to scale your resources. It enables you to define parameters that control the scaling process. For example, you have a web application that currently runs on two EC2 instances. You want the CPU utilization of the Auto Scaling group to stay close to 50 percent when the load on the application changes. This option is useful for scaling in response to changing conditions, when you don't know when those conditions are going to change. Dynamic scaling gives you extra capacity to handle traffic spikes without maintaining an excessive number of idle resources. You can configure your Auto Scaling group to scale automatically to meet this need.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Predictive scaling</a:t>
            </a:r>
            <a:r>
              <a:rPr lang="en-US" sz="1100" i="0" kern="1200" baseline="0" dirty="0">
                <a:solidFill>
                  <a:schemeClr val="tx1"/>
                </a:solidFill>
                <a:effectLst/>
              </a:rPr>
              <a:t> – </a:t>
            </a:r>
            <a:r>
              <a:rPr lang="en-US" sz="1100" i="0" kern="1200" dirty="0">
                <a:solidFill>
                  <a:schemeClr val="tx1"/>
                </a:solidFill>
                <a:effectLst/>
              </a:rPr>
              <a:t>You can use Amazon EC2 Auto Scaling with AWS Auto Scaling to implement predictive scaling, where your capacity scales based on predicted demand. Predictive scaling </a:t>
            </a:r>
            <a:r>
              <a:rPr lang="en-US" sz="1100" dirty="0"/>
              <a:t>uses data that is collected from your actual Amazon EC2 usage, and the data is further informed by billions of data points that are drawn from observations by AWS. </a:t>
            </a:r>
            <a:r>
              <a:rPr lang="en-US" sz="1100" i="0" kern="1200" dirty="0">
                <a:solidFill>
                  <a:schemeClr val="tx1"/>
                </a:solidFill>
                <a:effectLst/>
              </a:rPr>
              <a:t>AWS then uses well-trained machine learning</a:t>
            </a:r>
            <a:r>
              <a:rPr lang="en-US" sz="1100" i="0" kern="1200" baseline="0" dirty="0">
                <a:solidFill>
                  <a:schemeClr val="tx1"/>
                </a:solidFill>
                <a:effectLst/>
              </a:rPr>
              <a:t> models to predict your expected traffic (and Amazon EC2 usage), including daily and weekly patterns. </a:t>
            </a:r>
            <a:r>
              <a:rPr lang="en-US" sz="1100" dirty="0"/>
              <a:t>The model needs at least 1 day of historical data to start making predictions. It is re-evaluated every 24 hours to create a forecast for the next 48 hours. The prediction process produces a scaling plan that can drive one or more groups of automatically scaled EC2 instances.</a:t>
            </a:r>
          </a:p>
          <a:p>
            <a:pPr marL="0" indent="0">
              <a:lnSpc>
                <a:spcPct val="115000"/>
              </a:lnSpc>
              <a:spcAft>
                <a:spcPts val="964"/>
              </a:spcAft>
              <a:buFont typeface="Arial" panose="020B0604020202020204" pitchFamily="34" charset="0"/>
              <a:buNone/>
            </a:pPr>
            <a:endParaRPr lang="en-US" sz="1100" dirty="0"/>
          </a:p>
          <a:p>
            <a:pPr marL="0" indent="0">
              <a:lnSpc>
                <a:spcPct val="115000"/>
              </a:lnSpc>
              <a:spcAft>
                <a:spcPts val="964"/>
              </a:spcAft>
              <a:buFont typeface="Arial" panose="020B0604020202020204" pitchFamily="34" charset="0"/>
              <a:buNone/>
            </a:pPr>
            <a:r>
              <a:rPr lang="en-US" sz="1100" dirty="0"/>
              <a:t>Dynamic scaling and predictive scaling can be used together to scale your infrastructure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Finally, you can also add or remove EC2 instances manually. </a:t>
            </a:r>
            <a:r>
              <a:rPr lang="en-US" sz="1100" i="0" kern="1200" dirty="0">
                <a:solidFill>
                  <a:schemeClr val="tx1"/>
                </a:solidFill>
                <a:effectLst/>
              </a:rPr>
              <a:t>With </a:t>
            </a:r>
            <a:r>
              <a:rPr lang="en-US" sz="1100" dirty="0">
                <a:ea typeface="Amazon Ember Light" panose="020B0403020204020204" pitchFamily="34" charset="0"/>
                <a:cs typeface="Amazon Ember Light" panose="020B0403020204020204" pitchFamily="34" charset="0"/>
                <a:hlinkClick r:id="rId6"/>
              </a:rPr>
              <a:t>manual scaling</a:t>
            </a:r>
            <a:r>
              <a:rPr lang="en-US" sz="1100" dirty="0"/>
              <a:t>, you specify only the change in the maximum, minimum, or desired capacity of your Auto Scaling group.</a:t>
            </a:r>
            <a:endParaRPr lang="en-US" dirty="0"/>
          </a:p>
        </p:txBody>
      </p:sp>
    </p:spTree>
    <p:extLst>
      <p:ext uri="{BB962C8B-B14F-4D97-AF65-F5344CB8AC3E}">
        <p14:creationId xmlns:p14="http://schemas.microsoft.com/office/powerpoint/2010/main" val="207762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80460"/>
          </a:xfrm>
        </p:spPr>
        <p:txBody>
          <a:bodyPr/>
          <a:lstStyle/>
          <a:p>
            <a:r>
              <a:rPr lang="en-US" sz="1100" kern="1200" dirty="0">
                <a:solidFill>
                  <a:schemeClr val="tx1"/>
                </a:solidFill>
                <a:effectLst/>
                <a:ea typeface="+mn-ea"/>
                <a:cs typeface="+mn-cs"/>
              </a:rPr>
              <a:t>Dynamic scaling means adjusting your application’s capacity to meet changing demand so that you can optimize availability, performance, and cost. </a:t>
            </a:r>
            <a:r>
              <a:rPr lang="en-US" sz="1100" dirty="0"/>
              <a:t>The </a:t>
            </a:r>
            <a:r>
              <a:rPr lang="en-US" sz="1100" dirty="0">
                <a:ea typeface="Amazon Ember Light" panose="020B0403020204020204" pitchFamily="34" charset="0"/>
                <a:cs typeface="Amazon Ember Light" panose="020B0403020204020204" pitchFamily="34" charset="0"/>
                <a:hlinkClick r:id="rId3"/>
              </a:rPr>
              <a:t>scaling policy type</a:t>
            </a:r>
            <a:r>
              <a:rPr lang="en-US" sz="1100" dirty="0"/>
              <a:t> determines how the scaling action is performed:</a:t>
            </a:r>
          </a:p>
          <a:p>
            <a:endParaRPr lang="en-US" sz="1100" dirty="0"/>
          </a:p>
          <a:p>
            <a:pPr marL="171450" indent="-171450">
              <a:buFont typeface="Arial" panose="020B0604020202020204" pitchFamily="34" charset="0"/>
              <a:buChar char="•"/>
            </a:pPr>
            <a:r>
              <a:rPr lang="en-US" sz="1100" kern="1200" dirty="0">
                <a:solidFill>
                  <a:schemeClr val="tx1"/>
                </a:solidFill>
                <a:effectLst/>
                <a:ea typeface="+mn-ea"/>
                <a:cs typeface="+mn-cs"/>
              </a:rPr>
              <a:t>With </a:t>
            </a:r>
            <a:r>
              <a:rPr lang="en-US" sz="1100" b="1" kern="1200" dirty="0">
                <a:solidFill>
                  <a:schemeClr val="tx1"/>
                </a:solidFill>
                <a:effectLst/>
                <a:ea typeface="+mn-ea"/>
                <a:cs typeface="+mn-cs"/>
              </a:rPr>
              <a:t>step scaling</a:t>
            </a:r>
            <a:r>
              <a:rPr lang="en-US" sz="1100" kern="1200" dirty="0">
                <a:solidFill>
                  <a:schemeClr val="tx1"/>
                </a:solidFill>
                <a:effectLst/>
                <a:ea typeface="+mn-ea"/>
                <a:cs typeface="+mn-cs"/>
              </a:rPr>
              <a:t> and </a:t>
            </a:r>
            <a:r>
              <a:rPr lang="en-US" sz="1100" b="1" kern="1200" dirty="0">
                <a:solidFill>
                  <a:schemeClr val="tx1"/>
                </a:solidFill>
                <a:effectLst/>
                <a:ea typeface="+mn-ea"/>
                <a:cs typeface="+mn-cs"/>
              </a:rPr>
              <a:t>simple scaling </a:t>
            </a:r>
            <a:r>
              <a:rPr lang="en-US" sz="1100" kern="1200" dirty="0">
                <a:solidFill>
                  <a:schemeClr val="tx1"/>
                </a:solidFill>
                <a:effectLst/>
                <a:ea typeface="+mn-ea"/>
                <a:cs typeface="+mn-cs"/>
              </a:rPr>
              <a:t>policies, you choose scaling metrics and threshold values for the CloudWatch alarms that trigger the scaling process. You also define how your Auto Scaling group should be scaled when a threshold is in breach for a specified number of evaluation periods. The main difference is that with step scaling, the current capacity of the Auto Scaling group increases or decreases based on a set of scaling adjustments, known as </a:t>
            </a:r>
            <a:r>
              <a:rPr lang="en-US" sz="1100" i="1" kern="1200" dirty="0">
                <a:solidFill>
                  <a:schemeClr val="tx1"/>
                </a:solidFill>
                <a:effectLst/>
                <a:ea typeface="+mn-ea"/>
                <a:cs typeface="+mn-cs"/>
              </a:rPr>
              <a:t>step adjustments</a:t>
            </a:r>
            <a:r>
              <a:rPr lang="en-US" sz="1100" kern="1200" dirty="0">
                <a:solidFill>
                  <a:schemeClr val="tx1"/>
                </a:solidFill>
                <a:effectLst/>
                <a:ea typeface="+mn-ea"/>
                <a:cs typeface="+mn-cs"/>
              </a:rPr>
              <a:t>, that vary based on the size of the alarm breach. </a:t>
            </a:r>
            <a:endParaRPr lang="en-US" dirty="0"/>
          </a:p>
          <a:p>
            <a:pPr marL="0" indent="0">
              <a:buFont typeface="Arial" panose="020B0604020202020204" pitchFamily="34" charset="0"/>
              <a:buNone/>
            </a:pPr>
            <a:endParaRPr lang="en-US" sz="1100" b="1" dirty="0"/>
          </a:p>
          <a:p>
            <a:pPr marL="171450" indent="-171450">
              <a:buFont typeface="Arial" panose="020B0604020202020204" pitchFamily="34" charset="0"/>
              <a:buChar char="•"/>
            </a:pPr>
            <a:r>
              <a:rPr lang="en-US" sz="1100" b="1" dirty="0"/>
              <a:t>Target tracking scaling</a:t>
            </a:r>
            <a:r>
              <a:rPr lang="en-US" sz="1100" dirty="0"/>
              <a:t> policies i</a:t>
            </a:r>
            <a:r>
              <a:rPr lang="en-US" dirty="0"/>
              <a:t>ncrease or decrease the current capacity of the group based on a target value for a specific metric. This type of scaling is similar to the way that your thermostat maintains the temperature of your home:</a:t>
            </a:r>
            <a:r>
              <a:rPr lang="en-US" b="0" dirty="0"/>
              <a:t> </a:t>
            </a:r>
            <a:r>
              <a:rPr lang="en-US" dirty="0"/>
              <a:t>you select a temperature, and the thermostat does the rest. </a:t>
            </a:r>
            <a:r>
              <a:rPr lang="en-US" sz="1100" kern="1200" dirty="0">
                <a:solidFill>
                  <a:schemeClr val="tx1"/>
                </a:solidFill>
                <a:effectLst/>
                <a:ea typeface="+mn-ea"/>
                <a:cs typeface="+mn-cs"/>
              </a:rPr>
              <a:t>With target tracking scaling policies, you select a scaling metric and set a target value. Amazon EC2 Auto Scaling creates and manages the CloudWatch alarms that trigger the scaling policy and calculates the scaling adjustment based on the metric and the target value. The scaling policy adds or removes capacity as required to keep the metric at, or close to, the specified target value. In addition to keeping the metric close to the target value, a target tracking scaling policy also adjusts to the changes in the metric due to a changing load pattern.</a:t>
            </a:r>
            <a:endParaRPr lang="en-US" dirty="0"/>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target tracking scaling policies, see the following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Target Tracking Scaling Policies for Amazon EC2 Auto Scaling</a:t>
            </a:r>
            <a:endParaRPr lang="en-US" sz="1100" dirty="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Set it and Forget it Auto Scaling Target Tracking Policies</a:t>
            </a:r>
            <a:endParaRPr lang="en-US" sz="1100" dirty="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AWS re: Invent 2017: Auto Scaling Prime Time: Target Tracking Hits the Bullseye at Netflix</a:t>
            </a: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3308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1920"/>
          </a:xfrm>
        </p:spPr>
        <p:txBody>
          <a:bodyPr/>
          <a:lstStyle/>
          <a:p>
            <a:r>
              <a:rPr lang="en-US" dirty="0"/>
              <a:t>Amazon EC2 Auto Scaling helps you ensure that you have the correct number of Amazon EC2 instances available to handle the load for your application. </a:t>
            </a:r>
          </a:p>
          <a:p>
            <a:endParaRPr lang="en-US" dirty="0"/>
          </a:p>
          <a:p>
            <a:r>
              <a:rPr lang="en-US" dirty="0"/>
              <a:t>You create collections of EC2 instances, called </a:t>
            </a:r>
            <a:r>
              <a:rPr lang="en-US" i="1" dirty="0"/>
              <a:t>Auto Scaling groups</a:t>
            </a:r>
            <a:r>
              <a:rPr lang="en-US" dirty="0"/>
              <a:t>. You can specify the </a:t>
            </a:r>
            <a:r>
              <a:rPr lang="en-US" i="1" dirty="0"/>
              <a:t>minimum</a:t>
            </a:r>
            <a:r>
              <a:rPr lang="en-US" dirty="0"/>
              <a:t> number of instances in each Auto Scaling group, and Amazon EC2 Auto Scaling helps ensure that your group never goes below this size. You can specify the </a:t>
            </a:r>
            <a:r>
              <a:rPr lang="en-US" i="1" dirty="0"/>
              <a:t>maximum</a:t>
            </a:r>
            <a:r>
              <a:rPr lang="en-US" dirty="0"/>
              <a:t> number of instances in each Auto Scaling group, and Amazon EC2 Auto Scaling helps ensure that your group never goes above this size. If you specify the </a:t>
            </a:r>
            <a:r>
              <a:rPr lang="en-US" i="1" dirty="0"/>
              <a:t>desired</a:t>
            </a:r>
            <a:r>
              <a:rPr lang="en-US" dirty="0"/>
              <a:t> capacity, either when you create the group or at any time after you create it, Amazon EC2 Auto Scaling helps ensure that your group has this many instances.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Note that the desired capacity is a trigger-based setting and can fluctuate in response to events like a threshold being breached. It reflects the number of instances that are running at that point. It can never be lower than the min value or greater than the max value. The role of the scaling policy is to act as your automated representative and make decisions on how to adjust the desired capacity. Amazon EC2 Auto Scaling then responds to the change in the desired capacity configuration.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Initially, you set the desired capacity to tell the Auto Scaling group how many instances you want to be running at a particular time. The number of instances that are currently running may be different than the desired value until Amazon EC2 Auto Scaling spins them up or tears them down. </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069570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Amazon EC2 Auto Scaling enables you to scale out and scale in your infrastructure in response to changing conditions. When you configure an Auto Scaling group, you can specify the </a:t>
            </a:r>
            <a:r>
              <a:rPr lang="en-US" dirty="0">
                <a:ea typeface="Amazon Ember Light" panose="020B0403020204020204" pitchFamily="34" charset="0"/>
                <a:cs typeface="Amazon Ember Light" panose="020B0403020204020204" pitchFamily="34" charset="0"/>
                <a:hlinkClick r:id="rId3"/>
              </a:rPr>
              <a:t>EC2 instance types</a:t>
            </a:r>
            <a:r>
              <a:rPr lang="en-US" kern="1200" dirty="0">
                <a:solidFill>
                  <a:schemeClr val="tx1"/>
                </a:solidFill>
                <a:effectLst/>
                <a:ea typeface="+mn-ea"/>
                <a:cs typeface="+mn-cs"/>
              </a:rPr>
              <a:t> that it uses. You can also specify what percentage of the desired capacity should be fulfilled with </a:t>
            </a:r>
            <a:r>
              <a:rPr lang="en-US" dirty="0">
                <a:ea typeface="Amazon Ember Light" panose="020B0403020204020204" pitchFamily="34" charset="0"/>
                <a:cs typeface="Amazon Ember Light" panose="020B0403020204020204" pitchFamily="34" charset="0"/>
                <a:hlinkClick r:id="rId4"/>
              </a:rPr>
              <a:t>On-Demand Instances, Reserved Instances, and Spot Instances</a:t>
            </a:r>
            <a:r>
              <a:rPr lang="en-US" dirty="0"/>
              <a:t>. Amazon EC2 Auto Scaling then provisions the lowest price combination of instances to meet the desired capacity based on these preferences.</a:t>
            </a:r>
          </a:p>
          <a:p>
            <a:endParaRPr lang="en-US" kern="1200" dirty="0">
              <a:solidFill>
                <a:schemeClr val="tx1"/>
              </a:solidFill>
              <a:effectLst/>
              <a:ea typeface="+mn-ea"/>
              <a:cs typeface="+mn-cs"/>
            </a:endParaRPr>
          </a:p>
          <a:p>
            <a:r>
              <a:rPr lang="en-US" dirty="0"/>
              <a:t>You can use only one instance type. However, it is a best practice to use a few instance types to avoid trying to launch instances from instance pools that have insufficient capacity. If the Auto Scaling group's request for Spot Instances cannot be fulfilled in one Spot Instance pool, it keeps trying in other Spot Instance pools instead of launching On-Demand Instances. </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purchasing options, see </a:t>
            </a:r>
            <a:r>
              <a:rPr lang="en-US" dirty="0">
                <a:ea typeface="Amazon Ember Light" panose="020B0403020204020204" pitchFamily="34" charset="0"/>
                <a:cs typeface="Amazon Ember Light" panose="020B0403020204020204" pitchFamily="34" charset="0"/>
                <a:hlinkClick r:id="rId5"/>
              </a:rPr>
              <a:t>Auto Scaling Groups with Multiple Instance Types and Purchase Options</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675097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520440"/>
          </a:xfrm>
        </p:spPr>
        <p:txBody>
          <a:bodyPr/>
          <a:lstStyle/>
          <a:p>
            <a:r>
              <a:rPr lang="en-US" dirty="0"/>
              <a:t>Things for you to consider when you use Amazon EC2 Auto Scaling to scale your architecture are as follows:</a:t>
            </a:r>
          </a:p>
          <a:p>
            <a:endParaRPr lang="en-US" dirty="0"/>
          </a:p>
          <a:p>
            <a:pPr marL="171450" indent="-171450">
              <a:buFont typeface="Arial" panose="020B0604020202020204" pitchFamily="34" charset="0"/>
              <a:buChar char="•"/>
            </a:pPr>
            <a:r>
              <a:rPr lang="en-US" dirty="0"/>
              <a:t>Multiple types of automatic scaling – You might need to implement a combination of scheduled, dynamic, and predictive scaling.</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Dynamic scaling policy type – Simple scaling policies increase or decrease the current capacity of the group based on a single scaling adjustment. </a:t>
            </a:r>
            <a:r>
              <a:rPr lang="en-US" b="0" dirty="0"/>
              <a:t>Step scaling policies i</a:t>
            </a:r>
            <a:r>
              <a:rPr lang="en-US" dirty="0"/>
              <a:t>ncrease or decrease the current capacity of the group based on a set of scaling adjustments, known as </a:t>
            </a:r>
            <a:r>
              <a:rPr lang="en-US" i="1" dirty="0"/>
              <a:t>step adjustments</a:t>
            </a:r>
            <a:r>
              <a:rPr lang="en-US" dirty="0"/>
              <a:t>, that vary based on the size of the alarm breach. </a:t>
            </a:r>
            <a:r>
              <a:rPr lang="en-US" sz="1100" b="0" dirty="0"/>
              <a:t>Target tracking scaling</a:t>
            </a:r>
            <a:r>
              <a:rPr lang="en-US" sz="1100" dirty="0"/>
              <a:t> policies i</a:t>
            </a:r>
            <a:r>
              <a:rPr lang="en-US" dirty="0"/>
              <a:t>ncrease or decrease the current capacity of the group based on a target value for a specific metric. </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Multiple metrics – Some architectures must scale on two or more metrics (not just CPU). AWS recommends that you use a target tracking scaling policy to scale on a metric, like average CPU utilization or the RequestCountPerTarget metric from the Application Load Balancer. Metrics that decrease when capacity increases—and increase when capacity decreases—can be used to proportionally scale out or in the number of instances that use target tracking. This type of metric helps to ensure that Amazon EC2 Auto Scaling follows the demand curve for your applications closely.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to scale out and scale in – Try to scale out early and fast, and scale in slowly over time.</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of </a:t>
            </a:r>
            <a:r>
              <a:rPr lang="en-US" sz="1100" dirty="0">
                <a:ea typeface="Amazon Ember Light" panose="020B0403020204020204" pitchFamily="34" charset="0"/>
                <a:cs typeface="Amazon Ember Light" panose="020B0403020204020204" pitchFamily="34" charset="0"/>
                <a:hlinkClick r:id="rId3"/>
              </a:rPr>
              <a:t>lifecycle hooks</a:t>
            </a:r>
            <a:r>
              <a:rPr lang="en-US" sz="1100" dirty="0">
                <a:ea typeface="Amazon Ember Light" panose="020B0403020204020204" pitchFamily="34" charset="0"/>
                <a:cs typeface="Amazon Ember Light" panose="020B0403020204020204" pitchFamily="34" charset="0"/>
              </a:rPr>
              <a:t> </a:t>
            </a:r>
            <a:r>
              <a:rPr lang="en-US" dirty="0"/>
              <a:t>– Lifecycle hooks enable you to perform custom actions by </a:t>
            </a:r>
            <a:r>
              <a:rPr lang="en-US" i="1" dirty="0"/>
              <a:t>pausing</a:t>
            </a:r>
            <a:r>
              <a:rPr lang="en-US" dirty="0"/>
              <a:t> instances when an Auto Scaling group launches or terminates them. When an instance is paused, it remains in a wait state either until you complete the lifecycle action by using the complete-lifecycle-action command or the CompleteLifecycleAction operation, or until the timeout period ends (1 hour by default). </a:t>
            </a:r>
          </a:p>
        </p:txBody>
      </p:sp>
    </p:spTree>
    <p:extLst>
      <p:ext uri="{BB962C8B-B14F-4D97-AF65-F5344CB8AC3E}">
        <p14:creationId xmlns:p14="http://schemas.microsoft.com/office/powerpoint/2010/main" val="358594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demonstrate how to create target tracking and step scaling policies for Amazon EC2 Auto Scaling.</a:t>
            </a:r>
          </a:p>
        </p:txBody>
      </p:sp>
    </p:spTree>
    <p:extLst>
      <p:ext uri="{BB962C8B-B14F-4D97-AF65-F5344CB8AC3E}">
        <p14:creationId xmlns:p14="http://schemas.microsoft.com/office/powerpoint/2010/main" val="4231881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An elastic infrastructure can expand and contract as capacity needs change</a:t>
            </a:r>
          </a:p>
          <a:p>
            <a:pPr marL="171450" indent="-171450">
              <a:buFont typeface="Arial" panose="020B0604020202020204" pitchFamily="34" charset="0"/>
              <a:buChar char="•"/>
            </a:pPr>
            <a:r>
              <a:rPr lang="en-US" dirty="0"/>
              <a:t>Amazon EC2 Auto Scaling automatically adds or removes EC2 instances according to policies that you define, schedules, and health checks</a:t>
            </a:r>
          </a:p>
          <a:p>
            <a:pPr marL="171450" indent="-171450">
              <a:buFont typeface="Arial" panose="020B0604020202020204" pitchFamily="34" charset="0"/>
              <a:buChar char="•"/>
            </a:pPr>
            <a:r>
              <a:rPr lang="en-US" dirty="0"/>
              <a:t>Amazon EC2 Auto Scaling provides several scaling options to best meet the needs of your applications</a:t>
            </a:r>
          </a:p>
          <a:p>
            <a:pPr marL="171450" indent="-171450">
              <a:buFont typeface="Arial" panose="020B0604020202020204" pitchFamily="34" charset="0"/>
              <a:buChar char="•"/>
            </a:pPr>
            <a:r>
              <a:rPr lang="en-US" dirty="0"/>
              <a:t>When you configure an Auto Scaling group, you can specify the EC2 instance types and the combination of pricing models that it uses</a:t>
            </a:r>
          </a:p>
        </p:txBody>
      </p:sp>
    </p:spTree>
    <p:extLst>
      <p:ext uri="{BB962C8B-B14F-4D97-AF65-F5344CB8AC3E}">
        <p14:creationId xmlns:p14="http://schemas.microsoft.com/office/powerpoint/2010/main" val="3914074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Scaling your databases.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In the last section, you learned how to scale your EC2 instances. You can also scale your database instances.</a:t>
            </a:r>
            <a:r>
              <a:rPr lang="en-US" sz="1100" kern="1200" dirty="0">
                <a:solidFill>
                  <a:schemeClr val="tx1"/>
                </a:solidFill>
                <a:effectLst/>
                <a:ea typeface="+mn-ea"/>
                <a:cs typeface="+mn-cs"/>
              </a:rPr>
              <a:t> In this section, you learn how to scale your relational and nonrelational databases.</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76987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31970"/>
          </a:xfrm>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Scaling your compute resources</a:t>
            </a:r>
          </a:p>
          <a:p>
            <a:pPr marL="228600" indent="-228600">
              <a:buFont typeface="+mj-lt"/>
              <a:buAutoNum type="arabicPeriod"/>
            </a:pPr>
            <a:r>
              <a:rPr lang="en-US" sz="1100" kern="1200" dirty="0">
                <a:solidFill>
                  <a:schemeClr val="tx1"/>
                </a:solidFill>
                <a:effectLst/>
                <a:latin typeface="+mn-lt"/>
                <a:ea typeface="+mn-ea"/>
                <a:cs typeface="+mn-cs"/>
              </a:rPr>
              <a:t>Scaling your databases</a:t>
            </a:r>
          </a:p>
          <a:p>
            <a:pPr marL="228600" indent="-228600">
              <a:buFont typeface="+mj-lt"/>
              <a:buAutoNum type="arabicPeriod"/>
            </a:pPr>
            <a:r>
              <a:rPr lang="en-US" sz="1100" kern="1200" dirty="0">
                <a:solidFill>
                  <a:schemeClr val="tx1"/>
                </a:solidFill>
                <a:effectLst/>
                <a:latin typeface="+mn-lt"/>
                <a:ea typeface="+mn-ea"/>
                <a:cs typeface="+mn-cs"/>
              </a:rPr>
              <a:t>Designing an environment that’s highly available</a:t>
            </a:r>
          </a:p>
          <a:p>
            <a:pPr marL="228600" indent="-228600">
              <a:buFont typeface="+mj-lt"/>
              <a:buAutoNum type="arabicPeriod"/>
            </a:pPr>
            <a:r>
              <a:rPr lang="en-US" sz="1100" kern="1200" dirty="0">
                <a:solidFill>
                  <a:schemeClr val="tx1"/>
                </a:solidFill>
                <a:effectLst/>
                <a:latin typeface="+mn-lt"/>
                <a:ea typeface="+mn-ea"/>
                <a:cs typeface="+mn-cs"/>
              </a:rPr>
              <a:t>Monitoring</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This module also includes: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 demonstration on how to create target tracking and step scaling policies for Amazon EC2 Auto Scaling</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demonstration on how to deploy a highly available web application with an Application Load Balance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demonstration on Amazon Route 53</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guided lab where you will create a highly available environment</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challenge lab where you will create a scalable and highly available environment for the café</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662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consider scaling relational databases. As a managed service, Amazon Relational Database Service (</a:t>
            </a:r>
            <a:r>
              <a:rPr lang="en-US" sz="1100" dirty="0">
                <a:ea typeface="Amazon Ember Light" panose="020B0403020204020204" pitchFamily="34" charset="0"/>
                <a:cs typeface="Amazon Ember Light" panose="020B0403020204020204" pitchFamily="34" charset="0"/>
                <a:hlinkClick r:id="rId3"/>
              </a:rPr>
              <a:t>Amazon RDS</a:t>
            </a:r>
            <a:r>
              <a:rPr lang="en-US" dirty="0"/>
              <a:t>) scales your relational database so that it can keep up with the increasing demands of your application.</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vertically scale your Amazon RDS database (DB) instance by changing the </a:t>
            </a:r>
            <a:r>
              <a:rPr lang="en-US" sz="1100" kern="1200" dirty="0">
                <a:solidFill>
                  <a:schemeClr val="tx1"/>
                </a:solidFill>
                <a:effectLst/>
                <a:ea typeface="+mn-ea"/>
                <a:cs typeface="+mn-cs"/>
              </a:rPr>
              <a:t>Amazon RDS </a:t>
            </a:r>
            <a:r>
              <a:rPr lang="en-US" sz="1100" u="sng" kern="1200" dirty="0">
                <a:solidFill>
                  <a:schemeClr val="tx1"/>
                </a:solidFill>
                <a:effectLst/>
                <a:ea typeface="+mn-ea"/>
                <a:cs typeface="+mn-cs"/>
                <a:hlinkClick r:id="rId4"/>
              </a:rPr>
              <a:t>instance class</a:t>
            </a:r>
            <a:r>
              <a:rPr lang="en-US" dirty="0"/>
              <a:t>. If you decide to scale the compute resources that are available to your DB instance up or down, be aware that your database is temporarily unavailable while the DB instance class is modified. This period of unavailability typically lasts only a few minutes. It occurs during the maintenance window for your DB instance, unless you specify that the modification should be applied immediately.</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scale your database instance up or down, your storage size remains the same and it is not affected by the change. You can separately modify your DB instance to increase the allocated storage space or improve the performance by changing the storage type—for example, from General Purpose solid state drive (SSD) to Provisioned input</a:t>
            </a:r>
            <a:r>
              <a:rPr lang="en-US" sz="1100" b="0" i="0" u="none" strike="noStrike" kern="1200" dirty="0">
                <a:solidFill>
                  <a:schemeClr val="tx1"/>
                </a:solidFill>
                <a:effectLst/>
                <a:ea typeface="+mn-ea"/>
                <a:cs typeface="+mn-cs"/>
              </a:rPr>
              <a:t>/output operations per second</a:t>
            </a:r>
            <a:r>
              <a:rPr lang="en-US" dirty="0"/>
              <a:t> (IOPS) SSD. Instead of manually provisioning storage, you can also use </a:t>
            </a:r>
            <a:r>
              <a:rPr lang="en-US" sz="1100" u="sng" kern="1200" dirty="0">
                <a:solidFill>
                  <a:schemeClr val="tx1"/>
                </a:solidFill>
                <a:effectLst/>
                <a:ea typeface="+mn-ea"/>
                <a:cs typeface="+mn-cs"/>
                <a:hlinkClick r:id="rId5"/>
              </a:rPr>
              <a:t>Amazon RDS Storage Autoscaling</a:t>
            </a:r>
            <a:r>
              <a:rPr lang="en-US" dirty="0"/>
              <a:t> to automatically scale storage capacity in response to growing database workloads.</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591087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vertical scaling, you can scale your database horizontally. Amazon RDS uses the MariaDB, MySQL, Oracle, and PostgreSQL DB engines' built-in replication functionality to create a special type of DB instance called a </a:t>
            </a:r>
            <a:r>
              <a:rPr lang="en-US" i="1" dirty="0"/>
              <a:t>read replica</a:t>
            </a:r>
            <a:r>
              <a:rPr lang="en-US" dirty="0"/>
              <a:t> from a source DB instance. Updates that are made to the source DB instance are asynchronously copied to the read replica. You can reduce the load on your source DB instance by routing read queries from your applications to the read replica. </a:t>
            </a:r>
          </a:p>
          <a:p>
            <a:endParaRPr lang="en-US" dirty="0"/>
          </a:p>
          <a:p>
            <a:r>
              <a:rPr lang="en-US" dirty="0"/>
              <a:t>To improve the performance of read-heavy database workloads, you can use read replicas to horizontally scale your source DB instance. You can create one or more replicas (up to five) of a given source DB instance and serve high-volume application-read traffic from multiple copies of your data, which increases aggregate read throughput. </a:t>
            </a:r>
          </a:p>
          <a:p>
            <a:endParaRPr lang="en-US" dirty="0"/>
          </a:p>
          <a:p>
            <a:r>
              <a:rPr lang="en-US" dirty="0"/>
              <a:t>If there is a disaster, you can increase the availability of your database by promoting a read replica to a standalone DB instance. </a:t>
            </a:r>
          </a:p>
          <a:p>
            <a:endParaRPr lang="en-US" kern="1200" dirty="0">
              <a:solidFill>
                <a:schemeClr val="tx1"/>
              </a:solidFill>
              <a:effectLst/>
              <a:ea typeface="+mn-ea"/>
              <a:cs typeface="+mn-cs"/>
            </a:endParaRPr>
          </a:p>
          <a:p>
            <a:r>
              <a:rPr lang="en-US" kern="1200" dirty="0">
                <a:solidFill>
                  <a:schemeClr val="tx1"/>
                </a:solidFill>
                <a:effectLst/>
                <a:ea typeface="+mn-ea"/>
                <a:cs typeface="+mn-cs"/>
              </a:rPr>
              <a:t>For more information about read replicas, see </a:t>
            </a:r>
            <a:r>
              <a:rPr lang="en-US" sz="1100" dirty="0">
                <a:ea typeface="Amazon Ember Light" panose="020B0403020204020204" pitchFamily="34" charset="0"/>
                <a:cs typeface="Amazon Ember Light" panose="020B0403020204020204" pitchFamily="34" charset="0"/>
                <a:hlinkClick r:id="rId3"/>
              </a:rPr>
              <a:t>Working with Read Replicas</a:t>
            </a:r>
            <a:r>
              <a:rPr lang="en-US" sz="1100" dirty="0">
                <a:ea typeface="Amazon Ember Light" panose="020B0403020204020204" pitchFamily="34" charset="0"/>
                <a:cs typeface="Amazon Ember Light" panose="020B0403020204020204" pitchFamily="34" charset="0"/>
              </a:rPr>
              <a:t>.</a:t>
            </a:r>
          </a:p>
          <a:p>
            <a:endParaRPr lang="en-US" sz="1100" kern="1200" dirty="0">
              <a:solidFill>
                <a:schemeClr val="tx1"/>
              </a:solidFill>
              <a:effectLst/>
              <a:ea typeface="Amazon Ember Light" panose="020B0403020204020204" pitchFamily="34" charset="0"/>
              <a:cs typeface="Amazon Ember Light" panose="020B0403020204020204" pitchFamily="34" charset="0"/>
            </a:endParaRPr>
          </a:p>
          <a:p>
            <a:r>
              <a:rPr lang="en-US" sz="1100" kern="1200" dirty="0">
                <a:solidFill>
                  <a:schemeClr val="tx1"/>
                </a:solidFill>
                <a:effectLst/>
                <a:ea typeface="+mn-ea"/>
                <a:cs typeface="+mn-cs"/>
              </a:rPr>
              <a:t>For more information about how to scale your RDS DB instance, see the following resources:</a:t>
            </a:r>
          </a:p>
          <a:p>
            <a:pPr marL="171450" lvl="0" indent="-171450">
              <a:buFont typeface="Arial" panose="020B0604020202020204" pitchFamily="34" charset="0"/>
              <a:buChar char="•"/>
            </a:pPr>
            <a:r>
              <a:rPr lang="en-US" sz="1100" u="sng" kern="1200" dirty="0">
                <a:solidFill>
                  <a:schemeClr val="tx1"/>
                </a:solidFill>
                <a:effectLst/>
                <a:ea typeface="+mn-ea"/>
                <a:cs typeface="+mn-cs"/>
                <a:hlinkClick r:id="rId4"/>
              </a:rPr>
              <a:t>Modifying an Amazon RDS DB Instance</a:t>
            </a:r>
            <a:r>
              <a:rPr lang="en-US" sz="1100" kern="1200" dirty="0">
                <a:solidFill>
                  <a:schemeClr val="tx1"/>
                </a:solidFill>
                <a:effectLst/>
                <a:ea typeface="+mn-ea"/>
                <a:cs typeface="+mn-cs"/>
              </a:rPr>
              <a:t> in the AWS Documentation</a:t>
            </a:r>
          </a:p>
          <a:p>
            <a:pPr marL="171450" lvl="0" indent="-171450">
              <a:buFont typeface="Arial" panose="020B0604020202020204" pitchFamily="34" charset="0"/>
              <a:buChar char="•"/>
            </a:pPr>
            <a:r>
              <a:rPr lang="en-US" sz="1100" u="sng" kern="1200" dirty="0">
                <a:solidFill>
                  <a:schemeClr val="tx1"/>
                </a:solidFill>
                <a:effectLst/>
                <a:ea typeface="+mn-ea"/>
                <a:cs typeface="+mn-cs"/>
                <a:hlinkClick r:id="rId5"/>
              </a:rPr>
              <a:t>Scaling Your Amazon RDS Instance Vertically and Horizontally</a:t>
            </a:r>
            <a:r>
              <a:rPr lang="en-US" sz="1100" kern="1200" dirty="0">
                <a:solidFill>
                  <a:schemeClr val="tx1"/>
                </a:solidFill>
                <a:effectLst/>
                <a:ea typeface="+mn-ea"/>
                <a:cs typeface="+mn-cs"/>
              </a:rPr>
              <a:t> AWS Database Blog post</a:t>
            </a:r>
          </a:p>
        </p:txBody>
      </p:sp>
    </p:spTree>
    <p:extLst>
      <p:ext uri="{BB962C8B-B14F-4D97-AF65-F5344CB8AC3E}">
        <p14:creationId xmlns:p14="http://schemas.microsoft.com/office/powerpoint/2010/main" val="1242950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u="sng" kern="1200" dirty="0">
                <a:solidFill>
                  <a:schemeClr val="tx1"/>
                </a:solidFill>
                <a:effectLst/>
                <a:ea typeface="+mn-ea"/>
                <a:cs typeface="+mn-cs"/>
                <a:hlinkClick r:id="rId3"/>
              </a:rPr>
              <a:t>Amazon Aurora</a:t>
            </a:r>
            <a:r>
              <a:rPr lang="en-US" dirty="0"/>
              <a:t> </a:t>
            </a:r>
            <a:r>
              <a:rPr lang="en-US" b="0" i="0" kern="1200" dirty="0">
                <a:solidFill>
                  <a:schemeClr val="tx1"/>
                </a:solidFill>
                <a:effectLst/>
                <a:ea typeface="+mn-ea"/>
                <a:cs typeface="+mn-cs"/>
              </a:rPr>
              <a:t>further extends the benefits of read replicas by employing an SSD-backed virtualized storage layer that is purpose-built for database workloads. Amazon Aurora </a:t>
            </a:r>
            <a:r>
              <a:rPr lang="en-US" dirty="0"/>
              <a:t>is a MySQL and PostgreSQL-compatible relational database engine built for the cloud. Amazon RDS manages your Amazon Aurora databases and handles tasks such as provisioning, patching, backup, recovery, failure detection, and repair. Amazon Aurora features a distributed, fault-tolerant, self-healing storage system that automatically scales up to 64 TB per database instance. It delivers high performance and availability, point-in-time recovery, continuous backup to Amazon Simple Storage Service (Amazon S3), and replication across three Availability Zones.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An Amazon Aurora </a:t>
            </a:r>
            <a:r>
              <a:rPr lang="en-US" b="0" i="1" kern="1200" dirty="0">
                <a:solidFill>
                  <a:schemeClr val="tx1"/>
                </a:solidFill>
                <a:effectLst/>
                <a:ea typeface="+mn-ea"/>
                <a:cs typeface="+mn-cs"/>
              </a:rPr>
              <a:t>DB cluster </a:t>
            </a:r>
            <a:r>
              <a:rPr lang="en-US" b="0" i="0" kern="1200" dirty="0">
                <a:solidFill>
                  <a:schemeClr val="tx1"/>
                </a:solidFill>
                <a:effectLst/>
                <a:ea typeface="+mn-ea"/>
                <a:cs typeface="+mn-cs"/>
              </a:rPr>
              <a:t>consists of one or more DB instances and the cluster volume that manages the data for those DB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Two types of DB instances make up an Aurora DB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171450" indent="-171450">
              <a:buFont typeface="Arial" panose="020B0604020202020204" pitchFamily="34" charset="0"/>
              <a:buChar char="•"/>
            </a:pPr>
            <a:r>
              <a:rPr lang="en-US" b="1" i="0" kern="1200" dirty="0">
                <a:solidFill>
                  <a:schemeClr val="tx1"/>
                </a:solidFill>
                <a:effectLst/>
                <a:ea typeface="+mn-ea"/>
                <a:cs typeface="+mn-cs"/>
              </a:rPr>
              <a:t>Primary DB instance</a:t>
            </a:r>
            <a:r>
              <a:rPr lang="en-US" b="0" i="0" kern="1200" dirty="0">
                <a:solidFill>
                  <a:schemeClr val="tx1"/>
                </a:solidFill>
                <a:effectLst/>
                <a:ea typeface="+mn-ea"/>
                <a:cs typeface="+mn-cs"/>
              </a:rPr>
              <a:t> – Supports read and write operations, and performs all the data modifications to the cluster volume. Each Aurora DB cluster has one primary DB instance.</a:t>
            </a:r>
          </a:p>
          <a:p>
            <a:pPr marL="171450" indent="-171450">
              <a:buFont typeface="Arial" panose="020B0604020202020204" pitchFamily="34" charset="0"/>
              <a:buChar char="•"/>
            </a:pPr>
            <a:r>
              <a:rPr lang="en-US" b="1" i="0" kern="1200" dirty="0">
                <a:solidFill>
                  <a:schemeClr val="tx1"/>
                </a:solidFill>
                <a:effectLst/>
                <a:ea typeface="+mn-ea"/>
                <a:cs typeface="+mn-cs"/>
              </a:rPr>
              <a:t>Aurora Replica</a:t>
            </a:r>
            <a:r>
              <a:rPr lang="en-US" b="0" i="0" kern="1200" dirty="0">
                <a:solidFill>
                  <a:schemeClr val="tx1"/>
                </a:solidFill>
                <a:effectLst/>
                <a:ea typeface="+mn-ea"/>
                <a:cs typeface="+mn-cs"/>
              </a:rPr>
              <a:t> – Connects to the same storage volume as the primary DB instance and supports only read operations. Each Aurora DB cluster can have up to 15 Aurora replicas in addition to the primary DB instance. </a:t>
            </a:r>
          </a:p>
          <a:p>
            <a:pPr marL="0" indent="0">
              <a:buFont typeface="Arial" panose="020B0604020202020204" pitchFamily="34" charset="0"/>
              <a:buNone/>
            </a:pPr>
            <a:endParaRPr lang="en-US" b="0" i="0" kern="1200" dirty="0">
              <a:solidFill>
                <a:schemeClr val="tx1"/>
              </a:solidFill>
              <a:effectLst/>
              <a:ea typeface="+mn-ea"/>
              <a:cs typeface="+mn-cs"/>
            </a:endParaRPr>
          </a:p>
          <a:p>
            <a:r>
              <a:rPr lang="en-US" dirty="0"/>
              <a:t>You can choose your DB instance class size and add Aurora replicas to increase read throughput. If your workload changes, you can modify the DB instance class size and change the number of Aurora replicas. This model works well when the database workload is predictable, because you can adjust capacity manually based on the expected workload.</a:t>
            </a:r>
          </a:p>
        </p:txBody>
      </p:sp>
    </p:spTree>
    <p:extLst>
      <p:ext uri="{BB962C8B-B14F-4D97-AF65-F5344CB8AC3E}">
        <p14:creationId xmlns:p14="http://schemas.microsoft.com/office/powerpoint/2010/main" val="2726845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7580"/>
          </a:xfrm>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However, in some environments, workloads can be intermittent and unpredictable. There can be periods of heavy workloads that might last only a few minutes or hours, and also long periods of light activity, or even no activity. Some examples are retail websites with intermittent sales events, reporting databases that produce reports when needed, development and testing environments, and new applications with uncertain requirements. In these cases and many others, it can be difficult to configure the correct capacity at the right time. It can also result in higher costs when you pay for capacity that isn't used.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hlinkClick r:id="rId3"/>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hlinkClick r:id="rId3"/>
              </a:rPr>
              <a:t>Aurora Serverless</a:t>
            </a:r>
            <a:r>
              <a:rPr lang="en-US" kern="1200" dirty="0">
                <a:solidFill>
                  <a:schemeClr val="tx1"/>
                </a:solidFill>
                <a:effectLst/>
                <a:ea typeface="Amazon Ember Light" panose="020B0403020204020204" pitchFamily="34" charset="0"/>
                <a:cs typeface="Amazon Ember Light" panose="020B0403020204020204" pitchFamily="34" charset="0"/>
              </a:rPr>
              <a:t> </a:t>
            </a:r>
            <a:r>
              <a:rPr lang="en-US" kern="1200" dirty="0">
                <a:solidFill>
                  <a:schemeClr val="tx1"/>
                </a:solidFill>
                <a:effectLst/>
                <a:ea typeface="+mn-ea"/>
                <a:cs typeface="+mn-cs"/>
              </a:rPr>
              <a:t>is an on-demand, automatically scaling configuration for Amazon Aurora</a:t>
            </a:r>
            <a:r>
              <a:rPr lang="en-US" kern="1200" dirty="0">
                <a:solidFill>
                  <a:schemeClr val="tx1"/>
                </a:solidFill>
                <a:effectLst/>
                <a:ea typeface="Amazon Ember Light" panose="020B0403020204020204" pitchFamily="34" charset="0"/>
                <a:cs typeface="Amazon Ember Light" panose="020B0403020204020204" pitchFamily="34" charset="0"/>
              </a:rPr>
              <a:t>. </a:t>
            </a:r>
            <a:r>
              <a:rPr lang="en-US" kern="1200" dirty="0">
                <a:solidFill>
                  <a:schemeClr val="tx1"/>
                </a:solidFill>
                <a:effectLst/>
                <a:ea typeface="+mn-ea"/>
                <a:cs typeface="+mn-cs"/>
              </a:rPr>
              <a:t>Aurora Serverless enables your database to automatically start up, shut down, and scale capacity up or down based on your application's needs. </a:t>
            </a:r>
            <a:r>
              <a:rPr lang="en-US" dirty="0"/>
              <a:t>It enables you to run your database in the cloud without managing any database instances. </a:t>
            </a:r>
            <a:r>
              <a:rPr lang="en-US" kern="1200" dirty="0">
                <a:solidFill>
                  <a:schemeClr val="tx1"/>
                </a:solidFill>
                <a:effectLst/>
                <a:ea typeface="+mn-ea"/>
                <a:cs typeface="+mn-cs"/>
              </a:rPr>
              <a:t>Aurora Serverless can be used for infrequent, intermittent, or unpredictable workloads.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create a database endpoint without specifying the DB instance class size. You </a:t>
            </a:r>
            <a:r>
              <a:rPr lang="en-US" dirty="0"/>
              <a:t>specify Aurora capacity units (ACUs). Each ACU is a combination of processing and memory capacity. Database storage automatically scales from 10 Gibibytes (GiB) to 64 Tebibytes (TiB), the same as storage in a standard Aurora DB cluster. </a:t>
            </a:r>
            <a:r>
              <a:rPr lang="en-US" kern="1200" dirty="0">
                <a:solidFill>
                  <a:schemeClr val="tx1"/>
                </a:solidFill>
                <a:effectLst/>
                <a:ea typeface="+mn-ea"/>
                <a:cs typeface="+mn-cs"/>
              </a:rPr>
              <a:t>The database endpoint connects to a proxy fleet that routes the workload to a fleet of resources. </a:t>
            </a:r>
            <a:r>
              <a:rPr lang="en-US" dirty="0"/>
              <a:t>Aurora Serverless scales the resources automatically based on the minimum and maximum capacity specifications.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pay on a per-second basis for the database capacity that you use when the database is active, and you can migrate between standard and serverless configurations. You pay for the number of ACUs used.</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Aurora Serverless, see </a:t>
            </a:r>
            <a:r>
              <a:rPr lang="en-US" dirty="0">
                <a:ea typeface="Amazon Ember Light" panose="020B0403020204020204" pitchFamily="34" charset="0"/>
                <a:cs typeface="Amazon Ember Light" panose="020B0403020204020204" pitchFamily="34" charset="0"/>
                <a:hlinkClick r:id="rId4"/>
              </a:rPr>
              <a:t>How Aurora Serverless Works</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2225299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Sharding</a:t>
            </a:r>
            <a:r>
              <a:rPr lang="en-US" i="0" dirty="0"/>
              <a:t>, </a:t>
            </a:r>
            <a:r>
              <a:rPr lang="en-US" dirty="0"/>
              <a:t>also known as </a:t>
            </a:r>
            <a:r>
              <a:rPr lang="en-US" i="1" dirty="0"/>
              <a:t>horizontal partitioning</a:t>
            </a:r>
            <a:r>
              <a:rPr lang="en-US" dirty="0"/>
              <a:t>, is a popular scale-out approach for relational databases </a:t>
            </a:r>
            <a:r>
              <a:rPr lang="en-US" i="0" dirty="0"/>
              <a:t>that improves write performance</a:t>
            </a:r>
            <a:r>
              <a:rPr lang="en-US" dirty="0"/>
              <a:t>. </a:t>
            </a:r>
          </a:p>
          <a:p>
            <a:endParaRPr lang="en-US" dirty="0"/>
          </a:p>
          <a:p>
            <a:r>
              <a:rPr lang="en-US" dirty="0"/>
              <a:t>Sharding is a technique that splits data into smaller subsets and distributes them across a number of physically separated database servers. Each server is referred to as a database </a:t>
            </a:r>
            <a:r>
              <a:rPr lang="en-US" i="1" dirty="0"/>
              <a:t>shard</a:t>
            </a:r>
            <a:r>
              <a:rPr lang="en-US" dirty="0"/>
              <a:t>. Database shards usually have the same type of hardware, database engine, and data structure to generate a similar level of performance. However, they have no knowledge of each other, which is the key characteristic that differentiates sharding from other scale-out approaches, such as database clustering or replication.</a:t>
            </a:r>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A sharded database architecture offers scalability and fault tolerance. With s</a:t>
            </a:r>
            <a:r>
              <a:rPr lang="en-US" dirty="0"/>
              <a:t>harding, data can be split across as many database servers as necessary. </a:t>
            </a:r>
            <a:r>
              <a:rPr lang="en-US" b="0" baseline="0" dirty="0"/>
              <a:t>Further, i</a:t>
            </a:r>
            <a:r>
              <a:rPr lang="en-US" dirty="0"/>
              <a:t>f one database shard has a hardware issue or goes through failover, no other shards are impacted because the single point of failure or slowdown is physically isolated. The drawback to this approach is that because the data is spread across shards, data mapping and routing logic must be specifically engineered to read or join data from multiple shards. These types of queries can incur higher latency compared to a nonsharded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For more information about sharding with Amazon RDS, read this </a:t>
            </a:r>
            <a:r>
              <a:rPr lang="en-US" sz="1100" u="sng" kern="1200" dirty="0">
                <a:solidFill>
                  <a:schemeClr val="tx1"/>
                </a:solidFill>
                <a:effectLst/>
                <a:ea typeface="+mn-ea"/>
                <a:cs typeface="+mn-cs"/>
                <a:hlinkClick r:id="rId3"/>
              </a:rPr>
              <a:t>AWS Database Blog post</a:t>
            </a:r>
            <a:r>
              <a:rPr lang="en-US" b="0" baseline="0" dirty="0"/>
              <a:t>.</a:t>
            </a:r>
            <a:endParaRPr lang="en-US" b="0" dirty="0"/>
          </a:p>
        </p:txBody>
      </p:sp>
    </p:spTree>
    <p:extLst>
      <p:ext uri="{BB962C8B-B14F-4D97-AF65-F5344CB8AC3E}">
        <p14:creationId xmlns:p14="http://schemas.microsoft.com/office/powerpoint/2010/main" val="3149432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 unpredictable workloads that require a nonrelational database, </a:t>
            </a:r>
            <a:r>
              <a:rPr lang="en-US" kern="1200" dirty="0">
                <a:solidFill>
                  <a:schemeClr val="tx1"/>
                </a:solidFill>
                <a:effectLst/>
                <a:ea typeface="+mn-ea"/>
                <a:cs typeface="+mn-cs"/>
              </a:rPr>
              <a:t>Amazon DynamoDB On-Demand is a flexible billing option for DynamoDB. It can serve thousands of requests per second without capacity planning. It has a pay-per-request pricing model, instead of a provisioned pricing model. </a:t>
            </a:r>
          </a:p>
          <a:p>
            <a:endParaRPr lang="en-US" kern="1200" dirty="0">
              <a:solidFill>
                <a:schemeClr val="tx1"/>
              </a:solidFill>
              <a:effectLst/>
              <a:ea typeface="+mn-ea"/>
              <a:cs typeface="+mn-cs"/>
            </a:endParaRPr>
          </a:p>
          <a:p>
            <a:r>
              <a:rPr lang="en-US" kern="1200" dirty="0">
                <a:solidFill>
                  <a:schemeClr val="tx1"/>
                </a:solidFill>
                <a:effectLst/>
                <a:ea typeface="+mn-ea"/>
                <a:cs typeface="+mn-cs"/>
              </a:rPr>
              <a:t>DynamoDB On-Demand can observe any increase or scale of traffic level. If the level of traffic hits a new peak, DynamoDB adapts rapidly to accommodate the workload. This feature is useful if your workload is difficult to predict or has large spikes over a short duration. </a:t>
            </a:r>
          </a:p>
          <a:p>
            <a:endParaRPr lang="en-US" kern="1200" dirty="0">
              <a:solidFill>
                <a:schemeClr val="tx1"/>
              </a:solidFill>
              <a:effectLst/>
              <a:ea typeface="+mn-ea"/>
              <a:cs typeface="+mn-cs"/>
            </a:endParaRPr>
          </a:p>
          <a:p>
            <a:r>
              <a:rPr lang="en-US" kern="1200" dirty="0">
                <a:solidFill>
                  <a:schemeClr val="tx1"/>
                </a:solidFill>
                <a:effectLst/>
                <a:ea typeface="+mn-ea"/>
                <a:cs typeface="+mn-cs"/>
              </a:rPr>
              <a:t>You can change a table from provisioned capacity to on-demand once per day. You can go from on-demand capacity to provisioned as often as you want.</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To learn more about Amazon DynamoDB On-Demand, read this </a:t>
            </a:r>
            <a:r>
              <a:rPr lang="en-US" dirty="0">
                <a:ea typeface="Amazon Ember Light" panose="020B0403020204020204" pitchFamily="34" charset="0"/>
                <a:cs typeface="Amazon Ember Light" panose="020B0403020204020204" pitchFamily="34" charset="0"/>
                <a:hlinkClick r:id="rId3"/>
              </a:rPr>
              <a:t>AWS News Blog post</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2708126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Amazon DynamoDB also has a feature called </a:t>
            </a:r>
            <a:r>
              <a:rPr lang="en-US" b="0" i="1" dirty="0"/>
              <a:t>auto scaling </a:t>
            </a:r>
            <a:r>
              <a:rPr lang="en-US" b="0" i="0" dirty="0"/>
              <a:t>that’s </a:t>
            </a:r>
            <a:r>
              <a:rPr lang="en-US" b="0" dirty="0"/>
              <a:t>enabled by default. Amazon DynamoDB auto scaling automatically adjusts read and write throughput capacity in response to dynamically changing request volumes, with zero downtime. </a:t>
            </a:r>
            <a:r>
              <a:rPr lang="en-US" b="0" i="0" kern="1200" dirty="0">
                <a:solidFill>
                  <a:schemeClr val="tx1"/>
                </a:solidFill>
                <a:effectLst/>
                <a:cs typeface="Arial" panose="020B0604020202020204" pitchFamily="34" charset="0"/>
              </a:rPr>
              <a:t>With DynamoDB auto scaling, you set your desired throughput utilization target and minimum and maximum limits—DynamoDB auto scaling handles the rest.</a:t>
            </a:r>
          </a:p>
          <a:p>
            <a:endParaRPr lang="en-US" b="0" i="0" kern="1200" dirty="0">
              <a:solidFill>
                <a:schemeClr val="tx1"/>
              </a:solidFill>
              <a:effectLst/>
              <a:cs typeface="Arial" panose="020B0604020202020204" pitchFamily="34" charset="0"/>
            </a:endParaRPr>
          </a:p>
          <a:p>
            <a:r>
              <a:rPr lang="en-US" b="0" i="0" kern="1200" dirty="0">
                <a:solidFill>
                  <a:schemeClr val="tx1"/>
                </a:solidFill>
                <a:effectLst/>
                <a:cs typeface="Arial" panose="020B0604020202020204" pitchFamily="34" charset="0"/>
              </a:rPr>
              <a:t>DynamoDB auto scaling works with Amazon CloudWatch to continuously monitor actual throughput consumption. It automatically scales capacity up or down when actual utilization deviates from your target. </a:t>
            </a:r>
          </a:p>
          <a:p>
            <a:endParaRPr lang="en-US" b="0" i="0" kern="1200" dirty="0">
              <a:solidFill>
                <a:schemeClr val="tx1"/>
              </a:solidFill>
              <a:effectLst/>
              <a:cs typeface="Arial" panose="020B0604020202020204" pitchFamily="34" charset="0"/>
            </a:endParaRPr>
          </a:p>
          <a:p>
            <a:r>
              <a:rPr lang="en-US" b="0" i="0" kern="1200" dirty="0">
                <a:solidFill>
                  <a:schemeClr val="tx1"/>
                </a:solidFill>
                <a:effectLst/>
                <a:cs typeface="Arial" panose="020B0604020202020204" pitchFamily="34" charset="0"/>
              </a:rPr>
              <a:t>The use of DynamoDB auto scaling incurs no additional cost, beyond what you already pay for DynamoDB and CloudWatch alarms. </a:t>
            </a:r>
            <a:endParaRPr lang="en-US" b="0" i="0" kern="1200" dirty="0">
              <a:solidFill>
                <a:schemeClr val="tx1"/>
              </a:solidFill>
              <a:effectLst/>
              <a:ea typeface="+mn-ea"/>
              <a:cs typeface="+mn-cs"/>
            </a:endParaRPr>
          </a:p>
          <a:p>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For more information about DynamoDB auto scaling, see </a:t>
            </a:r>
            <a:r>
              <a:rPr lang="en-US" u="sng" kern="1200" dirty="0">
                <a:solidFill>
                  <a:schemeClr val="tx1"/>
                </a:solidFill>
                <a:effectLst/>
                <a:ea typeface="+mn-ea"/>
                <a:cs typeface="+mn-cs"/>
                <a:hlinkClick r:id="rId3"/>
              </a:rPr>
              <a:t>Managing Throughput Capacity Automatically with DynamoDB Auto Scaling</a:t>
            </a:r>
            <a:r>
              <a:rPr lang="en-US" b="0" i="0" kern="1200" dirty="0">
                <a:solidFill>
                  <a:schemeClr val="tx1"/>
                </a:solidFill>
                <a:effectLst/>
                <a:cs typeface="Arial" panose="020B0604020202020204" pitchFamily="34" charset="0"/>
              </a:rPr>
              <a:t>.</a:t>
            </a:r>
          </a:p>
        </p:txBody>
      </p:sp>
    </p:spTree>
    <p:extLst>
      <p:ext uri="{BB962C8B-B14F-4D97-AF65-F5344CB8AC3E}">
        <p14:creationId xmlns:p14="http://schemas.microsoft.com/office/powerpoint/2010/main" val="106831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69130"/>
          </a:xfrm>
        </p:spPr>
        <p:txBody>
          <a:bodyPr/>
          <a:lstStyle/>
          <a:p>
            <a:pPr marL="0" indent="0">
              <a:buFont typeface="+mj-lt"/>
              <a:buNone/>
            </a:pPr>
            <a:r>
              <a:rPr lang="en-US" dirty="0"/>
              <a:t>Amazon DynamoDB auto scaling uses the </a:t>
            </a:r>
            <a:r>
              <a:rPr lang="en-US" b="0" i="1" dirty="0"/>
              <a:t>Application Auto Scaling </a:t>
            </a:r>
            <a:r>
              <a:rPr lang="en-US" dirty="0"/>
              <a:t>service to dynamically adjust provisioned throughput capacity on your behalf, in response to actual traffic patterns. This service enables a table or a global secondary index (GSI) to increase its provisioned read and write capacity to handle sudden increases in traffic, without throttling. When the workload decreases, Application Auto Scaling decreases the throughput so that you don't pay for unused provisioned capacity. </a:t>
            </a:r>
          </a:p>
          <a:p>
            <a:pPr marL="0" indent="0">
              <a:buFont typeface="+mj-lt"/>
              <a:buNone/>
            </a:pPr>
            <a:endParaRPr lang="en-US" b="0" i="0" kern="1200" dirty="0">
              <a:solidFill>
                <a:schemeClr val="tx1"/>
              </a:solidFill>
              <a:effectLst/>
              <a:ea typeface="+mn-ea"/>
              <a:cs typeface="+mn-cs"/>
            </a:endParaRPr>
          </a:p>
          <a:p>
            <a:pPr marL="0" indent="0">
              <a:buFont typeface="+mj-lt"/>
              <a:buNone/>
            </a:pPr>
            <a:r>
              <a:rPr lang="en-US" b="0" i="0" kern="1200" dirty="0">
                <a:solidFill>
                  <a:schemeClr val="tx1"/>
                </a:solidFill>
                <a:effectLst/>
                <a:ea typeface="+mn-ea"/>
                <a:cs typeface="+mn-cs"/>
              </a:rPr>
              <a:t>To implement DynamoDB auto scaling, perform the following steps:</a:t>
            </a:r>
          </a:p>
          <a:p>
            <a:pPr marL="0" indent="0">
              <a:buFont typeface="+mj-lt"/>
              <a:buNone/>
            </a:pPr>
            <a:endParaRPr lang="en-US" b="0" i="0" kern="1200" dirty="0">
              <a:solidFill>
                <a:schemeClr val="tx1"/>
              </a:solidFill>
              <a:effectLst/>
              <a:ea typeface="+mn-ea"/>
              <a:cs typeface="+mn-cs"/>
            </a:endParaRPr>
          </a:p>
          <a:p>
            <a:pPr marL="228600" indent="-228600">
              <a:buFont typeface="+mj-lt"/>
              <a:buAutoNum type="arabicPeriod"/>
            </a:pPr>
            <a:r>
              <a:rPr lang="en-US" b="0" i="0" kern="1200" dirty="0">
                <a:solidFill>
                  <a:schemeClr val="tx1"/>
                </a:solidFill>
                <a:effectLst/>
                <a:ea typeface="+mn-ea"/>
                <a:cs typeface="+mn-cs"/>
              </a:rPr>
              <a:t>Create a </a:t>
            </a:r>
            <a:r>
              <a:rPr lang="en-US" b="0" i="1" kern="1200" dirty="0">
                <a:solidFill>
                  <a:schemeClr val="tx1"/>
                </a:solidFill>
                <a:effectLst/>
                <a:ea typeface="+mn-ea"/>
                <a:cs typeface="+mn-cs"/>
              </a:rPr>
              <a:t>scaling policy </a:t>
            </a:r>
            <a:r>
              <a:rPr lang="en-US" b="0" i="0" kern="1200" dirty="0">
                <a:solidFill>
                  <a:schemeClr val="tx1"/>
                </a:solidFill>
                <a:effectLst/>
                <a:ea typeface="+mn-ea"/>
                <a:cs typeface="+mn-cs"/>
              </a:rPr>
              <a:t>for your DynamoDB table or GSI. The scaling policy specifies whether you want to scale read capacity or write capacity (or both), and the minimum and maximum provisioned capacity unit settings for the table or index.</a:t>
            </a:r>
          </a:p>
          <a:p>
            <a:pPr marL="228600" indent="-228600">
              <a:buFont typeface="+mj-lt"/>
              <a:buAutoNum type="arabicPeriod"/>
            </a:pPr>
            <a:r>
              <a:rPr lang="en-US" b="0" i="0" kern="1200" dirty="0">
                <a:solidFill>
                  <a:schemeClr val="tx1"/>
                </a:solidFill>
                <a:effectLst/>
                <a:ea typeface="+mn-ea"/>
                <a:cs typeface="+mn-cs"/>
              </a:rPr>
              <a:t>DynamoDB publishes consumed capacity metrics to Amazon CloudWatch.</a:t>
            </a:r>
          </a:p>
          <a:p>
            <a:pPr marL="228600" indent="-228600">
              <a:buFont typeface="+mj-lt"/>
              <a:buAutoNum type="arabicPeriod"/>
            </a:pPr>
            <a:r>
              <a:rPr lang="en-US" b="0" i="0" kern="1200" dirty="0">
                <a:solidFill>
                  <a:schemeClr val="tx1"/>
                </a:solidFill>
                <a:effectLst/>
                <a:ea typeface="+mn-ea"/>
                <a:cs typeface="+mn-cs"/>
              </a:rPr>
              <a:t>If the table's consumed capacity exceeds your target utilization (or falls below the target) for a specific length of time, Amazon CloudWatch triggers an alarm. You can use Amazon Simple Notification Service (Amazon SNS) to view the alarm in the Amazon CloudWatch console and receive notifications.</a:t>
            </a:r>
          </a:p>
          <a:p>
            <a:pPr marL="228600" indent="-228600">
              <a:buFont typeface="+mj-lt"/>
              <a:buAutoNum type="arabicPeriod"/>
            </a:pPr>
            <a:r>
              <a:rPr lang="en-US" b="0" i="0" kern="1200" dirty="0">
                <a:solidFill>
                  <a:schemeClr val="tx1"/>
                </a:solidFill>
                <a:effectLst/>
                <a:ea typeface="+mn-ea"/>
                <a:cs typeface="+mn-cs"/>
              </a:rPr>
              <a:t>The CloudWatch alarm invokes Application Auto Scaling to evaluate your scaling policy.</a:t>
            </a:r>
          </a:p>
          <a:p>
            <a:pPr marL="228600" indent="-228600">
              <a:buFont typeface="+mj-lt"/>
              <a:buAutoNum type="arabicPeriod"/>
            </a:pPr>
            <a:r>
              <a:rPr lang="en-US" b="0" i="0" kern="1200" dirty="0">
                <a:solidFill>
                  <a:schemeClr val="tx1"/>
                </a:solidFill>
                <a:effectLst/>
                <a:ea typeface="+mn-ea"/>
                <a:cs typeface="+mn-cs"/>
              </a:rPr>
              <a:t>Application Auto Scaling issues an</a:t>
            </a:r>
            <a:r>
              <a:rPr lang="en-US" b="0" i="1" kern="1200" dirty="0">
                <a:solidFill>
                  <a:schemeClr val="tx1"/>
                </a:solidFill>
                <a:effectLst/>
                <a:ea typeface="+mn-ea"/>
                <a:cs typeface="+mn-cs"/>
              </a:rPr>
              <a:t> UpdateTable</a:t>
            </a:r>
            <a:r>
              <a:rPr lang="en-US" b="0" i="0" kern="1200" dirty="0">
                <a:solidFill>
                  <a:schemeClr val="tx1"/>
                </a:solidFill>
                <a:effectLst/>
                <a:ea typeface="+mn-ea"/>
                <a:cs typeface="+mn-cs"/>
              </a:rPr>
              <a:t> request to DynamoDB adjust your table's provisioned throughput.</a:t>
            </a:r>
          </a:p>
          <a:p>
            <a:pPr marL="228600" indent="-228600">
              <a:buFont typeface="+mj-lt"/>
              <a:buAutoNum type="arabicPeriod"/>
            </a:pPr>
            <a:r>
              <a:rPr lang="en-US" b="0" i="0" kern="1200" dirty="0">
                <a:solidFill>
                  <a:schemeClr val="tx1"/>
                </a:solidFill>
                <a:effectLst/>
                <a:ea typeface="+mn-ea"/>
                <a:cs typeface="+mn-cs"/>
              </a:rPr>
              <a:t>DynamoDB processes the </a:t>
            </a:r>
            <a:r>
              <a:rPr lang="en-US" b="0" i="1" kern="1200" dirty="0">
                <a:solidFill>
                  <a:schemeClr val="tx1"/>
                </a:solidFill>
                <a:effectLst/>
                <a:ea typeface="+mn-ea"/>
                <a:cs typeface="+mn-cs"/>
              </a:rPr>
              <a:t>UpdateTable</a:t>
            </a:r>
            <a:r>
              <a:rPr lang="en-US" b="0" i="0" kern="1200" dirty="0">
                <a:solidFill>
                  <a:schemeClr val="tx1"/>
                </a:solidFill>
                <a:effectLst/>
                <a:ea typeface="+mn-ea"/>
                <a:cs typeface="+mn-cs"/>
              </a:rPr>
              <a:t> request and dynamically increases (or decreases) the table's provisioned throughput capacity so that it approaches your target utilization.</a:t>
            </a:r>
          </a:p>
          <a:p>
            <a:endParaRPr lang="en-US" b="0" i="0" kern="1200" dirty="0">
              <a:solidFill>
                <a:schemeClr val="tx1"/>
              </a:solidFill>
              <a:effectLs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how to implement DynamoDB auto scaling, </a:t>
            </a:r>
            <a:r>
              <a:rPr lang="en-US" u="sng" kern="1200" dirty="0">
                <a:solidFill>
                  <a:schemeClr val="tx1"/>
                </a:solidFill>
                <a:effectLst/>
                <a:ea typeface="+mn-ea"/>
                <a:cs typeface="+mn-cs"/>
                <a:hlinkClick r:id="rId3"/>
              </a:rPr>
              <a:t>Managing Throughput Capacity Automatically with DynamoDB Auto Scaling</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988043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It's not always possible to distribute read and write activity evenly across partitions all the time. When data access is imbalanced, one partition can receive a higher volume of read and write traffic compared to other partitions (called a </a:t>
            </a:r>
            <a:r>
              <a:rPr lang="en-US" i="1" kern="1200" dirty="0">
                <a:solidFill>
                  <a:schemeClr val="tx1"/>
                </a:solidFill>
                <a:effectLst/>
                <a:latin typeface="Calibri" panose="020F0502020204030204" pitchFamily="34" charset="0"/>
                <a:ea typeface="+mn-ea"/>
                <a:cs typeface="+mn-cs"/>
              </a:rPr>
              <a:t>hot partition</a:t>
            </a:r>
            <a:r>
              <a:rPr lang="en-US" kern="1200" dirty="0">
                <a:solidFill>
                  <a:schemeClr val="tx1"/>
                </a:solidFill>
                <a:effectLst/>
                <a:latin typeface="Calibri" panose="020F0502020204030204" pitchFamily="34" charset="0"/>
                <a:ea typeface="+mn-ea"/>
                <a:cs typeface="+mn-cs"/>
              </a:rPr>
              <a:t>). In extreme cases, throttling can occur if a single partition receives more than 3,000 read capacity units (RCUs) or 1,000 write capacity units (WCUs).</a:t>
            </a:r>
          </a:p>
          <a:p>
            <a:r>
              <a:rPr lang="en-US" kern="1200" dirty="0">
                <a:solidFill>
                  <a:schemeClr val="tx1"/>
                </a:solidFill>
                <a:effectLst/>
                <a:latin typeface="Calibri" panose="020F0502020204030204" pitchFamily="34" charset="0"/>
                <a:ea typeface="+mn-ea"/>
                <a:cs typeface="+mn-cs"/>
              </a:rPr>
              <a:t> </a:t>
            </a:r>
          </a:p>
          <a:p>
            <a:r>
              <a:rPr lang="en-US" kern="1200" dirty="0">
                <a:solidFill>
                  <a:schemeClr val="tx1"/>
                </a:solidFill>
                <a:effectLst/>
                <a:latin typeface="Calibri" panose="020F0502020204030204" pitchFamily="34" charset="0"/>
                <a:ea typeface="+mn-ea"/>
                <a:cs typeface="+mn-cs"/>
              </a:rPr>
              <a:t>To better accommodate uneven access patterns, DynamoDB adaptive capacity enables your application to continue reading and writing to hot partitions without being throttled. The traffic, however, cannot exceed your table’s total provisioned capacity or the partition maximum capacity. Adaptive capacity works by automatically increasing throughput capacity for partitions that receive more traffic.</a:t>
            </a:r>
          </a:p>
          <a:p>
            <a:r>
              <a:rPr lang="en-US" kern="1200" dirty="0">
                <a:solidFill>
                  <a:schemeClr val="tx1"/>
                </a:solidFill>
                <a:effectLst/>
                <a:latin typeface="Calibri" panose="020F0502020204030204" pitchFamily="34" charset="0"/>
                <a:ea typeface="+mn-ea"/>
                <a:cs typeface="+mn-cs"/>
              </a:rPr>
              <a:t> </a:t>
            </a:r>
          </a:p>
          <a:p>
            <a:r>
              <a:rPr lang="en-US" kern="1200" dirty="0">
                <a:solidFill>
                  <a:schemeClr val="tx1"/>
                </a:solidFill>
                <a:effectLst/>
                <a:latin typeface="Calibri" panose="020F0502020204030204" pitchFamily="34" charset="0"/>
                <a:ea typeface="+mn-ea"/>
                <a:cs typeface="+mn-cs"/>
              </a:rPr>
              <a:t>Adaptive capacity is enabled automatically for every DynamoDB table, so you don't need to explicitly enable or disable it.</a:t>
            </a:r>
          </a:p>
        </p:txBody>
      </p:sp>
    </p:spTree>
    <p:extLst>
      <p:ext uri="{BB962C8B-B14F-4D97-AF65-F5344CB8AC3E}">
        <p14:creationId xmlns:p14="http://schemas.microsoft.com/office/powerpoint/2010/main" val="676323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33767"/>
          </a:xfrm>
        </p:spPr>
        <p:txBody>
          <a:bodyPr/>
          <a:lstStyle/>
          <a:p>
            <a:r>
              <a:rPr lang="en-US" kern="1200" dirty="0">
                <a:solidFill>
                  <a:schemeClr val="tx1"/>
                </a:solidFill>
                <a:effectLst/>
                <a:latin typeface="Calibri" panose="020F0502020204030204" pitchFamily="34" charset="0"/>
                <a:ea typeface="+mn-ea"/>
                <a:cs typeface="+mn-cs"/>
              </a:rPr>
              <a:t>This diagram illustrates how adaptive capacity works. </a:t>
            </a:r>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The example table is provisioned with 400 WCUs evenly shared across four partitions, so that each partition can sustain up to 100 WCUs per second. </a:t>
            </a:r>
          </a:p>
        </p:txBody>
      </p:sp>
    </p:spTree>
    <p:extLst>
      <p:ext uri="{BB962C8B-B14F-4D97-AF65-F5344CB8AC3E}">
        <p14:creationId xmlns:p14="http://schemas.microsoft.com/office/powerpoint/2010/main" val="104407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Use Amazon EC2 Auto Scaling within an architecture to promote elasticity</a:t>
            </a:r>
          </a:p>
          <a:p>
            <a:pPr marL="171450" indent="-171450">
              <a:buFont typeface="Arial" panose="020B0604020202020204" pitchFamily="34" charset="0"/>
              <a:buChar char="•"/>
            </a:pPr>
            <a:r>
              <a:rPr lang="en-US" sz="1100" dirty="0"/>
              <a:t>Explain how to scale your database resources</a:t>
            </a:r>
          </a:p>
          <a:p>
            <a:pPr marL="171450" indent="-171450">
              <a:buFont typeface="Arial" panose="020B0604020202020204" pitchFamily="34" charset="0"/>
              <a:buChar char="•"/>
            </a:pPr>
            <a:r>
              <a:rPr lang="en-US" sz="1100" dirty="0"/>
              <a:t>Deploy an Application Load Balancer to create a highly available environment</a:t>
            </a:r>
          </a:p>
          <a:p>
            <a:pPr marL="171450" indent="-171450">
              <a:buFont typeface="Arial" panose="020B0604020202020204" pitchFamily="34" charset="0"/>
              <a:buChar char="•"/>
            </a:pPr>
            <a:r>
              <a:rPr lang="en-US" sz="1100" dirty="0"/>
              <a:t>Use Amazon Route 53 for Domain Name System (</a:t>
            </a:r>
            <a:r>
              <a:rPr lang="en-US" dirty="0">
                <a:latin typeface="+mn-lt"/>
              </a:rPr>
              <a:t>DNS) </a:t>
            </a:r>
            <a:r>
              <a:rPr lang="en-US" sz="1100" dirty="0"/>
              <a:t>failover</a:t>
            </a:r>
          </a:p>
          <a:p>
            <a:pPr marL="171450" indent="-171450">
              <a:buFont typeface="Arial" panose="020B0604020202020204" pitchFamily="34" charset="0"/>
              <a:buChar char="•"/>
            </a:pPr>
            <a:r>
              <a:rPr lang="en-US" sz="1100" dirty="0"/>
              <a:t>Create a highly available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Design architectures that use Amazon CloudWatch to monitor resources and react accordingly</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Partitions 1, 2, and 3 each receive write traffic of 50 WCUs per second. Partition 4 receives 150 WCUs per second. This hot partition can accept write traffic when it still has unused burst capacity, but eventually it throttles traffic that exceeds 100 WCUs per second.</a:t>
            </a:r>
          </a:p>
        </p:txBody>
      </p:sp>
    </p:spTree>
    <p:extLst>
      <p:ext uri="{BB962C8B-B14F-4D97-AF65-F5344CB8AC3E}">
        <p14:creationId xmlns:p14="http://schemas.microsoft.com/office/powerpoint/2010/main" val="160927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DynamoDB adaptive capacity responds by increasing the capacity for Partition 4 so that it can sustain the higher workload of 150 WCUs per second without being throttled.</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DynamoDB adaptive capacity,</a:t>
            </a:r>
            <a:r>
              <a:rPr lang="en-US" kern="1200" baseline="0" dirty="0">
                <a:solidFill>
                  <a:schemeClr val="tx1"/>
                </a:solidFill>
                <a:effectLst/>
                <a:ea typeface="+mn-ea"/>
                <a:cs typeface="+mn-cs"/>
              </a:rPr>
              <a:t> see </a:t>
            </a:r>
            <a:r>
              <a:rPr lang="en-US" sz="1100" u="sng" kern="1200" dirty="0">
                <a:solidFill>
                  <a:schemeClr val="tx1"/>
                </a:solidFill>
                <a:effectLst/>
                <a:ea typeface="+mn-ea"/>
                <a:cs typeface="+mn-cs"/>
                <a:hlinkClick r:id="rId3"/>
              </a:rPr>
              <a:t>Understanding DynamoDB Adaptive Capacity</a:t>
            </a:r>
            <a:r>
              <a:rPr lang="en-US" kern="1200" dirty="0">
                <a:solidFill>
                  <a:schemeClr val="tx1"/>
                </a:solidFill>
                <a:effectLst/>
                <a:ea typeface="+mn-ea"/>
                <a:cs typeface="+mn-cs"/>
              </a:rPr>
              <a:t>.</a:t>
            </a:r>
            <a:endParaRPr lang="en-US" dirty="0"/>
          </a:p>
        </p:txBody>
      </p:sp>
    </p:spTree>
    <p:extLst>
      <p:ext uri="{BB962C8B-B14F-4D97-AF65-F5344CB8AC3E}">
        <p14:creationId xmlns:p14="http://schemas.microsoft.com/office/powerpoint/2010/main" val="3228554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partition key portion of a table's primary key determines the logical partitions where a table's data is stored. This determination in turn affects the underlying physical partitions. Provisioned I/O capacity for the table is divided evenly among these physical partitions. Therefore, a partition key design that doesn't distribute I/O requests evenly can create hot partitions that result in throttling and use your provisioned I/O capacity inefficiently.</a:t>
            </a:r>
          </a:p>
          <a:p>
            <a:r>
              <a:rPr lang="en-US" kern="1200" dirty="0">
                <a:solidFill>
                  <a:schemeClr val="tx1"/>
                </a:solidFill>
                <a:effectLst/>
                <a:ea typeface="+mn-ea"/>
                <a:cs typeface="+mn-cs"/>
              </a:rPr>
              <a:t> </a:t>
            </a:r>
          </a:p>
          <a:p>
            <a:r>
              <a:rPr lang="en-US" kern="1200" dirty="0">
                <a:solidFill>
                  <a:schemeClr val="tx1"/>
                </a:solidFill>
                <a:effectLst/>
                <a:ea typeface="+mn-ea"/>
                <a:cs typeface="+mn-cs"/>
              </a:rPr>
              <a:t>The optimal usage of a table's provisioned throughput depends on the workload patterns of individual items, and also on the design of the partition key. It doesn't mean that you must access all partition key values to achieve an efficient throughput level. It doesn’t even mean that the percentage of accessed partition key values must be high. It </a:t>
            </a:r>
            <a:r>
              <a:rPr lang="en-US" i="1" kern="1200" dirty="0">
                <a:solidFill>
                  <a:schemeClr val="tx1"/>
                </a:solidFill>
                <a:effectLst/>
                <a:ea typeface="+mn-ea"/>
                <a:cs typeface="+mn-cs"/>
              </a:rPr>
              <a:t>does</a:t>
            </a:r>
            <a:r>
              <a:rPr lang="en-US" kern="1200" dirty="0">
                <a:solidFill>
                  <a:schemeClr val="tx1"/>
                </a:solidFill>
                <a:effectLst/>
                <a:ea typeface="+mn-ea"/>
                <a:cs typeface="+mn-cs"/>
              </a:rPr>
              <a:t> mean that the more distinct partition key values that your workload accesses, the more those requests are spread across the partitioned space. In general, you use your provisioned throughput more efficiently when the ratio of accessed partition key values to total partition key values increases.</a:t>
            </a:r>
          </a:p>
          <a:p>
            <a:endParaRPr lang="en-US" kern="1200" dirty="0">
              <a:solidFill>
                <a:schemeClr val="tx1"/>
              </a:solidFill>
              <a:effectLst/>
              <a:ea typeface="+mn-ea"/>
              <a:cs typeface="+mn-cs"/>
            </a:endParaRPr>
          </a:p>
          <a:p>
            <a:r>
              <a:rPr lang="en-US" kern="1200" dirty="0">
                <a:solidFill>
                  <a:schemeClr val="tx1"/>
                </a:solidFill>
                <a:effectLst/>
                <a:ea typeface="+mn-ea"/>
                <a:cs typeface="+mn-cs"/>
              </a:rPr>
              <a:t>The table shows a comparison of the provisioned throughput efficiency of some common partition key schemas.</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designing partition keys, see </a:t>
            </a:r>
            <a:r>
              <a:rPr lang="en-US" sz="1100" u="sng" kern="1200" dirty="0">
                <a:solidFill>
                  <a:schemeClr val="tx1"/>
                </a:solidFill>
                <a:effectLst/>
                <a:ea typeface="+mn-ea"/>
                <a:cs typeface="+mn-cs"/>
                <a:hlinkClick r:id="rId3"/>
              </a:rPr>
              <a:t>Designing Partition Keys to Distribute Your Workload Evenly</a:t>
            </a:r>
            <a:r>
              <a:rPr lang="en-US" kern="1200" dirty="0">
                <a:solidFill>
                  <a:schemeClr val="tx1"/>
                </a:solidFill>
                <a:effectLst/>
                <a:ea typeface="+mn-ea"/>
                <a:cs typeface="+mn-cs"/>
              </a:rPr>
              <a:t>.</a:t>
            </a:r>
            <a:endParaRPr lang="en-US" dirty="0"/>
          </a:p>
        </p:txBody>
      </p:sp>
    </p:spTree>
    <p:extLst>
      <p:ext uri="{BB962C8B-B14F-4D97-AF65-F5344CB8AC3E}">
        <p14:creationId xmlns:p14="http://schemas.microsoft.com/office/powerpoint/2010/main" val="4200038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use push-button scaling to vertically scale compute capacity for your RDS DB instance</a:t>
            </a:r>
          </a:p>
          <a:p>
            <a:pPr marL="171450" indent="-171450">
              <a:buFont typeface="Arial" panose="020B0604020202020204" pitchFamily="34" charset="0"/>
              <a:buChar char="•"/>
            </a:pPr>
            <a:r>
              <a:rPr lang="en-US" dirty="0"/>
              <a:t>You can use read replicas or shards to horizontally scale your RDS DB instance</a:t>
            </a:r>
          </a:p>
          <a:p>
            <a:pPr marL="171450" indent="-171450">
              <a:buFont typeface="Arial" panose="020B0604020202020204" pitchFamily="34" charset="0"/>
              <a:buChar char="•"/>
            </a:pPr>
            <a:r>
              <a:rPr lang="en-US" dirty="0"/>
              <a:t>With Amazon Aurora, you can choose the DB instance class size and number of Aurora replicas (up to 15)</a:t>
            </a:r>
          </a:p>
          <a:p>
            <a:pPr marL="171450" indent="-171450">
              <a:buFont typeface="Arial" panose="020B0604020202020204" pitchFamily="34" charset="0"/>
              <a:buChar char="•"/>
            </a:pPr>
            <a:r>
              <a:rPr lang="en-US" dirty="0"/>
              <a:t>Aurora Serverless scales resources automatically based on the minimum and maximum capacity specifications</a:t>
            </a:r>
          </a:p>
          <a:p>
            <a:pPr marL="171450" indent="-171450">
              <a:buFont typeface="Arial" panose="020B0604020202020204" pitchFamily="34" charset="0"/>
              <a:buChar char="•"/>
            </a:pPr>
            <a:r>
              <a:rPr lang="en-US" dirty="0"/>
              <a:t>Amazon DynamoDB On-Demand offers a pay-per-request pricing model</a:t>
            </a:r>
          </a:p>
          <a:p>
            <a:pPr marL="171450" indent="-171450">
              <a:buFont typeface="Arial" panose="020B0604020202020204" pitchFamily="34" charset="0"/>
              <a:buChar char="•"/>
            </a:pPr>
            <a:r>
              <a:rPr lang="en-US" dirty="0"/>
              <a:t>DynamoDB auto scaling uses Amazon Application Auto Scaling to dynamically adjust provisioned throughput capacity</a:t>
            </a:r>
          </a:p>
          <a:p>
            <a:pPr marL="171450" indent="-171450">
              <a:buFont typeface="Arial" panose="020B0604020202020204" pitchFamily="34" charset="0"/>
              <a:buChar char="•"/>
            </a:pPr>
            <a:r>
              <a:rPr lang="en-US" dirty="0"/>
              <a:t>DynamoDB adaptive capacity works by automatically increasing throughput capacity for partitions that receive more traffic</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077572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Designing an environment that’s highly available.</a:t>
            </a:r>
          </a:p>
        </p:txBody>
      </p:sp>
    </p:spTree>
    <p:extLst>
      <p:ext uri="{BB962C8B-B14F-4D97-AF65-F5344CB8AC3E}">
        <p14:creationId xmlns:p14="http://schemas.microsoft.com/office/powerpoint/2010/main" val="869621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It is a best practice to avoid single points of failure when you design and build solutions. To follow this best practice, you want to design your architecture to be highly available.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a:t>
            </a:r>
            <a:r>
              <a:rPr lang="en-US" sz="1100" i="1" kern="1200" dirty="0">
                <a:solidFill>
                  <a:schemeClr val="tx1"/>
                </a:solidFill>
                <a:effectLst/>
                <a:latin typeface="+mn-lt"/>
                <a:ea typeface="+mn-ea"/>
                <a:cs typeface="+mn-cs"/>
              </a:rPr>
              <a:t>highly available</a:t>
            </a:r>
            <a:r>
              <a:rPr lang="en-US" sz="1100" kern="1200" dirty="0">
                <a:solidFill>
                  <a:schemeClr val="tx1"/>
                </a:solidFill>
                <a:effectLst/>
                <a:latin typeface="+mn-lt"/>
                <a:ea typeface="+mn-ea"/>
                <a:cs typeface="+mn-cs"/>
              </a:rPr>
              <a:t> system is one that can withstand some measure of degradation while remaining available. In a highly available system, downtime is minimized as much as possible, and minimal human intervention is required.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 highly available system enables resiliency in a reactive architecture. A resilient workload can recover when it’s stressed by load (more requests for service), attacks, or component failure. A resilient workload recovers from a failure, or it rolls over to a secondary source </a:t>
            </a:r>
            <a:r>
              <a:rPr lang="en-US" sz="1100" i="0" kern="1200" dirty="0">
                <a:solidFill>
                  <a:schemeClr val="tx1"/>
                </a:solidFill>
                <a:effectLst/>
                <a:latin typeface="+mn-lt"/>
                <a:ea typeface="+mn-ea"/>
                <a:cs typeface="+mn-cs"/>
              </a:rPr>
              <a:t>within an acceptable amount of degraded performance time</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51115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kern="1200" dirty="0">
                <a:solidFill>
                  <a:schemeClr val="tx1"/>
                </a:solidFill>
                <a:effectLst/>
                <a:ea typeface="+mn-ea"/>
                <a:cs typeface="+mn-cs"/>
              </a:rPr>
              <a:t>Elastic Load Balancing </a:t>
            </a:r>
            <a:r>
              <a:rPr lang="en-US" kern="1200" dirty="0">
                <a:solidFill>
                  <a:schemeClr val="tx1"/>
                </a:solidFill>
                <a:effectLst/>
                <a:ea typeface="+mn-ea"/>
                <a:cs typeface="+mn-cs"/>
              </a:rPr>
              <a:t>is a key component of creating a highly available architecture.</a:t>
            </a:r>
          </a:p>
          <a:p>
            <a:endParaRPr lang="en-US" kern="1200" dirty="0">
              <a:solidFill>
                <a:schemeClr val="tx1"/>
              </a:solidFill>
              <a:effectLst/>
              <a:ea typeface="+mn-ea"/>
              <a:cs typeface="+mn-cs"/>
            </a:endParaRPr>
          </a:p>
          <a:p>
            <a:r>
              <a:rPr lang="en-US" kern="1200" dirty="0">
                <a:solidFill>
                  <a:schemeClr val="tx1"/>
                </a:solidFill>
                <a:effectLst/>
                <a:ea typeface="+mn-ea"/>
                <a:cs typeface="+mn-cs"/>
              </a:rPr>
              <a:t>ELB automatically distributes incoming application traffic across multiple targets, such as EC2 instances, containers, IP addresses, and Lambda functions. It can handle the varying load of your application traffic in a single Availability Zone or across multiple Availability Zones.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ELB offers three types of load balancers. Load balancers can be external-facing and distribute inbound public traffic. They can also be internal-facing and distribute private traffic.</a:t>
            </a:r>
          </a:p>
          <a:p>
            <a:endParaRPr lang="en-US" kern="1200" dirty="0">
              <a:solidFill>
                <a:schemeClr val="tx1"/>
              </a:solidFill>
              <a:effectLst/>
              <a:ea typeface="+mn-ea"/>
              <a:cs typeface="+mn-cs"/>
            </a:endParaRPr>
          </a:p>
          <a:p>
            <a:r>
              <a:rPr lang="en-US" kern="1200" dirty="0">
                <a:solidFill>
                  <a:schemeClr val="tx1"/>
                </a:solidFill>
                <a:effectLst/>
                <a:ea typeface="+mn-ea"/>
                <a:cs typeface="+mn-cs"/>
              </a:rPr>
              <a:t>Each load balancer receives a default Domain Name System (DNS) name. </a:t>
            </a:r>
          </a:p>
          <a:p>
            <a:endParaRPr lang="en-US" kern="1200" dirty="0">
              <a:solidFill>
                <a:schemeClr val="tx1"/>
              </a:solidFill>
              <a:effectLst/>
              <a:ea typeface="+mn-ea"/>
              <a:cs typeface="+mn-cs"/>
            </a:endParaRPr>
          </a:p>
          <a:p>
            <a:r>
              <a:rPr lang="en-US" kern="1200" dirty="0">
                <a:solidFill>
                  <a:schemeClr val="tx1"/>
                </a:solidFill>
                <a:effectLst/>
                <a:ea typeface="+mn-ea"/>
                <a:cs typeface="+mn-cs"/>
              </a:rPr>
              <a:t>Finally, </a:t>
            </a:r>
            <a:r>
              <a:rPr lang="en-US" dirty="0"/>
              <a:t>ELB automatically distributes incoming traffic across multiple targets in multiple Availability Zones and only sends traffic to healthy targets. </a:t>
            </a:r>
            <a:r>
              <a:rPr lang="en-US" kern="1200" dirty="0">
                <a:solidFill>
                  <a:schemeClr val="tx1"/>
                </a:solidFill>
                <a:effectLst/>
                <a:ea typeface="+mn-ea"/>
                <a:cs typeface="+mn-cs"/>
              </a:rPr>
              <a:t>To discover the availability of your EC2 instances, the load balancer periodically sends pings, attempts connections, or sends requests to test the EC2 instances. These tests are called </a:t>
            </a:r>
            <a:r>
              <a:rPr lang="en-US" i="1" kern="1200" dirty="0">
                <a:solidFill>
                  <a:schemeClr val="tx1"/>
                </a:solidFill>
                <a:effectLst/>
                <a:ea typeface="+mn-ea"/>
                <a:cs typeface="+mn-cs"/>
              </a:rPr>
              <a:t>health checks</a:t>
            </a:r>
            <a:r>
              <a:rPr lang="en-US" kern="1200" dirty="0">
                <a:solidFill>
                  <a:schemeClr val="tx1"/>
                </a:solidFill>
                <a:effectLst/>
                <a:ea typeface="+mn-ea"/>
                <a:cs typeface="+mn-cs"/>
              </a:rPr>
              <a:t>. Each registered EC2 instance must respond to the target of the health check with an HTTP status code 200 to be considered healthy by your load balancer.</a:t>
            </a:r>
          </a:p>
        </p:txBody>
      </p:sp>
    </p:spTree>
    <p:extLst>
      <p:ext uri="{BB962C8B-B14F-4D97-AF65-F5344CB8AC3E}">
        <p14:creationId xmlns:p14="http://schemas.microsoft.com/office/powerpoint/2010/main" val="98249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862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ELB offers three types of load balancers that all feature the high availability, automatic scaling, and robust security needed to make your applications fault-tolerant.</a:t>
            </a:r>
            <a:r>
              <a:rPr lang="en-US" dirty="0">
                <a:effectLst/>
              </a:rPr>
              <a:t> </a:t>
            </a:r>
            <a:endParaRPr lang="en-US"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An </a:t>
            </a:r>
            <a:r>
              <a:rPr lang="en-US" sz="1100" i="1" dirty="0"/>
              <a:t>Application Load Balancer</a:t>
            </a:r>
            <a:r>
              <a:rPr lang="en-US" sz="1100" dirty="0"/>
              <a:t> operates at the application level (Open Systems Interconnection,</a:t>
            </a:r>
            <a:r>
              <a:rPr lang="en-US" sz="1100" baseline="0" dirty="0"/>
              <a:t> or </a:t>
            </a:r>
            <a:r>
              <a:rPr lang="en-US" sz="1100" dirty="0"/>
              <a:t>OSI,</a:t>
            </a:r>
            <a:r>
              <a:rPr lang="en-US" sz="1100" baseline="0" dirty="0"/>
              <a:t> </a:t>
            </a:r>
            <a:r>
              <a:rPr lang="en-US" sz="1100" dirty="0"/>
              <a:t>model layer 7).</a:t>
            </a:r>
            <a:r>
              <a:rPr lang="en-US" sz="1100" baseline="0" dirty="0"/>
              <a:t> It r</a:t>
            </a:r>
            <a:r>
              <a:rPr lang="en-US" sz="1100" dirty="0"/>
              <a:t>outes traffic to targets—EC2 instances, containers, IP addresses, and Lambda functions—based on the content of the request. It works well for the advanced load balancing of HTTP and Secure</a:t>
            </a:r>
            <a:r>
              <a:rPr lang="en-US" sz="1100" baseline="0" dirty="0"/>
              <a:t> HTTP </a:t>
            </a:r>
            <a:r>
              <a:rPr lang="en-US" sz="1100" dirty="0"/>
              <a:t>(HTTPS) traffic. An Application Load Balancer provides advanced request routing that is targeted at the delivery of modern application architectures, including microservices and container-based applications. An Application Load Balancer simplifies and improves the security of your application by ensuring that the latest Secure Sockets Layer/Transport Layer Security (SSL/TLS) ciphers and protocols are used at all times.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 </a:t>
            </a:r>
            <a:r>
              <a:rPr lang="en-US" sz="1100" i="1" dirty="0"/>
              <a:t>Network Load Balancer</a:t>
            </a:r>
            <a:r>
              <a:rPr lang="en-US" sz="1100" dirty="0"/>
              <a:t> operates at the network transport level (OSI model layer 4), routing connections to targets such as EC2 instances, containers, and IP addresses. It works well for load balancing both Transmission Control Protocol (TCP) and User Datagram Protocol (UDP) traffic. A Network Load Balancer can handle millions of requests per second, while maintaining ultra-low latencies. A Network Load Balancer is optimized to handle sudden and volatile network traffic patterns.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effectLst/>
                <a:ea typeface="+mn-ea"/>
                <a:cs typeface="+mn-cs"/>
              </a:rPr>
              <a:t>A </a:t>
            </a:r>
            <a:r>
              <a:rPr lang="en-US" sz="1100" i="1" dirty="0"/>
              <a:t>Classic Load Balancer</a:t>
            </a:r>
            <a:r>
              <a:rPr lang="en-US" sz="1100" dirty="0"/>
              <a:t> provides basic load balancing across multiple EC2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a:t>
            </a:r>
            <a:r>
              <a:rPr lang="en-US" sz="1100" baseline="0" dirty="0"/>
              <a:t> Balancer </a:t>
            </a:r>
            <a:r>
              <a:rPr lang="en-US" sz="1100" dirty="0"/>
              <a:t>or Network 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Using VPC peering, you can access internal load balancers (including Classic Load Balancers, Application Load Balancers, and Network Load Balancers) from another VPC. VPC peering is available for intra-Region and inter-Region connectivity for local or cross-account VPCs.</a:t>
            </a: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tx1"/>
                </a:solidFill>
                <a:effectLst/>
                <a:ea typeface="+mn-ea"/>
                <a:cs typeface="+mn-cs"/>
              </a:rPr>
              <a:t>To learn more about the differences between the three types of load balancers, see </a:t>
            </a:r>
            <a:r>
              <a:rPr lang="en-US" sz="1100" i="1" kern="1200" baseline="0" dirty="0">
                <a:solidFill>
                  <a:schemeClr val="tx1"/>
                </a:solidFill>
                <a:effectLst/>
                <a:ea typeface="+mn-ea"/>
                <a:cs typeface="+mn-cs"/>
              </a:rPr>
              <a:t>Product comparisons</a:t>
            </a:r>
            <a:r>
              <a:rPr lang="en-US" sz="1100" kern="1200" baseline="0" dirty="0">
                <a:solidFill>
                  <a:schemeClr val="tx1"/>
                </a:solidFill>
                <a:effectLst/>
                <a:ea typeface="+mn-ea"/>
                <a:cs typeface="+mn-cs"/>
              </a:rPr>
              <a:t> on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Elastic Load Balancing features page</a:t>
            </a:r>
            <a:r>
              <a:rPr lang="en-US" sz="1100" kern="1200" baseline="0" dirty="0">
                <a:solidFill>
                  <a:schemeClr val="tx1"/>
                </a:solidFill>
                <a:effectLst/>
                <a:ea typeface="+mn-ea"/>
                <a:cs typeface="+mn-cs"/>
              </a:rPr>
              <a:t>.</a:t>
            </a:r>
            <a:endParaRPr lang="en-US" dirty="0"/>
          </a:p>
        </p:txBody>
      </p:sp>
    </p:spTree>
    <p:extLst>
      <p:ext uri="{BB962C8B-B14F-4D97-AF65-F5344CB8AC3E}">
        <p14:creationId xmlns:p14="http://schemas.microsoft.com/office/powerpoint/2010/main" val="842941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66260"/>
          </a:xfrm>
        </p:spPr>
        <p:txBody>
          <a:bodyPr/>
          <a:lstStyle/>
          <a:p>
            <a:r>
              <a:rPr lang="en-US" sz="1100" b="0" i="0" kern="1200" dirty="0">
                <a:solidFill>
                  <a:schemeClr val="tx1"/>
                </a:solidFill>
                <a:effectLst/>
                <a:ea typeface="+mn-ea"/>
                <a:cs typeface="+mn-cs"/>
              </a:rPr>
              <a:t>To build a highly available application, it is a best practice to launch resources in multiple Availability Zones and use a load balancer to distribute traffic among those resources. Running your applications across multiple Availability Zones provides greater availability if there is a failure in a data center.</a:t>
            </a:r>
          </a:p>
          <a:p>
            <a:endParaRPr lang="en-US" sz="1100" b="0" i="0" kern="1200" dirty="0">
              <a:solidFill>
                <a:schemeClr val="tx1"/>
              </a:solidFill>
              <a:effectLst/>
              <a:ea typeface="+mn-ea"/>
              <a:cs typeface="+mn-cs"/>
            </a:endParaRPr>
          </a:p>
          <a:p>
            <a:r>
              <a:rPr lang="en-US" sz="1100" kern="1200" dirty="0">
                <a:solidFill>
                  <a:schemeClr val="tx1"/>
                </a:solidFill>
                <a:effectLst/>
                <a:ea typeface="+mn-ea"/>
                <a:cs typeface="+mn-cs"/>
              </a:rPr>
              <a:t>In the basic pattern here, two web servers run on EC2 instances that are in different Availability Zones. The instances are positioned behind an Elastic Load Balancing load balancer that distributes traffic between them. If one server becomes unavailable, the load balancer is configured to stop distributing traffic to the unhealthy instance and start routing traffic to the healthy instance. That way, the application is still available if there is a data center failure in one of the Availability Zones.</a:t>
            </a:r>
          </a:p>
          <a:p>
            <a:endParaRPr lang="en-US" sz="1100" b="0" i="0" kern="1200" dirty="0">
              <a:solidFill>
                <a:schemeClr val="tx1"/>
              </a:solidFill>
              <a:effectLst/>
              <a:ea typeface="+mn-ea"/>
              <a:cs typeface="+mn-cs"/>
            </a:endParaRPr>
          </a:p>
          <a:p>
            <a:r>
              <a:rPr lang="en-US" kern="1200" dirty="0">
                <a:solidFill>
                  <a:schemeClr val="tx1"/>
                </a:solidFill>
                <a:effectLst/>
                <a:ea typeface="+mn-ea"/>
                <a:cs typeface="+mn-cs"/>
              </a:rPr>
              <a:t>Most applications can be designed to support two Availability Zones per AWS Region.</a:t>
            </a:r>
            <a:r>
              <a:rPr lang="en-US" kern="1200" baseline="0" dirty="0">
                <a:solidFill>
                  <a:schemeClr val="tx1"/>
                </a:solidFill>
                <a:effectLst/>
                <a:ea typeface="+mn-ea"/>
                <a:cs typeface="+mn-cs"/>
              </a:rPr>
              <a:t> I</a:t>
            </a:r>
            <a:r>
              <a:rPr lang="en-US" kern="1200" dirty="0">
                <a:solidFill>
                  <a:schemeClr val="tx1"/>
                </a:solidFill>
                <a:effectLst/>
                <a:ea typeface="+mn-ea"/>
                <a:cs typeface="+mn-cs"/>
              </a:rPr>
              <a:t>f you use data sources that only support primary or secondary failover, then your application might not benefit from the use of more Availability Zones. Because Availability Zones are spread out physically, you won't receive much benefit from duplicating your resources in three or more Availability Zones in one AWS</a:t>
            </a:r>
            <a:r>
              <a:rPr lang="en-US" kern="1200" baseline="0" dirty="0">
                <a:solidFill>
                  <a:schemeClr val="tx1"/>
                </a:solidFill>
                <a:effectLst/>
                <a:ea typeface="+mn-ea"/>
                <a:cs typeface="+mn-cs"/>
              </a:rPr>
              <a:t> R</a:t>
            </a:r>
            <a:r>
              <a:rPr lang="en-US" kern="1200" dirty="0">
                <a:solidFill>
                  <a:schemeClr val="tx1"/>
                </a:solidFill>
                <a:effectLst/>
                <a:ea typeface="+mn-ea"/>
                <a:cs typeface="+mn-cs"/>
              </a:rPr>
              <a:t>egion.</a:t>
            </a:r>
          </a:p>
          <a:p>
            <a:endParaRPr lang="en-US" kern="1200" dirty="0">
              <a:solidFill>
                <a:schemeClr val="tx1"/>
              </a:solidFill>
              <a:effectLst/>
              <a:ea typeface="+mn-ea"/>
              <a:cs typeface="+mn-cs"/>
            </a:endParaRPr>
          </a:p>
          <a:p>
            <a:r>
              <a:rPr lang="en-US" kern="1200" dirty="0">
                <a:solidFill>
                  <a:schemeClr val="tx1"/>
                </a:solidFill>
                <a:effectLst/>
                <a:ea typeface="+mn-ea"/>
                <a:cs typeface="+mn-cs"/>
              </a:rPr>
              <a:t>For heavy Amazon EC2 Spot Instance usage—or data sources that go beyond active/passive, such as Amazon DynamoDB—there might be a benefit to using more than two Availability Zones.</a:t>
            </a:r>
          </a:p>
        </p:txBody>
      </p:sp>
    </p:spTree>
    <p:extLst>
      <p:ext uri="{BB962C8B-B14F-4D97-AF65-F5344CB8AC3E}">
        <p14:creationId xmlns:p14="http://schemas.microsoft.com/office/powerpoint/2010/main" val="812508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the architecture that you just considered, </a:t>
            </a:r>
            <a:r>
              <a:rPr lang="en-US" sz="1100" kern="1200" dirty="0">
                <a:solidFill>
                  <a:schemeClr val="tx1"/>
                </a:solidFill>
                <a:effectLst/>
                <a:latin typeface="+mn-lt"/>
                <a:ea typeface="+mn-ea"/>
                <a:cs typeface="+mn-cs"/>
              </a:rPr>
              <a:t>EC2 instances are positioned behind a load balancer, which distributes inbound public traffic between them. If one of the servers becomes unavailable, the load balancer is configured to stop distributing traffic to the unhealthy instances and start routing traffic to the healthy ones. </a:t>
            </a:r>
            <a:endParaRPr lang="en-US" dirty="0"/>
          </a:p>
          <a:p>
            <a:endParaRPr lang="en-US" dirty="0"/>
          </a:p>
          <a:p>
            <a:endParaRPr lang="en-US" dirty="0"/>
          </a:p>
        </p:txBody>
      </p:sp>
    </p:spTree>
    <p:extLst>
      <p:ext uri="{BB962C8B-B14F-4D97-AF65-F5344CB8AC3E}">
        <p14:creationId xmlns:p14="http://schemas.microsoft.com/office/powerpoint/2010/main" val="137027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include a second load balancer in your architecture to route inbound traffic from the instances in the public subnets to the instances in the private subnets.</a:t>
            </a:r>
          </a:p>
        </p:txBody>
      </p:sp>
    </p:spTree>
    <p:extLst>
      <p:ext uri="{BB962C8B-B14F-4D97-AF65-F5344CB8AC3E}">
        <p14:creationId xmlns:p14="http://schemas.microsoft.com/office/powerpoint/2010/main" val="3252870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If you have resources in multiple Availability Zones and they share one NAT gateway—and if the NAT gateway’s Availability Zone is down—resources in the other Availability Zones lose internet access. It’s a best practice to have NAT gateways in both Availability Zones to ensure high availability.</a:t>
            </a:r>
            <a:endParaRPr lang="en-US" dirty="0"/>
          </a:p>
          <a:p>
            <a:endParaRPr lang="en-US" dirty="0"/>
          </a:p>
          <a:p>
            <a:endParaRPr lang="en-US" dirty="0"/>
          </a:p>
        </p:txBody>
      </p:sp>
    </p:spTree>
    <p:extLst>
      <p:ext uri="{BB962C8B-B14F-4D97-AF65-F5344CB8AC3E}">
        <p14:creationId xmlns:p14="http://schemas.microsoft.com/office/powerpoint/2010/main" val="370362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Now, the educator might choose to demonstrate </a:t>
            </a:r>
            <a:r>
              <a:rPr lang="en-US" sz="1100" kern="1200" dirty="0">
                <a:solidFill>
                  <a:schemeClr val="tx1"/>
                </a:solidFill>
                <a:effectLst/>
                <a:latin typeface="+mn-lt"/>
                <a:ea typeface="+mn-ea"/>
                <a:cs typeface="+mn-cs"/>
              </a:rPr>
              <a:t>how to create a highly available web application by deploying web servers behind an Application Load Balancer across multiple Availability Zones. </a:t>
            </a:r>
            <a:endParaRPr lang="en-US" sz="1100" dirty="0"/>
          </a:p>
        </p:txBody>
      </p:sp>
    </p:spTree>
    <p:extLst>
      <p:ext uri="{BB962C8B-B14F-4D97-AF65-F5344CB8AC3E}">
        <p14:creationId xmlns:p14="http://schemas.microsoft.com/office/powerpoint/2010/main" val="3383869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This demonstration shows you how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kern="1200" dirty="0">
                <a:solidFill>
                  <a:schemeClr val="tx1"/>
                </a:solidFill>
                <a:effectLst/>
                <a:latin typeface="Calibri" panose="020F0502020204030204" pitchFamily="34" charset="0"/>
                <a:ea typeface="+mn-ea"/>
                <a:cs typeface="+mn-cs"/>
              </a:rPr>
              <a:t>Create and launch an EC2 web server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kern="1200" dirty="0">
                <a:solidFill>
                  <a:schemeClr val="tx1"/>
                </a:solidFill>
                <a:effectLst/>
                <a:latin typeface="Calibri" panose="020F0502020204030204" pitchFamily="34" charset="0"/>
                <a:ea typeface="+mn-ea"/>
                <a:cs typeface="+mn-cs"/>
              </a:rPr>
              <a:t>Create an Amazon Machine Image (AMI) from the EC2 web server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kern="1200" dirty="0">
                <a:solidFill>
                  <a:schemeClr val="tx1"/>
                </a:solidFill>
                <a:effectLst/>
                <a:latin typeface="Calibri" panose="020F0502020204030204" pitchFamily="34" charset="0"/>
                <a:ea typeface="+mn-ea"/>
                <a:cs typeface="+mn-cs"/>
              </a:rPr>
              <a:t>Create and configure an Application Load Balancer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kern="1200" dirty="0">
                <a:solidFill>
                  <a:schemeClr val="tx1"/>
                </a:solidFill>
                <a:effectLst/>
                <a:latin typeface="Calibri" panose="020F0502020204030204" pitchFamily="34" charset="0"/>
                <a:ea typeface="+mn-ea"/>
                <a:cs typeface="+mn-cs"/>
              </a:rPr>
              <a:t>Create and configure an Auto Scaling group and deploy it across two Availability Zones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kern="1200" dirty="0">
                <a:solidFill>
                  <a:schemeClr val="tx1"/>
                </a:solidFill>
                <a:effectLst/>
                <a:latin typeface="Calibri" panose="020F0502020204030204" pitchFamily="34" charset="0"/>
                <a:ea typeface="+mn-ea"/>
                <a:cs typeface="+mn-cs"/>
              </a:rPr>
              <a:t>Test the Application Load Balancer</a:t>
            </a:r>
          </a:p>
        </p:txBody>
      </p:sp>
    </p:spTree>
    <p:extLst>
      <p:ext uri="{BB962C8B-B14F-4D97-AF65-F5344CB8AC3E}">
        <p14:creationId xmlns:p14="http://schemas.microsoft.com/office/powerpoint/2010/main" val="1980698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03370"/>
          </a:xfrm>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can also implement multi-Region high availability and fault tolerance in your network architecture by using Amazon Route 53.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Amazon Route 53 is a highly available and scalable cloud DNS service. The service is designed to provide a</a:t>
            </a:r>
            <a:r>
              <a:rPr lang="en-US" kern="1200" baseline="0" dirty="0">
                <a:solidFill>
                  <a:schemeClr val="tx1"/>
                </a:solidFill>
                <a:effectLst/>
                <a:ea typeface="+mn-ea"/>
                <a:cs typeface="+mn-cs"/>
              </a:rPr>
              <a:t> </a:t>
            </a:r>
            <a:r>
              <a:rPr lang="en-US" kern="1200" dirty="0">
                <a:solidFill>
                  <a:schemeClr val="tx1"/>
                </a:solidFill>
                <a:effectLst/>
                <a:ea typeface="+mn-ea"/>
                <a:cs typeface="+mn-cs"/>
              </a:rPr>
              <a:t>reliable and cost-effective way to route users to internet applications. It translates names like </a:t>
            </a:r>
            <a:r>
              <a:rPr lang="en-US" i="1" kern="1200" dirty="0">
                <a:solidFill>
                  <a:schemeClr val="tx1"/>
                </a:solidFill>
                <a:effectLst/>
                <a:ea typeface="+mn-ea"/>
                <a:cs typeface="+mn-cs"/>
              </a:rPr>
              <a:t>example.com</a:t>
            </a:r>
            <a:r>
              <a:rPr lang="en-US" kern="1200" dirty="0">
                <a:solidFill>
                  <a:schemeClr val="tx1"/>
                </a:solidFill>
                <a:effectLst/>
                <a:ea typeface="+mn-ea"/>
                <a:cs typeface="+mn-cs"/>
              </a:rPr>
              <a:t> into the numeric IP addresses (such as </a:t>
            </a:r>
            <a:r>
              <a:rPr lang="en-US" i="1" kern="1200" dirty="0">
                <a:solidFill>
                  <a:schemeClr val="tx1"/>
                </a:solidFill>
                <a:effectLst/>
                <a:ea typeface="+mn-ea"/>
                <a:cs typeface="+mn-cs"/>
              </a:rPr>
              <a:t>192.0.2.1) </a:t>
            </a:r>
            <a:r>
              <a:rPr lang="en-US" kern="1200" dirty="0">
                <a:solidFill>
                  <a:schemeClr val="tx1"/>
                </a:solidFill>
                <a:effectLst/>
                <a:ea typeface="+mn-ea"/>
                <a:cs typeface="+mn-cs"/>
              </a:rPr>
              <a:t>that computers use to connect to each other.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Route 53 effectively connects user requests to infrastructure that runs in AWS—such as EC2 instances, ELB load balancers, or S3 buckets. You can also use Route 53 to route users to infrastructure outside of AWS.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 can use Route 53 to configure DNS health checks to route traffic to healthy endpoints, or to independently monitor the health of your application and its endpoints.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Route 53 also offers domain name registration. You can purchase and manage domain names such as </a:t>
            </a:r>
            <a:r>
              <a:rPr lang="en-US" i="1" dirty="0"/>
              <a:t>example.com</a:t>
            </a:r>
            <a:r>
              <a:rPr lang="en-US" dirty="0"/>
              <a:t>, and Amazon Route 53 automatically configures DNS settings for your domains. </a:t>
            </a: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Amazon Route 53 offers various routing options, which can be combined with DNS failover to enable low-latency, fault-tolerant architectures. </a:t>
            </a:r>
            <a:r>
              <a:rPr lang="en-US" kern="1200" dirty="0">
                <a:solidFill>
                  <a:schemeClr val="tx1"/>
                </a:solidFill>
                <a:effectLst/>
                <a:ea typeface="+mn-ea"/>
                <a:cs typeface="+mn-cs"/>
              </a:rPr>
              <a:t>For details about Amazon Route 53 routing options, see </a:t>
            </a:r>
            <a:r>
              <a:rPr lang="en-US" sz="1100" dirty="0">
                <a:ea typeface="Amazon Ember Light" panose="020B0403020204020204" pitchFamily="34" charset="0"/>
                <a:cs typeface="Amazon Ember Light" panose="020B0403020204020204" pitchFamily="34" charset="0"/>
                <a:hlinkClick r:id="rId3"/>
              </a:rPr>
              <a:t>Choosing a Routing Policy</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65254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572"/>
            <a:ext cx="5486401" cy="3520438"/>
          </a:xfrm>
        </p:spPr>
        <p:txBody>
          <a:bodyPr/>
          <a:lstStyle/>
          <a:p>
            <a:pPr>
              <a:buFont typeface="Arial" panose="020B0604020202020204" pitchFamily="34" charset="0"/>
              <a:buNone/>
            </a:pPr>
            <a:r>
              <a:rPr lang="en-US" sz="1100" i="0" dirty="0"/>
              <a:t>Amazon Route 53 supports several types of routing policies, which determine how Amazon Route 53 responds to queries:</a:t>
            </a:r>
          </a:p>
          <a:p>
            <a:pPr>
              <a:buFont typeface="Arial" panose="020B0604020202020204" pitchFamily="34" charset="0"/>
              <a:buNone/>
            </a:pPr>
            <a:endParaRPr lang="en-US" sz="1100" i="0" dirty="0"/>
          </a:p>
          <a:p>
            <a:pPr marL="171450" indent="-171450">
              <a:buFont typeface="Arial" panose="020B0604020202020204" pitchFamily="34" charset="0"/>
              <a:buChar char="•"/>
            </a:pPr>
            <a:r>
              <a:rPr lang="en-US" sz="1100" i="1" dirty="0"/>
              <a:t>Simple routing (round robin)</a:t>
            </a:r>
            <a:r>
              <a:rPr lang="en-US" sz="1100" i="0" baseline="0" dirty="0"/>
              <a:t> – </a:t>
            </a:r>
            <a:r>
              <a:rPr lang="en-US" sz="1100" i="0" dirty="0"/>
              <a:t>Distributes the number of requests as evenly as possible between all participating servers</a:t>
            </a:r>
            <a:r>
              <a:rPr lang="en-US" sz="1100" dirty="0"/>
              <a: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Weighted round robin routing</a:t>
            </a:r>
            <a:r>
              <a:rPr lang="en-US" sz="1100" i="1" baseline="0" dirty="0"/>
              <a:t> – </a:t>
            </a:r>
            <a:r>
              <a:rPr lang="en-US" sz="1100" dirty="0"/>
              <a:t>Enables you to assign weights to resource record sets to specify the frequency that different responses are served at. You might want to use this capability to do A/B testing, which is when you send a small portion of traffic to a server where you</a:t>
            </a:r>
            <a:r>
              <a:rPr lang="en-US" sz="1100" baseline="0" dirty="0"/>
              <a:t> </a:t>
            </a:r>
            <a:r>
              <a:rPr lang="en-US" sz="1100" dirty="0"/>
              <a:t>made a software change. For instance, suppose you have two record sets that are associated with one DNS name: one with weight 3 and one with weight 1. In this case, 75</a:t>
            </a:r>
            <a:r>
              <a:rPr lang="en-US" sz="1100" baseline="0" dirty="0"/>
              <a:t> percent</a:t>
            </a:r>
            <a:r>
              <a:rPr lang="en-US" sz="1100" dirty="0"/>
              <a:t> of the time, Amazon Route 53 will return the record set with weight 3,</a:t>
            </a:r>
            <a:r>
              <a:rPr lang="en-US" sz="1100" baseline="0" dirty="0"/>
              <a:t> and </a:t>
            </a:r>
            <a:r>
              <a:rPr lang="en-US" sz="1100" dirty="0"/>
              <a:t>25</a:t>
            </a:r>
            <a:r>
              <a:rPr lang="en-US" sz="1100" baseline="0" dirty="0"/>
              <a:t> percent </a:t>
            </a:r>
            <a:r>
              <a:rPr lang="en-US" sz="1100" dirty="0"/>
              <a:t>of the time, Amazon Route 53 will return the record set with weight 1. Weights can be any number between 0 and 255.</a:t>
            </a:r>
          </a:p>
          <a:p>
            <a:pPr marL="171450" indent="-171450">
              <a:buFont typeface="Arial" panose="020B0604020202020204" pitchFamily="34" charset="0"/>
              <a:buChar char="•"/>
            </a:pPr>
            <a:endParaRPr lang="en-US" sz="1100" i="0" dirty="0"/>
          </a:p>
          <a:p>
            <a:pPr marL="171450" indent="-171450">
              <a:buFont typeface="Arial" panose="020B0604020202020204" pitchFamily="34" charset="0"/>
              <a:buChar char="•"/>
            </a:pPr>
            <a:r>
              <a:rPr lang="en-US" sz="1100" i="1" dirty="0"/>
              <a:t>Latency-based routing (LBR)</a:t>
            </a:r>
            <a:r>
              <a:rPr lang="en-US" sz="1100" i="1" baseline="0" dirty="0"/>
              <a:t> – </a:t>
            </a:r>
            <a:r>
              <a:rPr lang="en-US" sz="1100" dirty="0"/>
              <a:t>Use when you have resources in multiple AWS Regions and you want to route traffic to the Region that provides the best latency. Latency routing works by routing your customers to the AWS endpoint (for</a:t>
            </a:r>
            <a:r>
              <a:rPr lang="en-US" sz="1100" baseline="0" dirty="0"/>
              <a:t> example, </a:t>
            </a:r>
            <a:r>
              <a:rPr lang="en-US" sz="1100" dirty="0"/>
              <a:t>EC2 instances, Elastic IP addresses,</a:t>
            </a:r>
            <a:r>
              <a:rPr lang="en-US" sz="1100" b="0" i="0" kern="1200" baseline="0" dirty="0">
                <a:solidFill>
                  <a:schemeClr val="tx1"/>
                </a:solidFill>
                <a:effectLst/>
                <a:ea typeface="+mn-ea"/>
                <a:cs typeface="+mn-cs"/>
              </a:rPr>
              <a:t> </a:t>
            </a:r>
            <a:r>
              <a:rPr lang="en-US" sz="1100" dirty="0"/>
              <a:t>or load balancers) that provides the fastest experience based on actual performance measurements of the different AWS Regions where your application runs. </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Geolocation routing</a:t>
            </a:r>
            <a:r>
              <a:rPr lang="en-US" sz="1100" b="0" i="1" kern="1200" baseline="0" dirty="0">
                <a:solidFill>
                  <a:schemeClr val="tx1"/>
                </a:solidFill>
                <a:effectLst/>
              </a:rPr>
              <a:t> – </a:t>
            </a:r>
            <a:r>
              <a:rPr lang="en-US" sz="1100" dirty="0"/>
              <a:t>Enables you to choose the resources that serve your traffic based on the geographic location of your users (the origin of the DNS queries).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Geoproximity routing</a:t>
            </a:r>
            <a:r>
              <a:rPr lang="en-US" sz="1100" i="0" baseline="0" dirty="0"/>
              <a:t> –</a:t>
            </a:r>
            <a:r>
              <a:rPr lang="en-US" sz="1100" dirty="0"/>
              <a:t> </a:t>
            </a:r>
            <a:r>
              <a:rPr lang="en-US" sz="1100" kern="1200" dirty="0">
                <a:solidFill>
                  <a:schemeClr val="tx1"/>
                </a:solidFill>
                <a:effectLst/>
                <a:ea typeface="+mn-ea"/>
                <a:cs typeface="+mn-cs"/>
              </a:rPr>
              <a:t>Enables</a:t>
            </a:r>
            <a:r>
              <a:rPr lang="en-US" kern="1200" dirty="0">
                <a:solidFill>
                  <a:schemeClr val="tx1"/>
                </a:solidFill>
                <a:effectLst/>
                <a:ea typeface="+mn-ea"/>
                <a:cs typeface="+mn-cs"/>
              </a:rPr>
              <a:t> you to route traffic based on the physical distance between your users and your resources, if you are using Route 53 Traffic Flow. You can also route more or less traffic to each resource by specifying a positive or negative bias. When you create a traffic flow policy, you can specify either an AWS Region (if you are using AWS resources) or the latitude and longitude for each endpoint.</a:t>
            </a:r>
          </a:p>
          <a:p>
            <a:pPr marL="171450" indent="-171450">
              <a:buFont typeface="Arial" panose="020B0604020202020204" pitchFamily="34" charset="0"/>
              <a:buChar char="•"/>
            </a:pPr>
            <a:endParaRPr lang="en-US" sz="1100" i="0" dirty="0"/>
          </a:p>
          <a:p>
            <a:pPr marL="171450" indent="-171450">
              <a:buFont typeface="Arial" panose="020B0604020202020204" pitchFamily="34" charset="0"/>
              <a:buChar char="•"/>
            </a:pPr>
            <a:r>
              <a:rPr lang="en-US" sz="1100" i="1" dirty="0"/>
              <a:t>Failover routing (DNS failover)</a:t>
            </a:r>
            <a:r>
              <a:rPr lang="en-US" sz="1100" i="1" baseline="0" dirty="0"/>
              <a:t> –</a:t>
            </a:r>
            <a:r>
              <a:rPr lang="en-US" sz="1100" dirty="0"/>
              <a:t> Use when you want to configure active-passive failover. Route 53 can help detect when your website has an outage, and redirect your users to alternate locations where your application is operating properly. When you enable this feature, Route 53 health-checking agents monitor each location</a:t>
            </a:r>
            <a:r>
              <a:rPr lang="en-US" sz="1100" baseline="0" dirty="0"/>
              <a:t> or </a:t>
            </a:r>
            <a:r>
              <a:rPr lang="en-US" sz="1100" dirty="0"/>
              <a:t>endpoint of your application to determine its availability. You can use this feature to increase the availability of your customer-facing application. </a:t>
            </a:r>
          </a:p>
          <a:p>
            <a:pPr marL="171450" indent="-171450">
              <a:buFont typeface="Arial" panose="020B0604020202020204" pitchFamily="34" charset="0"/>
              <a:buChar cha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t>Multivalue answer routing</a:t>
            </a:r>
            <a:r>
              <a:rPr lang="en-US" sz="1100" i="0" baseline="0" dirty="0"/>
              <a:t> – Use i</a:t>
            </a:r>
            <a:r>
              <a:rPr lang="en-US" sz="1100" dirty="0"/>
              <a:t>f </a:t>
            </a:r>
            <a:r>
              <a:rPr lang="en-US" kern="1200" dirty="0">
                <a:solidFill>
                  <a:schemeClr val="tx1"/>
                </a:solidFill>
                <a:effectLst/>
                <a:ea typeface="+mn-ea"/>
                <a:cs typeface="+mn-cs"/>
              </a:rPr>
              <a:t>you want to route traffic approximately randomly to multiple resources, such as web servers. You can create one multivalue answer record for each resource. You can also optionally associate a Route 53 health check with each record. For example, suppose that you manage an HTTP web service with 12 web servers that each have their own IP address. No one web server could handle all of the traffic. However if you create a dozen multivalue answer records, Route 53 responds to DNS queries with up to eight healthy records in response to each DNS query. Route 53 gives different answers to different DNS resolvers. If a web server becomes unavailable after a resolver caches a response, client software can try another IP address in the response.</a:t>
            </a:r>
          </a:p>
        </p:txBody>
      </p:sp>
    </p:spTree>
    <p:extLst>
      <p:ext uri="{BB962C8B-B14F-4D97-AF65-F5344CB8AC3E}">
        <p14:creationId xmlns:p14="http://schemas.microsoft.com/office/powerpoint/2010/main" val="1468097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With </a:t>
            </a:r>
            <a:r>
              <a:rPr lang="en-US" b="0" i="1" kern="1200" dirty="0">
                <a:solidFill>
                  <a:schemeClr val="tx1"/>
                </a:solidFill>
                <a:effectLst/>
                <a:latin typeface="Calibri" panose="020F0502020204030204" pitchFamily="34" charset="0"/>
                <a:ea typeface="+mn-ea"/>
                <a:cs typeface="+mn-cs"/>
              </a:rPr>
              <a:t>DNS failover routing</a:t>
            </a:r>
            <a:r>
              <a:rPr lang="en-US" b="0" i="0" kern="1200" dirty="0">
                <a:solidFill>
                  <a:schemeClr val="tx1"/>
                </a:solidFill>
                <a:effectLst/>
                <a:latin typeface="Calibri" panose="020F0502020204030204" pitchFamily="34" charset="0"/>
                <a:ea typeface="+mn-ea"/>
                <a:cs typeface="+mn-cs"/>
              </a:rPr>
              <a:t>,</a:t>
            </a:r>
            <a:r>
              <a:rPr lang="en-US" b="1" i="0" kern="1200" dirty="0">
                <a:solidFill>
                  <a:schemeClr val="tx1"/>
                </a:solidFill>
                <a:effectLst/>
                <a:latin typeface="Calibri" panose="020F0502020204030204" pitchFamily="34" charset="0"/>
                <a:ea typeface="+mn-ea"/>
                <a:cs typeface="+mn-cs"/>
              </a:rPr>
              <a:t> </a:t>
            </a:r>
            <a:r>
              <a:rPr lang="en-US" kern="1200" dirty="0">
                <a:solidFill>
                  <a:schemeClr val="tx1"/>
                </a:solidFill>
                <a:effectLst/>
                <a:latin typeface="Calibri" panose="020F0502020204030204" pitchFamily="34" charset="0"/>
                <a:ea typeface="+mn-ea"/>
                <a:cs typeface="+mn-cs"/>
              </a:rPr>
              <a:t>Route 53 can help detect an outage of your website and redirect your users to alternate locations where your application is operating properly. When you enable this feature, Route 53 health-checking agents monitor each location or endpoint of your application to determine its availability. You can use this feature to increase the availability of your customer-facing application.</a:t>
            </a:r>
          </a:p>
        </p:txBody>
      </p:sp>
    </p:spTree>
    <p:extLst>
      <p:ext uri="{BB962C8B-B14F-4D97-AF65-F5344CB8AC3E}">
        <p14:creationId xmlns:p14="http://schemas.microsoft.com/office/powerpoint/2010/main" val="3674133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play a video that demonstrates simple routing, failover routing, and geolocation routing with Route 53.</a:t>
            </a:r>
          </a:p>
        </p:txBody>
      </p:sp>
    </p:spTree>
    <p:extLst>
      <p:ext uri="{BB962C8B-B14F-4D97-AF65-F5344CB8AC3E}">
        <p14:creationId xmlns:p14="http://schemas.microsoft.com/office/powerpoint/2010/main" val="998292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You can design your network architectures to be highly available and avoid single points of failure</a:t>
            </a:r>
          </a:p>
          <a:p>
            <a:pPr marL="171450" indent="-171450">
              <a:buFont typeface="Arial" panose="020B0604020202020204" pitchFamily="34" charset="0"/>
              <a:buChar char="•"/>
            </a:pPr>
            <a:r>
              <a:rPr lang="en-US" dirty="0"/>
              <a:t>Route 53 offers a variety of routing options that can be combined with DNS failover to enable a variety of low-latency, fault-tolerant architectures</a:t>
            </a:r>
          </a:p>
        </p:txBody>
      </p:sp>
    </p:spTree>
    <p:extLst>
      <p:ext uri="{BB962C8B-B14F-4D97-AF65-F5344CB8AC3E}">
        <p14:creationId xmlns:p14="http://schemas.microsoft.com/office/powerpoint/2010/main" val="3684006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now complete the Module 9 – Guided Lab: Creating a Highly Available Environment.</a:t>
            </a:r>
          </a:p>
        </p:txBody>
      </p:sp>
    </p:spTree>
    <p:extLst>
      <p:ext uri="{BB962C8B-B14F-4D97-AF65-F5344CB8AC3E}">
        <p14:creationId xmlns:p14="http://schemas.microsoft.com/office/powerpoint/2010/main" val="172514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module, you will learn how to implement a reactive architecture that is elastic, resilient, and responsive. The components that make this architecture scalable and highly available (such as the second Availability Zone, the Application Load Balancer, Amazon EC2 Auto Scaling, and Amazon Route 53) are discussed.</a:t>
            </a:r>
            <a:endParaRPr lang="en-US" b="0" u="none" dirty="0"/>
          </a:p>
          <a:p>
            <a:endParaRPr lang="en-US" dirty="0"/>
          </a:p>
        </p:txBody>
      </p:sp>
    </p:spTree>
    <p:extLst>
      <p:ext uri="{BB962C8B-B14F-4D97-AF65-F5344CB8AC3E}">
        <p14:creationId xmlns:p14="http://schemas.microsoft.com/office/powerpoint/2010/main" val="322649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indent="-228600">
              <a:buFont typeface="+mj-lt"/>
              <a:buAutoNum type="arabicPeriod"/>
            </a:pPr>
            <a:r>
              <a:rPr lang="en-US" dirty="0">
                <a:latin typeface="+mn-lt"/>
              </a:rPr>
              <a:t>Inspect a provided VPC</a:t>
            </a:r>
          </a:p>
          <a:p>
            <a:pPr marL="228600" indent="-228600">
              <a:buFont typeface="+mj-lt"/>
              <a:buAutoNum type="arabicPeriod"/>
            </a:pPr>
            <a:r>
              <a:rPr lang="en-US" dirty="0">
                <a:latin typeface="+mn-lt"/>
              </a:rPr>
              <a:t>Create an Application Load Balancer</a:t>
            </a:r>
          </a:p>
          <a:p>
            <a:pPr marL="228600" indent="-228600">
              <a:buFont typeface="+mj-lt"/>
              <a:buAutoNum type="arabicPeriod"/>
            </a:pPr>
            <a:r>
              <a:rPr lang="en-US" dirty="0">
                <a:latin typeface="+mn-lt"/>
              </a:rPr>
              <a:t>Create an Auto Scaling group</a:t>
            </a:r>
          </a:p>
          <a:p>
            <a:pPr marL="228600" indent="-228600">
              <a:buFont typeface="+mj-lt"/>
              <a:buAutoNum type="arabicPeriod"/>
            </a:pPr>
            <a:r>
              <a:rPr lang="en-US" dirty="0">
                <a:latin typeface="+mn-lt"/>
              </a:rPr>
              <a:t>Test the application for high availability</a:t>
            </a:r>
            <a:endParaRPr lang="en-US" sz="1100" dirty="0"/>
          </a:p>
          <a:p>
            <a:endParaRPr lang="en-US" sz="1100" dirty="0"/>
          </a:p>
        </p:txBody>
      </p:sp>
    </p:spTree>
    <p:extLst>
      <p:ext uri="{BB962C8B-B14F-4D97-AF65-F5344CB8AC3E}">
        <p14:creationId xmlns:p14="http://schemas.microsoft.com/office/powerpoint/2010/main" val="3353192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are going to build in the lab. </a:t>
            </a:r>
            <a:endParaRPr lang="en-US" sz="1100" b="0" baseline="0" dirty="0"/>
          </a:p>
          <a:p>
            <a:endParaRPr lang="en-US" sz="1100" b="0" baseline="0" dirty="0"/>
          </a:p>
        </p:txBody>
      </p:sp>
    </p:spTree>
    <p:extLst>
      <p:ext uri="{BB962C8B-B14F-4D97-AF65-F5344CB8AC3E}">
        <p14:creationId xmlns:p14="http://schemas.microsoft.com/office/powerpoint/2010/main" val="3160019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1501289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educator might choose to lead a conversation about the key takeaways from the guided lab after you have completed it. </a:t>
            </a:r>
          </a:p>
        </p:txBody>
      </p:sp>
    </p:spTree>
    <p:extLst>
      <p:ext uri="{BB962C8B-B14F-4D97-AF65-F5344CB8AC3E}">
        <p14:creationId xmlns:p14="http://schemas.microsoft.com/office/powerpoint/2010/main" val="327054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Monitoring.</a:t>
            </a:r>
          </a:p>
        </p:txBody>
      </p:sp>
    </p:spTree>
    <p:extLst>
      <p:ext uri="{BB962C8B-B14F-4D97-AF65-F5344CB8AC3E}">
        <p14:creationId xmlns:p14="http://schemas.microsoft.com/office/powerpoint/2010/main" val="470904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Monitoring is an essential component of a reactive architecture.</a:t>
            </a:r>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Monitoring can help you:</a:t>
            </a:r>
          </a:p>
          <a:p>
            <a:r>
              <a:rPr lang="en-US" kern="1200" dirty="0">
                <a:solidFill>
                  <a:schemeClr val="tx1"/>
                </a:solidFill>
                <a:effectLst/>
                <a:latin typeface="Calibri" panose="020F0502020204030204" pitchFamily="34" charset="0"/>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Calibri" panose="020F0502020204030204" pitchFamily="34" charset="0"/>
                <a:ea typeface="+mn-ea"/>
                <a:cs typeface="+mn-cs"/>
              </a:rPr>
              <a:t>Track how your resources are operating and performing</a:t>
            </a:r>
          </a:p>
          <a:p>
            <a:pPr marL="171450" lvl="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Track resource utilization and application performance to make sure that your infrastructure is meeting demand</a:t>
            </a:r>
          </a:p>
          <a:p>
            <a:pPr marL="171450" lvl="0" indent="-171450">
              <a:buFont typeface="Arial" panose="020B0604020202020204" pitchFamily="34" charset="0"/>
              <a:buChar char="•"/>
            </a:pPr>
            <a:r>
              <a:rPr lang="en-US" kern="1200" dirty="0">
                <a:solidFill>
                  <a:schemeClr val="tx1"/>
                </a:solidFill>
                <a:effectLst/>
                <a:latin typeface="Calibri" panose="020F0502020204030204" pitchFamily="34" charset="0"/>
                <a:ea typeface="+mn-ea"/>
                <a:cs typeface="+mn-cs"/>
              </a:rPr>
              <a:t>Decide what permissions to set for your AWS resources to achieve the security goals that you want</a:t>
            </a:r>
          </a:p>
          <a:p>
            <a:endParaRPr lang="en-US" dirty="0"/>
          </a:p>
        </p:txBody>
      </p:sp>
    </p:spTree>
    <p:extLst>
      <p:ext uri="{BB962C8B-B14F-4D97-AF65-F5344CB8AC3E}">
        <p14:creationId xmlns:p14="http://schemas.microsoft.com/office/powerpoint/2010/main" val="242209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23360"/>
          </a:xfrm>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b="0" dirty="0">
                <a:ea typeface="Amazon Ember" panose="020B0603020204020204" pitchFamily="34" charset="0"/>
                <a:cs typeface="Amazon Ember" panose="020B0603020204020204" pitchFamily="34" charset="0"/>
              </a:rPr>
              <a:t>Monitoring can also help you to understand and manage the cost of your AWS infrastructure. AWS provides monitoring and reporting tools, including the following:</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dirty="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Amazon Ember Light" panose="020B0403020204020204" pitchFamily="34" charset="0"/>
                <a:cs typeface="Amazon Ember Light" panose="020B0403020204020204" pitchFamily="34" charset="0"/>
                <a:hlinkClick r:id="rId3"/>
              </a:rPr>
              <a:t>AWS Cost Explorer</a:t>
            </a:r>
            <a:r>
              <a:rPr lang="en-US" b="0" dirty="0">
                <a:ea typeface="Amazon Ember Light" panose="020B0403020204020204" pitchFamily="34" charset="0"/>
                <a:cs typeface="Amazon Ember Light" panose="020B0403020204020204" pitchFamily="34" charset="0"/>
              </a:rPr>
              <a:t> </a:t>
            </a:r>
            <a:r>
              <a:rPr lang="en-US" b="0" dirty="0">
                <a:ea typeface="Amazon Ember" panose="020B0603020204020204" pitchFamily="34" charset="0"/>
                <a:cs typeface="Amazon Ember" panose="020B0603020204020204" pitchFamily="34" charset="0"/>
              </a:rPr>
              <a:t>helps you visualize, understand, and manage your AWS costs and usage with daily or monthly granularity. You can use it to </a:t>
            </a:r>
            <a:r>
              <a:rPr lang="en-US" b="0" kern="1200" dirty="0">
                <a:solidFill>
                  <a:schemeClr val="tx1"/>
                </a:solidFill>
                <a:effectLst/>
                <a:ea typeface="+mn-ea"/>
                <a:cs typeface="+mn-cs"/>
              </a:rPr>
              <a:t>view data up to the last 13 months, which enables you to see patterns in how you spend AWS resources over time.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Amazon Ember Light" panose="020B0403020204020204" pitchFamily="34" charset="0"/>
                <a:cs typeface="Amazon Ember Light" panose="020B0403020204020204" pitchFamily="34" charset="0"/>
                <a:hlinkClick r:id="rId4"/>
              </a:rPr>
              <a:t>AWS Budgets</a:t>
            </a:r>
            <a:r>
              <a:rPr lang="en-US" b="0" dirty="0">
                <a:ea typeface="Amazon Ember Light" panose="020B0403020204020204" pitchFamily="34" charset="0"/>
                <a:cs typeface="Amazon Ember Light" panose="020B0403020204020204" pitchFamily="34" charset="0"/>
              </a:rPr>
              <a:t> </a:t>
            </a:r>
            <a:r>
              <a:rPr lang="en-US" b="0" dirty="0">
                <a:ea typeface="Amazon Ember" panose="020B0603020204020204" pitchFamily="34" charset="0"/>
                <a:cs typeface="Amazon Ember" panose="020B0603020204020204" pitchFamily="34" charset="0"/>
              </a:rPr>
              <a:t>enables you to set custom budgets that alert you when your costs or usage exceed (or are forecasted to exceed) your budgeted amount.</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Amazon Ember Light" panose="020B0403020204020204" pitchFamily="34" charset="0"/>
                <a:cs typeface="Amazon Ember Light" panose="020B0403020204020204" pitchFamily="34" charset="0"/>
                <a:hlinkClick r:id="rId5"/>
              </a:rPr>
              <a:t>AWS Cost and Usage Report</a:t>
            </a:r>
            <a:r>
              <a:rPr lang="en-US" b="0" dirty="0">
                <a:ea typeface="Amazon Ember Light" panose="020B0403020204020204" pitchFamily="34" charset="0"/>
                <a:cs typeface="Amazon Ember Light" panose="020B0403020204020204" pitchFamily="34" charset="0"/>
              </a:rPr>
              <a:t> </a:t>
            </a:r>
            <a:r>
              <a:rPr lang="en-US" b="0" dirty="0">
                <a:ea typeface="Amazon Ember" panose="020B0603020204020204" pitchFamily="34" charset="0"/>
                <a:cs typeface="Amazon Ember" panose="020B0603020204020204" pitchFamily="34" charset="0"/>
              </a:rPr>
              <a:t>contains the most comprehensive set of AWS cost and usage data available, including additional metadata about AWS services, pricing, and reservations.</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ea typeface="Amazon Ember" panose="020B0603020204020204" pitchFamily="34" charset="0"/>
              <a:cs typeface="Amazon Ember" panose="020B06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a typeface="Amazon Ember" panose="020B0603020204020204" pitchFamily="34" charset="0"/>
                <a:cs typeface="Amazon Ember" panose="020B0603020204020204" pitchFamily="34" charset="0"/>
              </a:rPr>
              <a:t>The </a:t>
            </a:r>
            <a:r>
              <a:rPr lang="en-US" dirty="0">
                <a:ea typeface="Amazon Ember Light" panose="020B0403020204020204" pitchFamily="34" charset="0"/>
                <a:cs typeface="Amazon Ember Light" panose="020B0403020204020204" pitchFamily="34" charset="0"/>
                <a:hlinkClick r:id="rId6"/>
              </a:rPr>
              <a:t>Cost Optimization Monitor</a:t>
            </a:r>
            <a:r>
              <a:rPr lang="en-US" b="0" dirty="0">
                <a:ea typeface="Amazon Ember Light" panose="020B0403020204020204" pitchFamily="34" charset="0"/>
                <a:cs typeface="Amazon Ember Light" panose="020B0403020204020204" pitchFamily="34" charset="0"/>
              </a:rPr>
              <a:t> </a:t>
            </a:r>
            <a:r>
              <a:rPr lang="en-US" b="0" dirty="0">
                <a:ea typeface="Amazon Ember" panose="020B0603020204020204" pitchFamily="34" charset="0"/>
                <a:cs typeface="Amazon Ember" panose="020B0603020204020204" pitchFamily="34" charset="0"/>
              </a:rPr>
              <a:t>is a solution architecture that automatically processes detailed billing reports to provide granular metrics that you can search, analyze, and visualize in a dashboard that you can customize. The solution provides you with </a:t>
            </a:r>
            <a:r>
              <a:rPr lang="en-US" kern="1200" dirty="0">
                <a:solidFill>
                  <a:schemeClr val="tx1"/>
                </a:solidFill>
                <a:effectLst/>
                <a:ea typeface="+mn-ea"/>
                <a:cs typeface="+mn-cs"/>
              </a:rPr>
              <a:t>insight into service usage and cost, which you can break down by period, account, resource, or tags.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To learn more about how you can monitor the cost of your AWS infrastructure, see </a:t>
            </a:r>
            <a:r>
              <a:rPr lang="en-US" dirty="0">
                <a:ea typeface="Amazon Ember Light" panose="020B0403020204020204" pitchFamily="34" charset="0"/>
                <a:cs typeface="Amazon Ember Light" panose="020B0403020204020204" pitchFamily="34" charset="0"/>
                <a:hlinkClick r:id="rId7"/>
              </a:rPr>
              <a:t>AWS Cost Management Services</a:t>
            </a:r>
            <a:r>
              <a:rPr lang="en-US" b="0"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203879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09060"/>
          </a:xfrm>
        </p:spPr>
        <p:txBody>
          <a:bodyPr/>
          <a:lstStyle/>
          <a:p>
            <a:r>
              <a:rPr lang="en-US" dirty="0"/>
              <a:t>Amazon CloudWatch is a monitoring and observability service that is built for DevOps engineers, developers, site reliability engineers, and information technology managers. CloudWatch provides you with data and actionable insights to monitor your applications, respond to system-wide performance changes, optimize resource utilization, and get a unified view of operational health.</a:t>
            </a:r>
          </a:p>
          <a:p>
            <a:endParaRPr lang="en-US" kern="1200" dirty="0">
              <a:solidFill>
                <a:schemeClr val="tx1"/>
              </a:solidFill>
              <a:effectLst/>
              <a:ea typeface="+mn-ea"/>
              <a:cs typeface="+mn-cs"/>
            </a:endParaRPr>
          </a:p>
          <a:p>
            <a:r>
              <a:rPr lang="en-US" kern="1200" dirty="0">
                <a:solidFill>
                  <a:schemeClr val="tx1"/>
                </a:solidFill>
                <a:effectLst/>
                <a:ea typeface="+mn-ea"/>
                <a:cs typeface="+mn-cs"/>
              </a:rPr>
              <a:t>You can use CloudWatch to collect and track metrics, which are variables that you can measure for your resources and applications. You can create CloudWatch alarms that watch metrics and send notifications. Also, when a threshold is breached, CloudWatch can automatically change the resources that you are monitoring. </a:t>
            </a:r>
          </a:p>
          <a:p>
            <a:endParaRPr lang="en-US" kern="1200" dirty="0">
              <a:solidFill>
                <a:schemeClr val="tx1"/>
              </a:solidFill>
              <a:effectLst/>
              <a:ea typeface="+mn-ea"/>
              <a:cs typeface="+mn-cs"/>
            </a:endParaRPr>
          </a:p>
          <a:p>
            <a:r>
              <a:rPr lang="en-US" kern="1200" dirty="0">
                <a:solidFill>
                  <a:schemeClr val="tx1"/>
                </a:solidFill>
                <a:effectLst/>
                <a:ea typeface="+mn-ea"/>
                <a:cs typeface="+mn-cs"/>
              </a:rPr>
              <a:t>For example, you can monitor the CPU usage and the disk reads and writes of your EC2 instances. You can then use this data to determine whether you should launch additional instances to handle increased load. You can also use this data to stop under-used instances to save money. </a:t>
            </a:r>
          </a:p>
          <a:p>
            <a:endParaRPr lang="en-US" kern="1200" dirty="0">
              <a:solidFill>
                <a:schemeClr val="tx1"/>
              </a:solidFill>
              <a:effectLst/>
              <a:ea typeface="+mn-ea"/>
              <a:cs typeface="+mn-cs"/>
            </a:endParaRPr>
          </a:p>
          <a:p>
            <a:r>
              <a:rPr lang="en-US" kern="1200" dirty="0">
                <a:solidFill>
                  <a:schemeClr val="tx1"/>
                </a:solidFill>
                <a:effectLst/>
                <a:ea typeface="+mn-ea"/>
                <a:cs typeface="+mn-cs"/>
              </a:rPr>
              <a:t>In addition to monitoring the built-in metrics that come with AWS, you can monitor your own custom metrics. With CloudWatch, you gain system-wide visibility into resource utilization, application performance, and operational health.</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CloudWatch, see </a:t>
            </a:r>
            <a:r>
              <a:rPr lang="en-US" sz="1100" u="sng" kern="1200" dirty="0">
                <a:solidFill>
                  <a:schemeClr val="tx1"/>
                </a:solidFill>
                <a:effectLst/>
                <a:ea typeface="+mn-ea"/>
                <a:cs typeface="+mn-cs"/>
                <a:hlinkClick r:id="rId3"/>
              </a:rPr>
              <a:t>What is Amazon CloudWatch?</a:t>
            </a:r>
            <a:endParaRPr lang="en-US" dirty="0"/>
          </a:p>
        </p:txBody>
      </p:sp>
    </p:spTree>
    <p:extLst>
      <p:ext uri="{BB962C8B-B14F-4D97-AF65-F5344CB8AC3E}">
        <p14:creationId xmlns:p14="http://schemas.microsoft.com/office/powerpoint/2010/main" val="4236301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You can use several</a:t>
            </a:r>
            <a:r>
              <a:rPr lang="en-US" dirty="0"/>
              <a:t> CloudWatch components to monitor your resources and applications, and to respond to events. </a:t>
            </a:r>
          </a:p>
        </p:txBody>
      </p:sp>
    </p:spTree>
    <p:extLst>
      <p:ext uri="{BB962C8B-B14F-4D97-AF65-F5344CB8AC3E}">
        <p14:creationId xmlns:p14="http://schemas.microsoft.com/office/powerpoint/2010/main" val="348773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kern="1200" dirty="0">
                <a:solidFill>
                  <a:schemeClr val="tx1"/>
                </a:solidFill>
                <a:effectLst/>
                <a:ea typeface="+mn-ea"/>
                <a:cs typeface="+mn-cs"/>
              </a:rPr>
              <a:t>Metrics</a:t>
            </a:r>
            <a:r>
              <a:rPr lang="en-US" b="0" i="0" kern="1200" dirty="0">
                <a:solidFill>
                  <a:schemeClr val="tx1"/>
                </a:solidFill>
                <a:effectLst/>
                <a:ea typeface="+mn-ea"/>
                <a:cs typeface="+mn-cs"/>
              </a:rPr>
              <a:t> are data about the performance of your systems. By default, many AWS services provide metrics for resources, such as EC2 instances, Amazon Elastic Block Store (Amazon EBS) volumes, and Amazon RDS DB instances. You can also enable detailed monitoring of some resources, such as your EC2 instances, or publish your own application metrics. CloudWatch can load all the metrics in your account (both AWS resource metrics and application metrics that you provide) for search, graphing, and alarms.</a:t>
            </a:r>
          </a:p>
          <a:p>
            <a:br>
              <a:rPr lang="en-US" dirty="0"/>
            </a:br>
            <a:r>
              <a:rPr lang="en-US" dirty="0"/>
              <a:t>Metric data is kept for 15 months, which enables you to view both up-to-the-minute data and historical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metrics, see </a:t>
            </a:r>
            <a:r>
              <a:rPr lang="en-US" sz="1100" dirty="0">
                <a:ea typeface="Amazon Ember Light" panose="020B0403020204020204" pitchFamily="34" charset="0"/>
                <a:cs typeface="Amazon Ember Light" panose="020B0403020204020204" pitchFamily="34" charset="0"/>
                <a:hlinkClick r:id="rId3"/>
              </a:rPr>
              <a:t>Using Amazon CloudWatch Metrics</a:t>
            </a:r>
            <a:r>
              <a:rPr lang="en-US" dirty="0"/>
              <a:t>.</a:t>
            </a:r>
          </a:p>
        </p:txBody>
      </p:sp>
    </p:spTree>
    <p:extLst>
      <p:ext uri="{BB962C8B-B14F-4D97-AF65-F5344CB8AC3E}">
        <p14:creationId xmlns:p14="http://schemas.microsoft.com/office/powerpoint/2010/main" val="328159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café will soon be featured in a famous TV food show. When it airs, Sofía and Nikhil anticipate that the café’s web server will experience a temporary spike in the number of users—perhaps even up to tens of thousands of users. Currently, the café’s web server is deployed in one Availability Zone, and they are worried that it won’t be able to handle the expected increase in traffic. They want to ensure that their customers have a great experience when they visit the website, and that they don’t experience any issues, such as lags or delays in placing orders. </a:t>
            </a:r>
            <a:br>
              <a:rPr lang="en-US" dirty="0"/>
            </a:br>
            <a:br>
              <a:rPr lang="en-US" dirty="0"/>
            </a:br>
            <a:r>
              <a:rPr lang="en-US" dirty="0"/>
              <a:t>To ensure this experience, the website must be responsive, scale both up and down to meet fluctuating customer demand, and be highly available. It must also incorporate load balancing. Instead of overloading a single server, the architecture must distribute customer order requests across multiple application servers so it can handle the increase in demand.</a:t>
            </a:r>
            <a:endParaRPr lang="en-US" dirty="0">
              <a:latin typeface="Calibri" panose="020F0502020204030204" pitchFamily="34" charset="0"/>
            </a:endParaRPr>
          </a:p>
        </p:txBody>
      </p:sp>
    </p:spTree>
    <p:extLst>
      <p:ext uri="{BB962C8B-B14F-4D97-AF65-F5344CB8AC3E}">
        <p14:creationId xmlns:p14="http://schemas.microsoft.com/office/powerpoint/2010/main" val="5074245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You can use Amazon CloudWatch Logs to monitor, store, and access your log files from sources such as EC2 instances, AWS CloudTrail, Route 53, and other AWS services.</a:t>
            </a:r>
          </a:p>
          <a:p>
            <a:endParaRPr lang="en-US" b="0" i="0" kern="1200" dirty="0">
              <a:solidFill>
                <a:schemeClr val="tx1"/>
              </a:solidFill>
              <a:effectLst/>
              <a:ea typeface="+mn-ea"/>
              <a:cs typeface="+mn-cs"/>
            </a:endParaRPr>
          </a:p>
          <a:p>
            <a:r>
              <a:rPr lang="en-US" b="0" i="0" kern="1200" dirty="0">
                <a:solidFill>
                  <a:schemeClr val="tx1"/>
                </a:solidFill>
                <a:effectLst/>
                <a:ea typeface="+mn-ea"/>
                <a:cs typeface="+mn-cs"/>
              </a:rPr>
              <a:t>For example, you can use CloudWatch Logs to monitor applications and systems by using log data. CloudWatch Logs can track the number of errors that occur in your application logs. It sends a notification when the rate of error exceeds a threshold that you specify.</a:t>
            </a:r>
          </a:p>
          <a:p>
            <a:endParaRPr lang="en-US" b="0" i="0" kern="1200" dirty="0">
              <a:solidFill>
                <a:schemeClr val="tx1"/>
              </a:solidFill>
              <a:effectLst/>
              <a:ea typeface="+mn-ea"/>
              <a:cs typeface="+mn-cs"/>
            </a:endParaRPr>
          </a:p>
          <a:p>
            <a:r>
              <a:rPr lang="en-US" b="0" i="0" kern="1200" dirty="0">
                <a:solidFill>
                  <a:schemeClr val="tx1"/>
                </a:solidFill>
                <a:effectLst/>
                <a:ea typeface="+mn-ea"/>
                <a:cs typeface="+mn-cs"/>
              </a:rPr>
              <a:t>Additionally, you can use CloudWatch Logs Insights to analyze your logs in seconds. It gives </a:t>
            </a:r>
            <a:r>
              <a:rPr lang="en-US" kern="1200" dirty="0">
                <a:solidFill>
                  <a:schemeClr val="tx1"/>
                </a:solidFill>
                <a:effectLst/>
                <a:ea typeface="+mn-ea"/>
                <a:cs typeface="+mn-cs"/>
              </a:rPr>
              <a:t>you fast, interactive queries and visualizations. You can use line or stacked area charts to visualize query results, and add those queries to a CloudWatch Dashboard.</a:t>
            </a:r>
            <a:endParaRPr lang="en-US" b="0" i="0" kern="1200" dirty="0">
              <a:solidFill>
                <a:schemeClr val="tx1"/>
              </a:solidFill>
              <a:effectLst/>
              <a:ea typeface="+mn-ea"/>
              <a:cs typeface="+mn-cs"/>
            </a:endParaRPr>
          </a:p>
          <a:p>
            <a:endParaRPr lang="en-US" b="0" i="0"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For</a:t>
            </a:r>
            <a:r>
              <a:rPr lang="en-US" b="0" i="0" kern="1200" baseline="0" dirty="0">
                <a:solidFill>
                  <a:schemeClr val="tx1"/>
                </a:solidFill>
                <a:effectLst/>
                <a:ea typeface="+mn-ea"/>
                <a:cs typeface="+mn-cs"/>
              </a:rPr>
              <a:t> more information about CloudWatch Logs, s</a:t>
            </a:r>
            <a:r>
              <a:rPr lang="en-US" b="0" i="0" kern="1200" dirty="0">
                <a:solidFill>
                  <a:schemeClr val="tx1"/>
                </a:solidFill>
                <a:effectLst/>
                <a:ea typeface="+mn-ea"/>
                <a:cs typeface="+mn-cs"/>
              </a:rPr>
              <a:t>ee the following resources</a:t>
            </a:r>
            <a:r>
              <a:rPr lang="en-US" b="0" i="0" kern="1200" baseline="0" dirty="0">
                <a:solidFill>
                  <a:schemeClr val="tx1"/>
                </a:solidFill>
                <a:effectLst/>
                <a:ea typeface="+mn-ea"/>
                <a:cs typeface="+mn-cs"/>
              </a:rPr>
              <a:t>:</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Amazon Ember Light" panose="020B0403020204020204" pitchFamily="34" charset="0"/>
                <a:cs typeface="Amazon Ember Light" panose="020B0403020204020204" pitchFamily="34" charset="0"/>
                <a:hlinkClick r:id="rId3"/>
              </a:rPr>
              <a:t>Amazon CloudWatch Logs</a:t>
            </a:r>
            <a:endParaRPr lang="en-US" dirty="0">
              <a:ea typeface="Amazon Ember Light" panose="020B0403020204020204" pitchFamily="34" charset="0"/>
              <a:cs typeface="Amazon Ember Light" panose="020B0403020204020204" pitchFamily="34" charset="0"/>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Amazon Ember Light" panose="020B0403020204020204" pitchFamily="34" charset="0"/>
                <a:cs typeface="Amazon Ember Light" panose="020B0403020204020204" pitchFamily="34" charset="0"/>
                <a:hlinkClick r:id="rId4"/>
              </a:rPr>
              <a:t>Amazon CloudWatch Logs Insights</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615999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You can use an </a:t>
            </a:r>
            <a:r>
              <a:rPr lang="en-US" i="0" kern="1200" dirty="0">
                <a:solidFill>
                  <a:schemeClr val="tx1"/>
                </a:solidFill>
                <a:effectLst/>
                <a:ea typeface="+mn-ea"/>
                <a:cs typeface="+mn-cs"/>
              </a:rPr>
              <a:t>alarm</a:t>
            </a:r>
            <a:r>
              <a:rPr lang="en-US" kern="1200" dirty="0">
                <a:solidFill>
                  <a:schemeClr val="tx1"/>
                </a:solidFill>
                <a:effectLst/>
                <a:ea typeface="+mn-ea"/>
                <a:cs typeface="+mn-cs"/>
              </a:rPr>
              <a:t> to automatically initiate actions on your behalf. An </a:t>
            </a:r>
            <a:r>
              <a:rPr lang="en-US" i="1" kern="1200" dirty="0">
                <a:solidFill>
                  <a:schemeClr val="tx1"/>
                </a:solidFill>
                <a:effectLst/>
                <a:ea typeface="+mn-ea"/>
                <a:cs typeface="+mn-cs"/>
              </a:rPr>
              <a:t>alarm</a:t>
            </a:r>
            <a:r>
              <a:rPr lang="en-US" kern="1200" dirty="0">
                <a:solidFill>
                  <a:schemeClr val="tx1"/>
                </a:solidFill>
                <a:effectLst/>
                <a:ea typeface="+mn-ea"/>
                <a:cs typeface="+mn-cs"/>
              </a:rPr>
              <a:t> watches a single metric over a specified time period. It performs one or more specified actions, based on the value of the metric relative to a threshold over time. The action is a notification that is sent to an Amazon SNS topic or an Auto Scaling policy. You can also add alarms to dashboards.</a:t>
            </a:r>
          </a:p>
          <a:p>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Alarms invoke actions for sustained state changes only. CloudWatch alarms do not invoke actions merely because they are in a particular state. The state must have changed and been maintained for a specified number of periods.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In the example that is shown, an alarm is triggered when the </a:t>
            </a:r>
            <a:r>
              <a:rPr lang="en-US" sz="1100" dirty="0" err="1">
                <a:ea typeface="Amazon Ember Light" panose="020B0403020204020204" pitchFamily="34" charset="0"/>
                <a:cs typeface="Amazon Ember Light" panose="020B0403020204020204" pitchFamily="34" charset="0"/>
                <a:hlinkClick r:id="rId3"/>
              </a:rPr>
              <a:t>CPUUtilization</a:t>
            </a:r>
            <a:r>
              <a:rPr lang="en-US" sz="1100" dirty="0">
                <a:ea typeface="Amazon Ember Light" panose="020B0403020204020204" pitchFamily="34" charset="0"/>
                <a:cs typeface="Amazon Ember Light" panose="020B0403020204020204" pitchFamily="34" charset="0"/>
                <a:hlinkClick r:id="rId3"/>
              </a:rPr>
              <a:t> metric</a:t>
            </a:r>
            <a:r>
              <a:rPr lang="en-US" kern="1200" dirty="0">
                <a:solidFill>
                  <a:schemeClr val="tx1"/>
                </a:solidFill>
                <a:effectLst/>
                <a:ea typeface="+mn-ea"/>
                <a:cs typeface="+mn-cs"/>
              </a:rPr>
              <a:t> (that is, the percentage of allocated EC2 compute units that are currently in use on the instance) is greater than 50 percent for 5 minutes. The alarm triggers an action, such as running an Auto Scaling policy or sending a notification to the development team.</a:t>
            </a:r>
          </a:p>
          <a:p>
            <a:r>
              <a:rPr lang="en-US" kern="1200" dirty="0">
                <a:solidFill>
                  <a:schemeClr val="tx1"/>
                </a:solidFill>
                <a:effectLst/>
                <a:ea typeface="+mn-ea"/>
                <a:cs typeface="+mn-cs"/>
              </a:rPr>
              <a:t> </a:t>
            </a:r>
          </a:p>
          <a:p>
            <a:r>
              <a:rPr lang="en-US" kern="1200" dirty="0">
                <a:solidFill>
                  <a:schemeClr val="tx1"/>
                </a:solidFill>
                <a:effectLst/>
                <a:ea typeface="+mn-ea"/>
                <a:cs typeface="+mn-cs"/>
              </a:rPr>
              <a:t>Actions can also be run when an alarm is </a:t>
            </a:r>
            <a:r>
              <a:rPr lang="en-US" i="1" kern="1200" dirty="0">
                <a:solidFill>
                  <a:schemeClr val="tx1"/>
                </a:solidFill>
                <a:effectLst/>
                <a:ea typeface="+mn-ea"/>
                <a:cs typeface="+mn-cs"/>
              </a:rPr>
              <a:t>not</a:t>
            </a:r>
            <a:r>
              <a:rPr lang="en-US" kern="1200" dirty="0">
                <a:solidFill>
                  <a:schemeClr val="tx1"/>
                </a:solidFill>
                <a:effectLst/>
                <a:ea typeface="+mn-ea"/>
                <a:cs typeface="+mn-cs"/>
              </a:rPr>
              <a:t> triggered.</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CloudWatch alarms, see </a:t>
            </a:r>
            <a:r>
              <a:rPr lang="en-US" sz="1100" dirty="0">
                <a:ea typeface="Amazon Ember Light" panose="020B0403020204020204" pitchFamily="34" charset="0"/>
                <a:cs typeface="Amazon Ember Light" panose="020B0403020204020204" pitchFamily="34" charset="0"/>
                <a:hlinkClick r:id="rId4"/>
              </a:rPr>
              <a:t>Using Amazon CloudWatch Alarms</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3052825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Amazon EventBridge (formerly called Amazon CloudWatch Events) </a:t>
            </a:r>
            <a:r>
              <a:rPr lang="en-US" dirty="0"/>
              <a:t>ingests a stream of real-time data from your own applications, software-as-a-service (SaaS) applications, and AWS services. It then routes that data to targets, such as AWS Lambda.</a:t>
            </a:r>
            <a:r>
              <a:rPr lang="en-US" b="0" i="0" kern="1200" dirty="0">
                <a:solidFill>
                  <a:schemeClr val="tx1"/>
                </a:solidFill>
                <a:effectLst/>
                <a:ea typeface="+mn-ea"/>
                <a:cs typeface="+mn-cs"/>
              </a:rPr>
              <a:t> </a:t>
            </a:r>
          </a:p>
          <a:p>
            <a:endParaRPr lang="en-US" b="0" i="0" kern="1200" dirty="0">
              <a:solidFill>
                <a:schemeClr val="tx1"/>
              </a:solidFill>
              <a:effectLst/>
              <a:ea typeface="+mn-ea"/>
              <a:cs typeface="+mn-cs"/>
            </a:endParaRPr>
          </a:p>
          <a:p>
            <a:r>
              <a:rPr lang="en-US" dirty="0"/>
              <a:t>An </a:t>
            </a:r>
            <a:r>
              <a:rPr lang="en-US" i="1" dirty="0"/>
              <a:t>event</a:t>
            </a:r>
            <a:r>
              <a:rPr lang="en-US" dirty="0"/>
              <a:t> indicates a change in an environment. It can be an AWS environment, a SaaS partner service or application, or one of your own custom applications or services. </a:t>
            </a:r>
            <a:r>
              <a:rPr lang="en-US" b="0" i="0" kern="1200" dirty="0">
                <a:solidFill>
                  <a:schemeClr val="tx1"/>
                </a:solidFill>
                <a:effectLst/>
                <a:ea typeface="+mn-ea"/>
                <a:cs typeface="+mn-cs"/>
              </a:rPr>
              <a:t>For example, Amazon EC2 generates an event when the state of an EC2 instance changes from </a:t>
            </a:r>
            <a:r>
              <a:rPr lang="en-US" b="0" i="1" kern="1200" dirty="0">
                <a:solidFill>
                  <a:schemeClr val="tx1"/>
                </a:solidFill>
                <a:effectLst/>
                <a:ea typeface="+mn-ea"/>
                <a:cs typeface="+mn-cs"/>
              </a:rPr>
              <a:t>pending</a:t>
            </a:r>
            <a:r>
              <a:rPr lang="en-US" b="0" i="0" kern="1200" dirty="0">
                <a:solidFill>
                  <a:schemeClr val="tx1"/>
                </a:solidFill>
                <a:effectLst/>
                <a:ea typeface="+mn-ea"/>
                <a:cs typeface="+mn-cs"/>
              </a:rPr>
              <a:t> to </a:t>
            </a:r>
            <a:r>
              <a:rPr lang="en-US" b="0" i="1" kern="1200" dirty="0">
                <a:solidFill>
                  <a:schemeClr val="tx1"/>
                </a:solidFill>
                <a:effectLst/>
                <a:ea typeface="+mn-ea"/>
                <a:cs typeface="+mn-cs"/>
              </a:rPr>
              <a:t>running</a:t>
            </a:r>
            <a:r>
              <a:rPr lang="en-US" b="0" i="0" kern="1200" dirty="0">
                <a:solidFill>
                  <a:schemeClr val="tx1"/>
                </a:solidFill>
                <a:effectLst/>
                <a:ea typeface="+mn-ea"/>
                <a:cs typeface="+mn-cs"/>
              </a:rPr>
              <a:t>, and Amazon EC2 Auto Scaling generates events when it launches or terminates instances. </a:t>
            </a:r>
            <a:r>
              <a:rPr lang="en-US" dirty="0"/>
              <a:t>AWS CloudTrail publishes events when you make API calls. You can also set up scheduled events that are generated on a periodic basis. </a:t>
            </a:r>
          </a:p>
          <a:p>
            <a:endParaRPr lang="en-US" b="0" i="0" kern="1200" dirty="0">
              <a:solidFill>
                <a:schemeClr val="tx1"/>
              </a:solidFill>
              <a:effectLst/>
              <a:ea typeface="+mn-ea"/>
              <a:cs typeface="+mn-cs"/>
            </a:endParaRPr>
          </a:p>
          <a:p>
            <a:r>
              <a:rPr lang="en-US" dirty="0"/>
              <a:t>Existing CloudWatch Events users can access their existing default bus, rules, and events in the new EventBridge console and in the CloudWatch Events console. EventBridge uses the same CloudWatch Events API, so all your existing CloudWatch Events API usage remains the same. </a:t>
            </a:r>
            <a:endParaRPr lang="en-US" b="0" i="0" kern="1200" dirty="0">
              <a:solidFill>
                <a:schemeClr val="tx1"/>
              </a:solidFill>
              <a:effectLst/>
              <a:ea typeface="+mn-ea"/>
              <a:cs typeface="+mn-cs"/>
            </a:endParaRPr>
          </a:p>
          <a:p>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For more information about EventBridge, see </a:t>
            </a:r>
            <a:r>
              <a:rPr lang="en-US" sz="1100" dirty="0">
                <a:ea typeface="Amazon Ember Light" panose="020B0403020204020204" pitchFamily="34" charset="0"/>
                <a:cs typeface="Amazon Ember Light" panose="020B0403020204020204" pitchFamily="34" charset="0"/>
                <a:hlinkClick r:id="rId3"/>
              </a:rPr>
              <a:t>What Is Amazon EventBridge?</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17254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set up routing rules to determine where to send your data to build application architectures that react—in real time—to all your data 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r>
              <a:rPr lang="en-US" kern="1200" dirty="0">
                <a:solidFill>
                  <a:schemeClr val="tx1"/>
                </a:solidFill>
                <a:effectLst/>
                <a:ea typeface="+mn-ea"/>
                <a:cs typeface="+mn-cs"/>
              </a:rPr>
              <a:t>A </a:t>
            </a:r>
            <a:r>
              <a:rPr lang="en-US" i="1" kern="1200" dirty="0">
                <a:solidFill>
                  <a:schemeClr val="tx1"/>
                </a:solidFill>
                <a:effectLst/>
                <a:ea typeface="+mn-ea"/>
                <a:cs typeface="+mn-cs"/>
              </a:rPr>
              <a:t>rule</a:t>
            </a:r>
            <a:r>
              <a:rPr lang="en-US" kern="1200" dirty="0">
                <a:solidFill>
                  <a:schemeClr val="tx1"/>
                </a:solidFill>
                <a:effectLst/>
                <a:ea typeface="+mn-ea"/>
                <a:cs typeface="+mn-cs"/>
              </a:rPr>
              <a:t> matches incoming events and routes them to targets for processing. A single rule can route to multiple targets, which are all processed in parallel. Rules are not processed in a particular order. Thus, different parts of an organization can look for and process the events that are of interest to them. A rule can customize the JavaScript Object Notation (JSON) that is sent to the target by passing only certain parts, or by overwriting it with a constant.</a:t>
            </a:r>
          </a:p>
        </p:txBody>
      </p:sp>
    </p:spTree>
    <p:extLst>
      <p:ext uri="{BB962C8B-B14F-4D97-AF65-F5344CB8AC3E}">
        <p14:creationId xmlns:p14="http://schemas.microsoft.com/office/powerpoint/2010/main" val="3983299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A </a:t>
            </a:r>
            <a:r>
              <a:rPr lang="en-US" i="1" kern="1200" dirty="0">
                <a:solidFill>
                  <a:schemeClr val="tx1"/>
                </a:solidFill>
                <a:effectLst/>
                <a:ea typeface="+mn-ea"/>
                <a:cs typeface="+mn-cs"/>
              </a:rPr>
              <a:t>target</a:t>
            </a:r>
            <a:r>
              <a:rPr lang="en-US" kern="1200" dirty="0">
                <a:solidFill>
                  <a:schemeClr val="tx1"/>
                </a:solidFill>
                <a:effectLst/>
                <a:ea typeface="+mn-ea"/>
                <a:cs typeface="+mn-cs"/>
              </a:rPr>
              <a:t> processes events. Targets can include EC2 instances, Lambda functions, Amazon Kinesis streams, Amazon Elastic Container Service (Amazon ECS) tasks, AWS Step Functions state machines, SNS topics, Amazon Simple Queue Service (Amazon SQS) queues, and built-in targets. A target receives events in JSON format. </a:t>
            </a:r>
          </a:p>
          <a:p>
            <a:endParaRPr lang="en-US" kern="1200" dirty="0">
              <a:solidFill>
                <a:schemeClr val="tx1"/>
              </a:solidFill>
              <a:effectLst/>
              <a:ea typeface="+mn-ea"/>
              <a:cs typeface="+mn-cs"/>
            </a:endParaRPr>
          </a:p>
          <a:p>
            <a:r>
              <a:rPr lang="en-US" dirty="0"/>
              <a:t>When you create a rule, you associate it with a specific </a:t>
            </a:r>
            <a:r>
              <a:rPr lang="en-US" i="1" dirty="0"/>
              <a:t>event bus</a:t>
            </a:r>
            <a:r>
              <a:rPr lang="en-US" dirty="0"/>
              <a:t>, and the rule is matched only to events received by that event bus. </a:t>
            </a:r>
            <a:endParaRPr lang="en-US" kern="1200" dirty="0">
              <a:solidFill>
                <a:schemeClr val="tx1"/>
              </a:solidFill>
              <a:effectLst/>
              <a:ea typeface="+mn-ea"/>
              <a:cs typeface="+mn-cs"/>
            </a:endParaRPr>
          </a:p>
          <a:p>
            <a:endParaRPr lang="en-US" dirty="0"/>
          </a:p>
        </p:txBody>
      </p:sp>
    </p:spTree>
    <p:extLst>
      <p:ext uri="{BB962C8B-B14F-4D97-AF65-F5344CB8AC3E}">
        <p14:creationId xmlns:p14="http://schemas.microsoft.com/office/powerpoint/2010/main" val="546984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This architecture shows how CloudWatch and EventBridge work, at a high level.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CloudWatch acts as a metrics repository. An AWS service—such as Amazon EC2—puts metrics into the repository, and you retrieve statistics based on those metrics. If you put your own custom metrics into the repository, you can also retrieve statistics on these metrics.</a:t>
            </a:r>
          </a:p>
          <a:p>
            <a:r>
              <a:rPr lang="en-US" kern="1200" dirty="0">
                <a:solidFill>
                  <a:schemeClr val="tx1"/>
                </a:solidFill>
                <a:effectLst/>
                <a:ea typeface="+mn-ea"/>
                <a:cs typeface="+mn-cs"/>
              </a:rPr>
              <a:t> </a:t>
            </a:r>
          </a:p>
          <a:p>
            <a:r>
              <a:rPr lang="en-US" dirty="0"/>
              <a:t>You can use the metrics to calculate statistics, and then present the data graphically in the CloudWatch console.</a:t>
            </a:r>
          </a:p>
          <a:p>
            <a:endParaRPr lang="en-US" dirty="0"/>
          </a:p>
          <a:p>
            <a:r>
              <a:rPr lang="en-US" dirty="0"/>
              <a:t>You can create a rule in EventBridge that matches incoming events and routes them to targets for processing. </a:t>
            </a:r>
          </a:p>
          <a:p>
            <a:endParaRPr lang="en-US" kern="1200" dirty="0">
              <a:solidFill>
                <a:schemeClr val="tx1"/>
              </a:solidFill>
              <a:effectLst/>
              <a:ea typeface="+mn-ea"/>
              <a:cs typeface="+mn-cs"/>
            </a:endParaRPr>
          </a:p>
          <a:p>
            <a:r>
              <a:rPr lang="en-US" dirty="0"/>
              <a:t>You can configure alarm actions to stop, start, or terminate an EC2 instance when certain criteria are met. In addition, you can create alarms that initiate Amazon EC2 Auto Scaling and Amazon SNS actions on your behalf. </a:t>
            </a:r>
          </a:p>
        </p:txBody>
      </p:sp>
    </p:spTree>
    <p:extLst>
      <p:ext uri="{BB962C8B-B14F-4D97-AF65-F5344CB8AC3E}">
        <p14:creationId xmlns:p14="http://schemas.microsoft.com/office/powerpoint/2010/main" val="2358452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AWS Cost Explorer, AWS Budgets, AWS Cost and Usage Report, and the Cost Optimization Monitor can help you understand and manage the cost of your AWS infrastructure.</a:t>
            </a:r>
          </a:p>
          <a:p>
            <a:pPr marL="171450" indent="-171450">
              <a:buFont typeface="Arial" panose="020B0604020202020204" pitchFamily="34" charset="0"/>
              <a:buChar char="•"/>
            </a:pPr>
            <a:r>
              <a:rPr lang="en-US" dirty="0"/>
              <a:t>CloudWatch collects monitoring and operational data in the form of logs, metrics, and events. It visualizes the data by using automated dashboards so you can get a unified view of your AWS resources, applications, and services that run in AWS and on-premises.</a:t>
            </a:r>
          </a:p>
          <a:p>
            <a:pPr marL="171450" indent="-171450">
              <a:buFont typeface="Arial" panose="020B0604020202020204" pitchFamily="34" charset="0"/>
              <a:buChar char="•"/>
            </a:pPr>
            <a:r>
              <a:rPr lang="en-US" dirty="0">
                <a:ea typeface="Amazon Ember" panose="020B0603020204020204" pitchFamily="34" charset="0"/>
                <a:cs typeface="Amazon Ember" panose="020B0603020204020204" pitchFamily="34" charset="0"/>
              </a:rPr>
              <a:t>EventBridge</a:t>
            </a:r>
            <a:r>
              <a:rPr lang="en-US" dirty="0"/>
              <a:t> is a serverless event bus service that makes it easy to connect your applications with data from a variety of sources. EventBridge ingests a stream of real-time data from your own applications, SaaS applications, and AWS services. It then routes that data to targets.</a:t>
            </a:r>
          </a:p>
        </p:txBody>
      </p:sp>
    </p:spTree>
    <p:extLst>
      <p:ext uri="{BB962C8B-B14F-4D97-AF65-F5344CB8AC3E}">
        <p14:creationId xmlns:p14="http://schemas.microsoft.com/office/powerpoint/2010/main" val="965584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9 – Challenge Lab: Creating a Scalable and Highly Available Environment for the Café.</a:t>
            </a:r>
          </a:p>
        </p:txBody>
      </p:sp>
    </p:spTree>
    <p:extLst>
      <p:ext uri="{BB962C8B-B14F-4D97-AF65-F5344CB8AC3E}">
        <p14:creationId xmlns:p14="http://schemas.microsoft.com/office/powerpoint/2010/main" val="2605919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café will soon be featured in a famous TV food show. When it airs</a:t>
            </a:r>
            <a:r>
              <a:rPr lang="en-US"/>
              <a:t>, Sof</a:t>
            </a:r>
            <a:r>
              <a:rPr lang="en-US" sz="1100" kern="1200">
                <a:solidFill>
                  <a:schemeClr val="tx1"/>
                </a:solidFill>
                <a:effectLst/>
                <a:latin typeface="+mn-lt"/>
                <a:ea typeface="+mn-ea"/>
                <a:cs typeface="+mn-cs"/>
              </a:rPr>
              <a:t>í</a:t>
            </a:r>
            <a:r>
              <a:rPr lang="en-US"/>
              <a:t>a </a:t>
            </a:r>
            <a:r>
              <a:rPr lang="en-US" dirty="0"/>
              <a:t>and Nikhil anticipate that the café’s web server will experience a temporary spike in the number of users—perhaps even up to tens of thousands of users. Currently, the café’s web server is deployed in one Availability Zone, and they are worried that it won’t be able to handle the expected increase in traffic. They want to ensure that their customers have a great experience when they visit the website, and that they don’t experience any issues, such as lags or delays in placing orders. </a:t>
            </a:r>
            <a:br>
              <a:rPr lang="en-US" dirty="0"/>
            </a:br>
            <a:br>
              <a:rPr lang="en-US" dirty="0"/>
            </a:br>
            <a:r>
              <a:rPr lang="en-US" dirty="0"/>
              <a:t>To ensure this experience, the website must be responsive, scale both up and down to meet fluctuating customer demand, and be highly available. It must also incorporate load balancing. Instead of overloading a single server, the architecture must distribute customer order requests across multiple application servers so it can handle the increase in demand.</a:t>
            </a:r>
            <a:br>
              <a:rPr lang="en-US" dirty="0"/>
            </a:br>
            <a:endParaRPr lang="en-US" sz="1100" dirty="0"/>
          </a:p>
        </p:txBody>
      </p:sp>
    </p:spTree>
    <p:extLst>
      <p:ext uri="{BB962C8B-B14F-4D97-AF65-F5344CB8AC3E}">
        <p14:creationId xmlns:p14="http://schemas.microsoft.com/office/powerpoint/2010/main" val="4111405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endParaRPr lang="en-US" sz="1100" dirty="0"/>
          </a:p>
          <a:p>
            <a:pPr marL="228600" indent="-228600">
              <a:buAutoNum type="arabicPeriod"/>
            </a:pPr>
            <a:r>
              <a:rPr lang="en-US" dirty="0"/>
              <a:t>Creating a NAT gateway for the second Availability Zone</a:t>
            </a:r>
          </a:p>
          <a:p>
            <a:pPr marL="228600" indent="-228600">
              <a:buAutoNum type="arabicPeriod"/>
            </a:pPr>
            <a:r>
              <a:rPr lang="en-US" dirty="0"/>
              <a:t>Creating a bastion host instance in a public subnet</a:t>
            </a:r>
          </a:p>
          <a:p>
            <a:pPr marL="228600" indent="-228600">
              <a:buAutoNum type="arabicPeriod"/>
            </a:pPr>
            <a:r>
              <a:rPr lang="en-US" dirty="0"/>
              <a:t>Creating a </a:t>
            </a:r>
            <a:r>
              <a:rPr lang="en-US"/>
              <a:t>launch template</a:t>
            </a:r>
            <a:endParaRPr lang="en-US" dirty="0"/>
          </a:p>
          <a:p>
            <a:pPr marL="228600" indent="-228600">
              <a:buAutoNum type="arabicPeriod"/>
            </a:pPr>
            <a:r>
              <a:rPr lang="en-US" dirty="0"/>
              <a:t>Creating an Auto Scaling group</a:t>
            </a:r>
          </a:p>
          <a:p>
            <a:pPr marL="228600" indent="-228600">
              <a:buAutoNum type="arabicPeriod"/>
            </a:pPr>
            <a:r>
              <a:rPr lang="en-US" dirty="0"/>
              <a:t>Creating a load balancer</a:t>
            </a:r>
          </a:p>
          <a:p>
            <a:pPr marL="228600" indent="-228600">
              <a:buAutoNum type="arabicPeriod"/>
            </a:pPr>
            <a:r>
              <a:rPr lang="en-US" dirty="0"/>
              <a:t>Testing the web application</a:t>
            </a:r>
          </a:p>
          <a:p>
            <a:pPr marL="228600" indent="-228600">
              <a:buAutoNum type="arabicPeriod"/>
            </a:pPr>
            <a:r>
              <a:rPr lang="en-US" dirty="0"/>
              <a:t>Testing automatic scaling under load</a:t>
            </a:r>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applications must be able to handle massive amounts of data, with no downtime and with sub-second response times. To meet these requirements, you can implement a </a:t>
            </a:r>
            <a:r>
              <a:rPr lang="en-US" sz="1100" dirty="0">
                <a:ea typeface="Amazon Ember Light" panose="020B0403020204020204" pitchFamily="34" charset="0"/>
                <a:cs typeface="Amazon Ember Light" panose="020B0403020204020204" pitchFamily="34" charset="0"/>
                <a:hlinkClick r:id="rId3"/>
              </a:rPr>
              <a:t>reactive system</a:t>
            </a:r>
            <a:r>
              <a:rPr lang="en-US" sz="1100" dirty="0">
                <a:ea typeface="Amazon Ember Light" panose="020B0403020204020204" pitchFamily="34" charset="0"/>
                <a:cs typeface="Amazon Ember Light" panose="020B0403020204020204" pitchFamily="34" charset="0"/>
              </a:rPr>
              <a:t> that is </a:t>
            </a:r>
            <a:r>
              <a:rPr lang="en-US" dirty="0"/>
              <a:t>elastic, resilient, responsive, and message-driven. </a:t>
            </a:r>
            <a:r>
              <a:rPr lang="en-US" kern="1200" dirty="0">
                <a:solidFill>
                  <a:schemeClr val="tx1"/>
                </a:solidFill>
                <a:effectLst/>
                <a:ea typeface="+mn-ea"/>
                <a:cs typeface="+mn-cs"/>
              </a:rPr>
              <a:t>A well-designed reactive architecture can save you money and provide a better experience for your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module, you learn how to build reactive architectures on AWS that are elastic, resilient, and responsive. You learn about message-driven components to build decoupled architectures in a later module.</a:t>
            </a:r>
          </a:p>
          <a:p>
            <a:endParaRPr lang="en-US" dirty="0"/>
          </a:p>
        </p:txBody>
      </p:sp>
    </p:spTree>
    <p:extLst>
      <p:ext uri="{BB962C8B-B14F-4D97-AF65-F5344CB8AC3E}">
        <p14:creationId xmlns:p14="http://schemas.microsoft.com/office/powerpoint/2010/main" val="39082939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2306670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a:p>
            <a:endParaRPr lang="en-US" dirty="0"/>
          </a:p>
        </p:txBody>
      </p:sp>
    </p:spTree>
    <p:extLst>
      <p:ext uri="{BB962C8B-B14F-4D97-AF65-F5344CB8AC3E}">
        <p14:creationId xmlns:p14="http://schemas.microsoft.com/office/powerpoint/2010/main" val="5140712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challenge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sz="1100" dirty="0"/>
              <a:t>Use Amazon EC2 Auto Scaling within an architecture to promote elasticity</a:t>
            </a:r>
          </a:p>
          <a:p>
            <a:pPr marL="171450" indent="-171450">
              <a:buFont typeface="Arial" panose="020B0604020202020204" pitchFamily="34" charset="0"/>
              <a:buChar char="•"/>
            </a:pPr>
            <a:r>
              <a:rPr lang="en-US" sz="1100" dirty="0"/>
              <a:t>Explain how to scale your database resources</a:t>
            </a:r>
          </a:p>
          <a:p>
            <a:pPr marL="171450" indent="-171450">
              <a:buFont typeface="Arial" panose="020B0604020202020204" pitchFamily="34" charset="0"/>
              <a:buChar char="•"/>
            </a:pPr>
            <a:r>
              <a:rPr lang="en-US" sz="1100" dirty="0"/>
              <a:t>Deploy an Application Load Balancer to create a highly available environment</a:t>
            </a:r>
          </a:p>
          <a:p>
            <a:pPr marL="171450" indent="-171450">
              <a:buFont typeface="Arial" panose="020B0604020202020204" pitchFamily="34" charset="0"/>
              <a:buChar char="•"/>
            </a:pPr>
            <a:r>
              <a:rPr lang="en-US" sz="1100" dirty="0"/>
              <a:t>Use Amazon Route 53 for DNS failover</a:t>
            </a:r>
          </a:p>
          <a:p>
            <a:pPr marL="171450" indent="-171450">
              <a:buFont typeface="Arial" panose="020B0604020202020204" pitchFamily="34" charset="0"/>
              <a:buChar char="•"/>
            </a:pPr>
            <a:r>
              <a:rPr lang="en-US" sz="1100" dirty="0"/>
              <a:t>Create a highly available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Design architectures that use Amazon CloudWatch to monitor resources and react accordingly</a:t>
            </a:r>
          </a:p>
        </p:txBody>
      </p:sp>
    </p:spTree>
    <p:extLst>
      <p:ext uri="{BB962C8B-B14F-4D97-AF65-F5344CB8AC3E}">
        <p14:creationId xmlns:p14="http://schemas.microsoft.com/office/powerpoint/2010/main" val="718544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kern="1200" dirty="0">
                <a:solidFill>
                  <a:schemeClr val="tx1"/>
                </a:solidFill>
                <a:effectLst/>
                <a:latin typeface="+mn-lt"/>
                <a:ea typeface="+mn-ea"/>
                <a:cs typeface="+mn-cs"/>
              </a:rPr>
              <a:t>The correct answer is C</a:t>
            </a:r>
            <a:r>
              <a:rPr lang="en-US" i="1" kern="1200" dirty="0">
                <a:solidFill>
                  <a:schemeClr val="tx1"/>
                </a:solidFill>
                <a:effectLst/>
                <a:latin typeface="+mn-lt"/>
                <a:ea typeface="+mn-ea"/>
                <a:cs typeface="+mn-cs"/>
              </a:rPr>
              <a:t>: EC2 instance. </a:t>
            </a:r>
            <a:r>
              <a:rPr lang="en-US" kern="1200" dirty="0">
                <a:solidFill>
                  <a:schemeClr val="tx1"/>
                </a:solidFill>
                <a:effectLst/>
                <a:latin typeface="+mn-lt"/>
                <a:ea typeface="+mn-ea"/>
                <a:cs typeface="+mn-cs"/>
              </a:rPr>
              <a:t>A single EC2 instance does not scale and is a single point of failure in the architecture. A better solution would be to have EC2 instances in an Auto Scaling group across two Availability Zones, and have them read messages from the queue. The other responses are all managed services that can be configured to scale, or that scale automatically.</a:t>
            </a:r>
          </a:p>
          <a:p>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hlinkClick r:id="rId3"/>
              </a:rPr>
              <a:t>Set it and Forget it: Auto Scaling Target Tracking Policies</a:t>
            </a:r>
            <a:endParaRPr lang="en-US" dirty="0"/>
          </a:p>
          <a:p>
            <a:pPr marL="171450" indent="-171450">
              <a:buFont typeface="Arial" panose="020B0604020202020204" pitchFamily="34" charset="0"/>
              <a:buChar char="•"/>
            </a:pPr>
            <a:r>
              <a:rPr lang="en-US" dirty="0">
                <a:latin typeface="+mn-lt"/>
                <a:hlinkClick r:id="rId4"/>
              </a:rPr>
              <a:t>Introduction to Amazon Elastic Load Balancer – Application</a:t>
            </a:r>
            <a:endParaRPr lang="en-US" dirty="0">
              <a:latin typeface="+mn-lt"/>
            </a:endParaRPr>
          </a:p>
          <a:p>
            <a:pPr marL="171450" indent="-171450">
              <a:buFont typeface="Arial" panose="020B0604020202020204" pitchFamily="34" charset="0"/>
              <a:buChar char="•"/>
            </a:pPr>
            <a:r>
              <a:rPr lang="en-US" dirty="0">
                <a:latin typeface="+mn-lt"/>
                <a:hlinkClick r:id="rId5"/>
              </a:rPr>
              <a:t>Configuring Auto Scaling Group with ELB Elastic Load Balancer</a:t>
            </a:r>
            <a:endParaRPr lang="en-US" dirty="0">
              <a:latin typeface="+mn-lt"/>
            </a:endParaRPr>
          </a:p>
          <a:p>
            <a:pPr marL="171450" indent="-171450">
              <a:buFont typeface="Arial" panose="020B0604020202020204" pitchFamily="34" charset="0"/>
              <a:buChar char="•"/>
            </a:pPr>
            <a:r>
              <a:rPr lang="en-US" sz="1100" dirty="0">
                <a:latin typeface="+mn-lt"/>
                <a:hlinkClick r:id="rId6"/>
              </a:rPr>
              <a:t>What Is an Application Load Balancer</a:t>
            </a:r>
            <a:r>
              <a:rPr lang="en-US" sz="1100">
                <a:latin typeface="+mn-lt"/>
                <a:hlinkClick r:id="rId6"/>
              </a:rPr>
              <a:t>?</a:t>
            </a:r>
            <a:r>
              <a:rPr lang="en-US">
                <a:latin typeface="+mn-lt"/>
              </a:rPr>
              <a:t> </a:t>
            </a:r>
            <a:endParaRPr lang="en-US" dirty="0">
              <a:latin typeface="+mn-lt"/>
            </a:endParaRPr>
          </a:p>
          <a:p>
            <a:pPr marL="171450" indent="-1714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4243823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a:t>
            </a:r>
            <a:r>
              <a:rPr lang="en-US" sz="1100"/>
              <a:t>this module.</a:t>
            </a:r>
            <a:endParaRPr lang="en-US" sz="1100" dirty="0"/>
          </a:p>
        </p:txBody>
      </p:sp>
    </p:spTree>
    <p:extLst>
      <p:ext uri="{BB962C8B-B14F-4D97-AF65-F5344CB8AC3E}">
        <p14:creationId xmlns:p14="http://schemas.microsoft.com/office/powerpoint/2010/main" val="132693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Scaling your compute resources.</a:t>
            </a:r>
          </a:p>
        </p:txBody>
      </p:sp>
    </p:spTree>
    <p:extLst>
      <p:ext uri="{BB962C8B-B14F-4D97-AF65-F5344CB8AC3E}">
        <p14:creationId xmlns:p14="http://schemas.microsoft.com/office/powerpoint/2010/main" val="3758907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One characteristic of a reactive architecture is elasticity. </a:t>
            </a:r>
            <a:r>
              <a:rPr lang="en-US" i="1" dirty="0">
                <a:latin typeface="Calibri" panose="020F0502020204030204" pitchFamily="34" charset="0"/>
              </a:rPr>
              <a:t>Elasticity</a:t>
            </a:r>
            <a:r>
              <a:rPr lang="en-US" dirty="0">
                <a:latin typeface="Calibri" panose="020F0502020204030204" pitchFamily="34" charset="0"/>
              </a:rPr>
              <a:t> means that the infrastructure can expand and contract when capacity needs change. You can acquire resources when you need them and release resources when you do not. </a:t>
            </a:r>
          </a:p>
          <a:p>
            <a:endParaRPr lang="en-US" dirty="0">
              <a:latin typeface="Calibri" panose="020F0502020204030204" pitchFamily="34" charset="0"/>
            </a:endParaRPr>
          </a:p>
          <a:p>
            <a:r>
              <a:rPr lang="en-US" dirty="0">
                <a:latin typeface="Calibri" panose="020F0502020204030204" pitchFamily="34" charset="0"/>
              </a:rPr>
              <a:t>Elasticity enables you to:</a:t>
            </a:r>
          </a:p>
          <a:p>
            <a:endParaRPr lang="en-US"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Increase the number of web servers when traffic to your application spikes</a:t>
            </a:r>
          </a:p>
          <a:p>
            <a:pPr marL="171450" indent="-171450">
              <a:buFont typeface="Arial" panose="020B0604020202020204" pitchFamily="34" charset="0"/>
              <a:buChar char="•"/>
            </a:pPr>
            <a:r>
              <a:rPr lang="en-US" dirty="0">
                <a:latin typeface="Calibri" panose="020F0502020204030204" pitchFamily="34" charset="0"/>
              </a:rPr>
              <a:t>Lower the write capacity on your database when traffic goes down</a:t>
            </a:r>
          </a:p>
          <a:p>
            <a:pPr marL="171450" indent="-171450">
              <a:buFont typeface="Arial" panose="020B0604020202020204" pitchFamily="34" charset="0"/>
              <a:buChar char="•"/>
            </a:pPr>
            <a:r>
              <a:rPr lang="en-US" dirty="0">
                <a:latin typeface="Calibri" panose="020F0502020204030204" pitchFamily="34" charset="0"/>
              </a:rPr>
              <a:t>Handle the day-to-day fluctuation of demand throughout your architecture</a:t>
            </a:r>
          </a:p>
          <a:p>
            <a:pPr marL="171450" indent="-171450">
              <a:buFont typeface="Arial" panose="020B0604020202020204" pitchFamily="34" charset="0"/>
              <a:buChar char="•"/>
            </a:pPr>
            <a:endParaRPr lang="en-US" dirty="0">
              <a:latin typeface="Calibri" panose="020F0502020204030204" pitchFamily="34" charset="0"/>
            </a:endParaRPr>
          </a:p>
          <a:p>
            <a:pPr marL="0" indent="0">
              <a:buFont typeface="Arial" panose="020B0604020202020204" pitchFamily="34" charset="0"/>
              <a:buNone/>
            </a:pPr>
            <a:r>
              <a:rPr lang="en-US" dirty="0">
                <a:latin typeface="Calibri" panose="020F0502020204030204" pitchFamily="34" charset="0"/>
              </a:rPr>
              <a:t>In the café example, elasticity is important because after the TV show airs, the website might see an immediate increase in traffic. The traffic might drop to normal levels after a week, or might increase again during holiday seasons.</a:t>
            </a:r>
          </a:p>
        </p:txBody>
      </p:sp>
    </p:spTree>
    <p:extLst>
      <p:ext uri="{BB962C8B-B14F-4D97-AF65-F5344CB8AC3E}">
        <p14:creationId xmlns:p14="http://schemas.microsoft.com/office/powerpoint/2010/main" val="2993833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0.xml"/><Relationship Id="rId7" Type="http://schemas.openxmlformats.org/officeDocument/2006/relationships/image" Target="../media/image51.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6.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1.sv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50.png"/><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5.xml"/><Relationship Id="rId7" Type="http://schemas.openxmlformats.org/officeDocument/2006/relationships/image" Target="../media/image53.svg"/><Relationship Id="rId2" Type="http://schemas.openxmlformats.org/officeDocument/2006/relationships/slideLayout" Target="../slideLayouts/slideLayout18.xml"/><Relationship Id="rId1" Type="http://schemas.openxmlformats.org/officeDocument/2006/relationships/tags" Target="../tags/tag40.xml"/><Relationship Id="rId6" Type="http://schemas.openxmlformats.org/officeDocument/2006/relationships/image" Target="../media/image52.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59.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45.xml"/><Relationship Id="rId5" Type="http://schemas.openxmlformats.org/officeDocument/2006/relationships/image" Target="../media/image62.sv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62.sv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47.xml"/><Relationship Id="rId5" Type="http://schemas.openxmlformats.org/officeDocument/2006/relationships/image" Target="../media/image62.sv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23.xml"/><Relationship Id="rId7" Type="http://schemas.openxmlformats.org/officeDocument/2006/relationships/image" Target="../media/image62.sv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61.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notesSlide" Target="../notesSlides/notesSlide24.xml"/><Relationship Id="rId7" Type="http://schemas.openxmlformats.org/officeDocument/2006/relationships/image" Target="../media/image50.png"/><Relationship Id="rId2" Type="http://schemas.openxmlformats.org/officeDocument/2006/relationships/slideLayout" Target="../slideLayouts/slideLayout18.xml"/><Relationship Id="rId1" Type="http://schemas.openxmlformats.org/officeDocument/2006/relationships/tags" Target="../tags/tag49.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23.svg"/><Relationship Id="rId4" Type="http://schemas.openxmlformats.org/officeDocument/2006/relationships/image" Target="../media/image67.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50.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51.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27.xml"/><Relationship Id="rId7" Type="http://schemas.openxmlformats.org/officeDocument/2006/relationships/image" Target="../media/image75.svg"/><Relationship Id="rId12" Type="http://schemas.openxmlformats.org/officeDocument/2006/relationships/image" Target="../media/image80.svg"/><Relationship Id="rId2" Type="http://schemas.openxmlformats.org/officeDocument/2006/relationships/slideLayout" Target="../slideLayouts/slideLayout18.xml"/><Relationship Id="rId1" Type="http://schemas.openxmlformats.org/officeDocument/2006/relationships/tags" Target="../tags/tag5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svg"/><Relationship Id="rId10" Type="http://schemas.openxmlformats.org/officeDocument/2006/relationships/image" Target="../media/image78.svg"/><Relationship Id="rId4" Type="http://schemas.openxmlformats.org/officeDocument/2006/relationships/image" Target="../media/image72.png"/><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1.xml"/><Relationship Id="rId5" Type="http://schemas.openxmlformats.org/officeDocument/2006/relationships/image" Target="../media/image49.sv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1.svg"/><Relationship Id="rId3" Type="http://schemas.openxmlformats.org/officeDocument/2006/relationships/notesSlide" Target="../notesSlides/notesSlide38.xml"/><Relationship Id="rId7" Type="http://schemas.openxmlformats.org/officeDocument/2006/relationships/image" Target="../media/image49.svg"/><Relationship Id="rId12" Type="http://schemas.openxmlformats.org/officeDocument/2006/relationships/image" Target="../media/image50.png"/><Relationship Id="rId17" Type="http://schemas.openxmlformats.org/officeDocument/2006/relationships/image" Target="../media/image25.svg"/><Relationship Id="rId2" Type="http://schemas.openxmlformats.org/officeDocument/2006/relationships/slideLayout" Target="../slideLayouts/slideLayout18.xml"/><Relationship Id="rId16" Type="http://schemas.openxmlformats.org/officeDocument/2006/relationships/image" Target="../media/image24.png"/><Relationship Id="rId1" Type="http://schemas.openxmlformats.org/officeDocument/2006/relationships/tags" Target="../tags/tag63.xml"/><Relationship Id="rId6" Type="http://schemas.openxmlformats.org/officeDocument/2006/relationships/image" Target="../media/image48.png"/><Relationship Id="rId11" Type="http://schemas.openxmlformats.org/officeDocument/2006/relationships/image" Target="../media/image82.svg"/><Relationship Id="rId5" Type="http://schemas.openxmlformats.org/officeDocument/2006/relationships/image" Target="../media/image19.svg"/><Relationship Id="rId15" Type="http://schemas.openxmlformats.org/officeDocument/2006/relationships/image" Target="../media/image39.svg"/><Relationship Id="rId10" Type="http://schemas.openxmlformats.org/officeDocument/2006/relationships/image" Target="../media/image81.png"/><Relationship Id="rId4" Type="http://schemas.openxmlformats.org/officeDocument/2006/relationships/image" Target="../media/image18.png"/><Relationship Id="rId9" Type="http://schemas.openxmlformats.org/officeDocument/2006/relationships/image" Target="../media/image35.svg"/><Relationship Id="rId14"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39.svg"/><Relationship Id="rId18" Type="http://schemas.openxmlformats.org/officeDocument/2006/relationships/image" Target="../media/image20.png"/><Relationship Id="rId3" Type="http://schemas.openxmlformats.org/officeDocument/2006/relationships/notesSlide" Target="../notesSlides/notesSlide39.xml"/><Relationship Id="rId7" Type="http://schemas.openxmlformats.org/officeDocument/2006/relationships/image" Target="../media/image35.svg"/><Relationship Id="rId12" Type="http://schemas.openxmlformats.org/officeDocument/2006/relationships/image" Target="../media/image38.png"/><Relationship Id="rId17" Type="http://schemas.openxmlformats.org/officeDocument/2006/relationships/image" Target="../media/image17.svg"/><Relationship Id="rId2" Type="http://schemas.openxmlformats.org/officeDocument/2006/relationships/slideLayout" Target="../slideLayouts/slideLayout18.xml"/><Relationship Id="rId16" Type="http://schemas.openxmlformats.org/officeDocument/2006/relationships/image" Target="../media/image16.png"/><Relationship Id="rId1" Type="http://schemas.openxmlformats.org/officeDocument/2006/relationships/tags" Target="../tags/tag64.xml"/><Relationship Id="rId6" Type="http://schemas.openxmlformats.org/officeDocument/2006/relationships/image" Target="../media/image34.png"/><Relationship Id="rId11" Type="http://schemas.openxmlformats.org/officeDocument/2006/relationships/image" Target="../media/image49.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48.png"/><Relationship Id="rId19" Type="http://schemas.openxmlformats.org/officeDocument/2006/relationships/image" Target="../media/image21.svg"/><Relationship Id="rId4" Type="http://schemas.openxmlformats.org/officeDocument/2006/relationships/image" Target="../media/image18.png"/><Relationship Id="rId9" Type="http://schemas.openxmlformats.org/officeDocument/2006/relationships/image" Target="../media/image82.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5.svg"/><Relationship Id="rId18" Type="http://schemas.openxmlformats.org/officeDocument/2006/relationships/image" Target="../media/image81.png"/><Relationship Id="rId3" Type="http://schemas.openxmlformats.org/officeDocument/2006/relationships/notesSlide" Target="../notesSlides/notesSlide40.xml"/><Relationship Id="rId7" Type="http://schemas.openxmlformats.org/officeDocument/2006/relationships/image" Target="../media/image35.svg"/><Relationship Id="rId12" Type="http://schemas.openxmlformats.org/officeDocument/2006/relationships/image" Target="../media/image14.png"/><Relationship Id="rId17" Type="http://schemas.openxmlformats.org/officeDocument/2006/relationships/image" Target="../media/image21.svg"/><Relationship Id="rId2" Type="http://schemas.openxmlformats.org/officeDocument/2006/relationships/slideLayout" Target="../slideLayouts/slideLayout18.xml"/><Relationship Id="rId16" Type="http://schemas.openxmlformats.org/officeDocument/2006/relationships/image" Target="../media/image20.png"/><Relationship Id="rId1" Type="http://schemas.openxmlformats.org/officeDocument/2006/relationships/tags" Target="../tags/tag65.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19.svg"/><Relationship Id="rId15" Type="http://schemas.openxmlformats.org/officeDocument/2006/relationships/image" Target="../media/image17.svg"/><Relationship Id="rId10" Type="http://schemas.openxmlformats.org/officeDocument/2006/relationships/image" Target="../media/image38.png"/><Relationship Id="rId19" Type="http://schemas.openxmlformats.org/officeDocument/2006/relationships/image" Target="../media/image82.svg"/><Relationship Id="rId4" Type="http://schemas.openxmlformats.org/officeDocument/2006/relationships/image" Target="../media/image18.png"/><Relationship Id="rId9" Type="http://schemas.openxmlformats.org/officeDocument/2006/relationships/image" Target="../media/image49.svg"/><Relationship Id="rId14" Type="http://schemas.openxmlformats.org/officeDocument/2006/relationships/image" Target="../media/image16.png"/></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39.svg"/><Relationship Id="rId18" Type="http://schemas.openxmlformats.org/officeDocument/2006/relationships/image" Target="../media/image20.png"/><Relationship Id="rId3" Type="http://schemas.openxmlformats.org/officeDocument/2006/relationships/notesSlide" Target="../notesSlides/notesSlide41.xml"/><Relationship Id="rId7" Type="http://schemas.openxmlformats.org/officeDocument/2006/relationships/image" Target="../media/image35.svg"/><Relationship Id="rId12" Type="http://schemas.openxmlformats.org/officeDocument/2006/relationships/image" Target="../media/image38.png"/><Relationship Id="rId17" Type="http://schemas.openxmlformats.org/officeDocument/2006/relationships/image" Target="../media/image17.svg"/><Relationship Id="rId2" Type="http://schemas.openxmlformats.org/officeDocument/2006/relationships/slideLayout" Target="../slideLayouts/slideLayout18.xml"/><Relationship Id="rId16" Type="http://schemas.openxmlformats.org/officeDocument/2006/relationships/image" Target="../media/image16.png"/><Relationship Id="rId1" Type="http://schemas.openxmlformats.org/officeDocument/2006/relationships/tags" Target="../tags/tag66.xml"/><Relationship Id="rId6" Type="http://schemas.openxmlformats.org/officeDocument/2006/relationships/image" Target="../media/image34.png"/><Relationship Id="rId11" Type="http://schemas.openxmlformats.org/officeDocument/2006/relationships/image" Target="../media/image49.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48.png"/><Relationship Id="rId19" Type="http://schemas.openxmlformats.org/officeDocument/2006/relationships/image" Target="../media/image21.svg"/><Relationship Id="rId4" Type="http://schemas.openxmlformats.org/officeDocument/2006/relationships/image" Target="../media/image18.png"/><Relationship Id="rId9" Type="http://schemas.openxmlformats.org/officeDocument/2006/relationships/image" Target="../media/image82.svg"/><Relationship Id="rId1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59.tiff"/></Relationships>
</file>

<file path=ppt/slides/_rels/slide4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3" Type="http://schemas.openxmlformats.org/officeDocument/2006/relationships/notesSlide" Target="../notesSlides/notesSlide43.xml"/><Relationship Id="rId7" Type="http://schemas.openxmlformats.org/officeDocument/2006/relationships/image" Target="../media/image86.svg"/><Relationship Id="rId12" Type="http://schemas.openxmlformats.org/officeDocument/2006/relationships/image" Target="../media/image91.png"/><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notesSlide" Target="../notesSlides/notesSlide45.xml"/><Relationship Id="rId7" Type="http://schemas.openxmlformats.org/officeDocument/2006/relationships/image" Target="../media/image77.png"/><Relationship Id="rId2" Type="http://schemas.openxmlformats.org/officeDocument/2006/relationships/slideLayout" Target="../slideLayouts/slideLayout6.xml"/><Relationship Id="rId1" Type="http://schemas.openxmlformats.org/officeDocument/2006/relationships/tags" Target="../tags/tag70.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1.svg"/><Relationship Id="rId3" Type="http://schemas.openxmlformats.org/officeDocument/2006/relationships/notesSlide" Target="../notesSlides/notesSlide46.xml"/><Relationship Id="rId7" Type="http://schemas.openxmlformats.org/officeDocument/2006/relationships/image" Target="../media/image29.svg"/><Relationship Id="rId12" Type="http://schemas.openxmlformats.org/officeDocument/2006/relationships/image" Target="../media/image50.png"/><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28.png"/><Relationship Id="rId11" Type="http://schemas.openxmlformats.org/officeDocument/2006/relationships/image" Target="../media/image35.svg"/><Relationship Id="rId5" Type="http://schemas.openxmlformats.org/officeDocument/2006/relationships/image" Target="../media/image95.svg"/><Relationship Id="rId15" Type="http://schemas.openxmlformats.org/officeDocument/2006/relationships/image" Target="../media/image19.svg"/><Relationship Id="rId10" Type="http://schemas.openxmlformats.org/officeDocument/2006/relationships/image" Target="../media/image34.png"/><Relationship Id="rId4" Type="http://schemas.openxmlformats.org/officeDocument/2006/relationships/image" Target="../media/image94.png"/><Relationship Id="rId9" Type="http://schemas.openxmlformats.org/officeDocument/2006/relationships/image" Target="../media/image25.svg"/><Relationship Id="rId1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72.xml"/><Relationship Id="rId4" Type="http://schemas.openxmlformats.org/officeDocument/2006/relationships/image" Target="../media/image59.tif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96.jpeg"/></Relationships>
</file>

<file path=ppt/slides/_rels/slide5.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2.png"/><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3.svg"/><Relationship Id="rId18" Type="http://schemas.openxmlformats.org/officeDocument/2006/relationships/image" Target="../media/image14.png"/><Relationship Id="rId3" Type="http://schemas.openxmlformats.org/officeDocument/2006/relationships/notesSlide" Target="../notesSlides/notesSlide51.xml"/><Relationship Id="rId21" Type="http://schemas.openxmlformats.org/officeDocument/2006/relationships/image" Target="../media/image51.svg"/><Relationship Id="rId7" Type="http://schemas.openxmlformats.org/officeDocument/2006/relationships/image" Target="../media/image35.svg"/><Relationship Id="rId12" Type="http://schemas.openxmlformats.org/officeDocument/2006/relationships/image" Target="../media/image52.png"/><Relationship Id="rId17" Type="http://schemas.openxmlformats.org/officeDocument/2006/relationships/image" Target="../media/image21.svg"/><Relationship Id="rId2" Type="http://schemas.openxmlformats.org/officeDocument/2006/relationships/slideLayout" Target="../slideLayouts/slideLayout5.xml"/><Relationship Id="rId16" Type="http://schemas.openxmlformats.org/officeDocument/2006/relationships/image" Target="../media/image20.png"/><Relationship Id="rId20" Type="http://schemas.openxmlformats.org/officeDocument/2006/relationships/image" Target="../media/image50.png"/><Relationship Id="rId1" Type="http://schemas.openxmlformats.org/officeDocument/2006/relationships/tags" Target="../tags/tag76.xml"/><Relationship Id="rId6" Type="http://schemas.openxmlformats.org/officeDocument/2006/relationships/image" Target="../media/image34.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19.svg"/><Relationship Id="rId23" Type="http://schemas.openxmlformats.org/officeDocument/2006/relationships/image" Target="../media/image69.svg"/><Relationship Id="rId10" Type="http://schemas.openxmlformats.org/officeDocument/2006/relationships/image" Target="../media/image24.png"/><Relationship Id="rId19" Type="http://schemas.openxmlformats.org/officeDocument/2006/relationships/image" Target="../media/image15.svg"/><Relationship Id="rId4" Type="http://schemas.openxmlformats.org/officeDocument/2006/relationships/image" Target="../media/image22.png"/><Relationship Id="rId9" Type="http://schemas.openxmlformats.org/officeDocument/2006/relationships/image" Target="../media/image31.svg"/><Relationship Id="rId14" Type="http://schemas.openxmlformats.org/officeDocument/2006/relationships/image" Target="../media/image18.png"/><Relationship Id="rId22"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9.xml"/><Relationship Id="rId1" Type="http://schemas.openxmlformats.org/officeDocument/2006/relationships/tags" Target="../tags/tag77.xml"/><Relationship Id="rId5" Type="http://schemas.openxmlformats.org/officeDocument/2006/relationships/image" Target="../media/image98.png"/><Relationship Id="rId4" Type="http://schemas.openxmlformats.org/officeDocument/2006/relationships/image" Target="../media/image97.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99.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03.png"/><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49.svg"/><Relationship Id="rId18" Type="http://schemas.openxmlformats.org/officeDocument/2006/relationships/image" Target="../media/image114.png"/><Relationship Id="rId3" Type="http://schemas.openxmlformats.org/officeDocument/2006/relationships/notesSlide" Target="../notesSlides/notesSlide56.xml"/><Relationship Id="rId21" Type="http://schemas.openxmlformats.org/officeDocument/2006/relationships/image" Target="../media/image23.svg"/><Relationship Id="rId7" Type="http://schemas.openxmlformats.org/officeDocument/2006/relationships/image" Target="../media/image107.svg"/><Relationship Id="rId12" Type="http://schemas.openxmlformats.org/officeDocument/2006/relationships/image" Target="../media/image48.png"/><Relationship Id="rId17" Type="http://schemas.openxmlformats.org/officeDocument/2006/relationships/image" Target="../media/image113.svg"/><Relationship Id="rId25" Type="http://schemas.openxmlformats.org/officeDocument/2006/relationships/image" Target="../media/image51.svg"/><Relationship Id="rId2" Type="http://schemas.openxmlformats.org/officeDocument/2006/relationships/slideLayout" Target="../slideLayouts/slideLayout5.xml"/><Relationship Id="rId16" Type="http://schemas.openxmlformats.org/officeDocument/2006/relationships/image" Target="../media/image112.png"/><Relationship Id="rId20" Type="http://schemas.openxmlformats.org/officeDocument/2006/relationships/image" Target="../media/image22.png"/><Relationship Id="rId1" Type="http://schemas.openxmlformats.org/officeDocument/2006/relationships/tags" Target="../tags/tag81.xml"/><Relationship Id="rId6" Type="http://schemas.openxmlformats.org/officeDocument/2006/relationships/image" Target="../media/image106.png"/><Relationship Id="rId11" Type="http://schemas.openxmlformats.org/officeDocument/2006/relationships/image" Target="../media/image64.svg"/><Relationship Id="rId24" Type="http://schemas.openxmlformats.org/officeDocument/2006/relationships/image" Target="../media/image50.png"/><Relationship Id="rId5" Type="http://schemas.openxmlformats.org/officeDocument/2006/relationships/image" Target="../media/image105.svg"/><Relationship Id="rId15" Type="http://schemas.openxmlformats.org/officeDocument/2006/relationships/image" Target="../media/image111.svg"/><Relationship Id="rId23" Type="http://schemas.openxmlformats.org/officeDocument/2006/relationships/image" Target="../media/image35.svg"/><Relationship Id="rId10" Type="http://schemas.openxmlformats.org/officeDocument/2006/relationships/image" Target="../media/image63.png"/><Relationship Id="rId19" Type="http://schemas.openxmlformats.org/officeDocument/2006/relationships/image" Target="../media/image115.svg"/><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media/image110.png"/><Relationship Id="rId22"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73.sv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58.xml"/><Relationship Id="rId7" Type="http://schemas.openxmlformats.org/officeDocument/2006/relationships/image" Target="../media/image119.png"/><Relationship Id="rId2" Type="http://schemas.openxmlformats.org/officeDocument/2006/relationships/slideLayout" Target="../slideLayouts/slideLayout18.xml"/><Relationship Id="rId1" Type="http://schemas.openxmlformats.org/officeDocument/2006/relationships/tags" Target="../tags/tag8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5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59.xml"/><Relationship Id="rId7" Type="http://schemas.openxmlformats.org/officeDocument/2006/relationships/image" Target="../media/image119.png"/><Relationship Id="rId2" Type="http://schemas.openxmlformats.org/officeDocument/2006/relationships/slideLayout" Target="../slideLayouts/slideLayout5.xml"/><Relationship Id="rId1" Type="http://schemas.openxmlformats.org/officeDocument/2006/relationships/tags" Target="../tags/tag84.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chart" Target="../charts/chart1.xml"/><Relationship Id="rId4" Type="http://schemas.openxmlformats.org/officeDocument/2006/relationships/image" Target="../media/image116.png"/><Relationship Id="rId9" Type="http://schemas.openxmlformats.org/officeDocument/2006/relationships/image" Target="../media/image1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45.tiff"/><Relationship Id="rId4" Type="http://schemas.openxmlformats.org/officeDocument/2006/relationships/image" Target="../media/image44.tiff"/></Relationships>
</file>

<file path=ppt/slides/_rels/slide6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73.svg"/><Relationship Id="rId3" Type="http://schemas.openxmlformats.org/officeDocument/2006/relationships/notesSlide" Target="../notesSlides/notesSlide60.xml"/><Relationship Id="rId7" Type="http://schemas.openxmlformats.org/officeDocument/2006/relationships/image" Target="../media/image119.png"/><Relationship Id="rId12"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png"/><Relationship Id="rId15" Type="http://schemas.openxmlformats.org/officeDocument/2006/relationships/image" Target="../media/image51.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50.png"/></Relationships>
</file>

<file path=ppt/slides/_rels/slide6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61.xml"/><Relationship Id="rId7" Type="http://schemas.openxmlformats.org/officeDocument/2006/relationships/image" Target="../media/image119.pn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118.png"/><Relationship Id="rId11" Type="http://schemas.openxmlformats.org/officeDocument/2006/relationships/image" Target="../media/image51.svg"/><Relationship Id="rId5" Type="http://schemas.openxmlformats.org/officeDocument/2006/relationships/image" Target="../media/image117.png"/><Relationship Id="rId10" Type="http://schemas.openxmlformats.org/officeDocument/2006/relationships/image" Target="../media/image50.png"/><Relationship Id="rId4" Type="http://schemas.openxmlformats.org/officeDocument/2006/relationships/image" Target="../media/image116.png"/><Relationship Id="rId9" Type="http://schemas.openxmlformats.org/officeDocument/2006/relationships/image" Target="../media/image121.png"/></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51.svg"/><Relationship Id="rId3" Type="http://schemas.openxmlformats.org/officeDocument/2006/relationships/notesSlide" Target="../notesSlides/notesSlide62.xml"/><Relationship Id="rId7" Type="http://schemas.openxmlformats.org/officeDocument/2006/relationships/image" Target="../media/image119.png"/><Relationship Id="rId12"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image" Target="../media/image118.png"/><Relationship Id="rId11" Type="http://schemas.openxmlformats.org/officeDocument/2006/relationships/image" Target="../media/image125.svg"/><Relationship Id="rId5" Type="http://schemas.openxmlformats.org/officeDocument/2006/relationships/image" Target="../media/image117.png"/><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1.png"/></Relationships>
</file>

<file path=ppt/slides/_rels/slide6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3" Type="http://schemas.openxmlformats.org/officeDocument/2006/relationships/notesSlide" Target="../notesSlides/notesSlide63.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image" Target="../media/image118.png"/><Relationship Id="rId11" Type="http://schemas.openxmlformats.org/officeDocument/2006/relationships/image" Target="../media/image51.svg"/><Relationship Id="rId5" Type="http://schemas.openxmlformats.org/officeDocument/2006/relationships/image" Target="../media/image117.png"/><Relationship Id="rId10" Type="http://schemas.openxmlformats.org/officeDocument/2006/relationships/image" Target="../media/image50.png"/><Relationship Id="rId4" Type="http://schemas.openxmlformats.org/officeDocument/2006/relationships/image" Target="../media/image116.png"/><Relationship Id="rId9" Type="http://schemas.openxmlformats.org/officeDocument/2006/relationships/image" Target="../media/image121.png"/></Relationships>
</file>

<file path=ppt/slides/_rels/slide6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openxmlformats.org/officeDocument/2006/relationships/notesSlide" Target="../notesSlides/notesSlide64.xml"/><Relationship Id="rId7" Type="http://schemas.openxmlformats.org/officeDocument/2006/relationships/image" Target="../media/image119.png"/><Relationship Id="rId12"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89.xml"/><Relationship Id="rId6" Type="http://schemas.openxmlformats.org/officeDocument/2006/relationships/image" Target="../media/image118.png"/><Relationship Id="rId11" Type="http://schemas.openxmlformats.org/officeDocument/2006/relationships/image" Target="../media/image51.svg"/><Relationship Id="rId5" Type="http://schemas.openxmlformats.org/officeDocument/2006/relationships/image" Target="../media/image117.png"/><Relationship Id="rId10" Type="http://schemas.openxmlformats.org/officeDocument/2006/relationships/image" Target="../media/image50.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5.svg"/></Relationships>
</file>

<file path=ppt/slides/_rels/slide6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34.svg"/><Relationship Id="rId18" Type="http://schemas.openxmlformats.org/officeDocument/2006/relationships/image" Target="../media/image137.png"/><Relationship Id="rId3" Type="http://schemas.openxmlformats.org/officeDocument/2006/relationships/notesSlide" Target="../notesSlides/notesSlide65.xml"/><Relationship Id="rId21" Type="http://schemas.openxmlformats.org/officeDocument/2006/relationships/image" Target="../media/image124.png"/><Relationship Id="rId7" Type="http://schemas.openxmlformats.org/officeDocument/2006/relationships/image" Target="../media/image130.svg"/><Relationship Id="rId12" Type="http://schemas.openxmlformats.org/officeDocument/2006/relationships/image" Target="../media/image133.png"/><Relationship Id="rId17" Type="http://schemas.openxmlformats.org/officeDocument/2006/relationships/image" Target="../media/image64.svg"/><Relationship Id="rId2" Type="http://schemas.openxmlformats.org/officeDocument/2006/relationships/slideLayout" Target="../slideLayouts/slideLayout5.xml"/><Relationship Id="rId16" Type="http://schemas.openxmlformats.org/officeDocument/2006/relationships/image" Target="../media/image63.png"/><Relationship Id="rId20" Type="http://schemas.openxmlformats.org/officeDocument/2006/relationships/image" Target="../media/image139.svg"/><Relationship Id="rId1" Type="http://schemas.openxmlformats.org/officeDocument/2006/relationships/tags" Target="../tags/tag90.xml"/><Relationship Id="rId6" Type="http://schemas.openxmlformats.org/officeDocument/2006/relationships/image" Target="../media/image129.png"/><Relationship Id="rId11" Type="http://schemas.openxmlformats.org/officeDocument/2006/relationships/image" Target="../media/image132.svg"/><Relationship Id="rId5" Type="http://schemas.openxmlformats.org/officeDocument/2006/relationships/image" Target="../media/image128.svg"/><Relationship Id="rId15" Type="http://schemas.openxmlformats.org/officeDocument/2006/relationships/image" Target="../media/image136.svg"/><Relationship Id="rId10" Type="http://schemas.openxmlformats.org/officeDocument/2006/relationships/image" Target="../media/image131.png"/><Relationship Id="rId19" Type="http://schemas.openxmlformats.org/officeDocument/2006/relationships/image" Target="../media/image138.png"/><Relationship Id="rId4" Type="http://schemas.openxmlformats.org/officeDocument/2006/relationships/image" Target="../media/image127.png"/><Relationship Id="rId9" Type="http://schemas.openxmlformats.org/officeDocument/2006/relationships/image" Target="../media/image73.svg"/><Relationship Id="rId14" Type="http://schemas.openxmlformats.org/officeDocument/2006/relationships/image" Target="../media/image135.png"/><Relationship Id="rId22" Type="http://schemas.openxmlformats.org/officeDocument/2006/relationships/image" Target="../media/image125.sv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60.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tags" Target="../tags/tag93.xml"/><Relationship Id="rId4" Type="http://schemas.openxmlformats.org/officeDocument/2006/relationships/image" Target="../media/image141.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32.xml"/><Relationship Id="rId5" Type="http://schemas.openxmlformats.org/officeDocument/2006/relationships/image" Target="../media/image47.png"/><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svg"/><Relationship Id="rId18" Type="http://schemas.openxmlformats.org/officeDocument/2006/relationships/image" Target="../media/image50.png"/><Relationship Id="rId3" Type="http://schemas.openxmlformats.org/officeDocument/2006/relationships/notesSlide" Target="../notesSlides/notesSlide70.xml"/><Relationship Id="rId21" Type="http://schemas.openxmlformats.org/officeDocument/2006/relationships/image" Target="../media/image53.svg"/><Relationship Id="rId7" Type="http://schemas.openxmlformats.org/officeDocument/2006/relationships/image" Target="../media/image21.svg"/><Relationship Id="rId12" Type="http://schemas.openxmlformats.org/officeDocument/2006/relationships/image" Target="../media/image30.png"/><Relationship Id="rId17" Type="http://schemas.openxmlformats.org/officeDocument/2006/relationships/image" Target="../media/image143.svg"/><Relationship Id="rId2" Type="http://schemas.openxmlformats.org/officeDocument/2006/relationships/slideLayout" Target="../slideLayouts/slideLayout5.xml"/><Relationship Id="rId16" Type="http://schemas.openxmlformats.org/officeDocument/2006/relationships/image" Target="../media/image142.png"/><Relationship Id="rId20" Type="http://schemas.openxmlformats.org/officeDocument/2006/relationships/image" Target="../media/image52.png"/><Relationship Id="rId1" Type="http://schemas.openxmlformats.org/officeDocument/2006/relationships/tags" Target="../tags/tag95.xml"/><Relationship Id="rId6" Type="http://schemas.openxmlformats.org/officeDocument/2006/relationships/image" Target="../media/image20.png"/><Relationship Id="rId11" Type="http://schemas.openxmlformats.org/officeDocument/2006/relationships/image" Target="../media/image35.svg"/><Relationship Id="rId5" Type="http://schemas.openxmlformats.org/officeDocument/2006/relationships/image" Target="../media/image19.svg"/><Relationship Id="rId15" Type="http://schemas.openxmlformats.org/officeDocument/2006/relationships/image" Target="../media/image39.svg"/><Relationship Id="rId23" Type="http://schemas.openxmlformats.org/officeDocument/2006/relationships/image" Target="../media/image69.svg"/><Relationship Id="rId10" Type="http://schemas.openxmlformats.org/officeDocument/2006/relationships/image" Target="../media/image34.png"/><Relationship Id="rId19" Type="http://schemas.openxmlformats.org/officeDocument/2006/relationships/image" Target="../media/image51.svg"/><Relationship Id="rId4" Type="http://schemas.openxmlformats.org/officeDocument/2006/relationships/image" Target="../media/image18.png"/><Relationship Id="rId9" Type="http://schemas.openxmlformats.org/officeDocument/2006/relationships/image" Target="../media/image15.svg"/><Relationship Id="rId14" Type="http://schemas.openxmlformats.org/officeDocument/2006/relationships/image" Target="../media/image38.png"/><Relationship Id="rId22"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96.xml"/><Relationship Id="rId5" Type="http://schemas.openxmlformats.org/officeDocument/2006/relationships/image" Target="../media/image98.png"/><Relationship Id="rId4" Type="http://schemas.openxmlformats.org/officeDocument/2006/relationships/image" Target="../media/image97.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97.xml"/><Relationship Id="rId4" Type="http://schemas.openxmlformats.org/officeDocument/2006/relationships/image" Target="../media/image99.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8.xml"/><Relationship Id="rId1" Type="http://schemas.openxmlformats.org/officeDocument/2006/relationships/tags" Target="../tags/tag100.xml"/><Relationship Id="rId4" Type="http://schemas.openxmlformats.org/officeDocument/2006/relationships/image" Target="../media/image144.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10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hyperlink" Target="https://docs.aws.amazon.com/elasticloadbalancing/latest/application/introduction.html" TargetMode="External"/><Relationship Id="rId2" Type="http://schemas.openxmlformats.org/officeDocument/2006/relationships/slideLayout" Target="../slideLayouts/slideLayout5.xml"/><Relationship Id="rId1" Type="http://schemas.openxmlformats.org/officeDocument/2006/relationships/tags" Target="../tags/tag102.xml"/><Relationship Id="rId6" Type="http://schemas.openxmlformats.org/officeDocument/2006/relationships/hyperlink" Target="https://www.youtube.com/watch?v=aOAqH48Cyc8" TargetMode="External"/><Relationship Id="rId5" Type="http://schemas.openxmlformats.org/officeDocument/2006/relationships/hyperlink" Target="https://kiku.aws.training/Details/Video?id=16454" TargetMode="External"/><Relationship Id="rId4" Type="http://schemas.openxmlformats.org/officeDocument/2006/relationships/hyperlink" Target="https://www.youtube.com/watch?v=srofVz6xvkE" TargetMode="Externa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3.xml"/><Relationship Id="rId1" Type="http://schemas.openxmlformats.org/officeDocument/2006/relationships/tags" Target="../tags/tag10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6" name="Title 5"/>
          <p:cNvSpPr>
            <a:spLocks noGrp="1"/>
          </p:cNvSpPr>
          <p:nvPr>
            <p:ph type="title"/>
          </p:nvPr>
        </p:nvSpPr>
        <p:spPr>
          <a:xfrm>
            <a:off x="419100" y="3344345"/>
            <a:ext cx="11353800" cy="474119"/>
          </a:xfrm>
        </p:spPr>
        <p:txBody>
          <a:bodyPr/>
          <a:lstStyle/>
          <a:p>
            <a:r>
              <a:rPr lang="en-US" sz="5400" dirty="0">
                <a:latin typeface="+mj-lt"/>
              </a:rPr>
              <a:t>Module 9: Implementing Elasticity, High Availability, and Monitoring</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EB93-778A-4DA0-BBC2-7430FEB493E3}"/>
              </a:ext>
            </a:extLst>
          </p:cNvPr>
          <p:cNvSpPr>
            <a:spLocks noGrp="1"/>
          </p:cNvSpPr>
          <p:nvPr>
            <p:ph type="title"/>
          </p:nvPr>
        </p:nvSpPr>
        <p:spPr/>
        <p:txBody>
          <a:bodyPr/>
          <a:lstStyle/>
          <a:p>
            <a:r>
              <a:rPr lang="en-US" dirty="0"/>
              <a:t>What is scaling?</a:t>
            </a:r>
          </a:p>
        </p:txBody>
      </p:sp>
      <p:sp>
        <p:nvSpPr>
          <p:cNvPr id="6" name="TextBox 5">
            <a:extLst>
              <a:ext uri="{FF2B5EF4-FFF2-40B4-BE49-F238E27FC236}">
                <a16:creationId xmlns:a16="http://schemas.microsoft.com/office/drawing/2014/main" id="{A6307D9D-8A55-411A-B823-9B370C95EB6E}"/>
              </a:ext>
            </a:extLst>
          </p:cNvPr>
          <p:cNvSpPr txBox="1"/>
          <p:nvPr/>
        </p:nvSpPr>
        <p:spPr>
          <a:xfrm>
            <a:off x="1801122" y="1400674"/>
            <a:ext cx="8576728" cy="523220"/>
          </a:xfrm>
          <a:prstGeom prst="rect">
            <a:avLst/>
          </a:prstGeom>
          <a:noFill/>
        </p:spPr>
        <p:txBody>
          <a:bodyPr wrap="square" rtlCol="0">
            <a:spAutoFit/>
          </a:bodyPr>
          <a:lstStyle/>
          <a:p>
            <a:pPr algn="ctr"/>
            <a:r>
              <a:rPr lang="en-US" sz="2800" dirty="0">
                <a:solidFill>
                  <a:schemeClr val="accent1"/>
                </a:solidFill>
                <a:ea typeface="Amazon Ember" panose="020B0603020204020204" pitchFamily="34" charset="0"/>
                <a:cs typeface="Amazon Ember" panose="020B0603020204020204" pitchFamily="34" charset="0"/>
              </a:rPr>
              <a:t>A technique that is used to achieve elasticity</a:t>
            </a:r>
          </a:p>
        </p:txBody>
      </p:sp>
      <p:sp>
        <p:nvSpPr>
          <p:cNvPr id="66" name="TextBox 65">
            <a:extLst>
              <a:ext uri="{FF2B5EF4-FFF2-40B4-BE49-F238E27FC236}">
                <a16:creationId xmlns:a16="http://schemas.microsoft.com/office/drawing/2014/main" id="{58A3ACEB-D0D1-43F6-BB50-A1739345B27F}"/>
              </a:ext>
            </a:extLst>
          </p:cNvPr>
          <p:cNvSpPr txBox="1"/>
          <p:nvPr/>
        </p:nvSpPr>
        <p:spPr>
          <a:xfrm>
            <a:off x="2691852" y="2047685"/>
            <a:ext cx="2239716" cy="400110"/>
          </a:xfrm>
          <a:prstGeom prst="rect">
            <a:avLst/>
          </a:prstGeom>
          <a:noFill/>
        </p:spPr>
        <p:txBody>
          <a:bodyPr wrap="none" rtlCol="0">
            <a:spAutoFit/>
          </a:bodyPr>
          <a:lstStyle/>
          <a:p>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Horizontal</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scaling</a:t>
            </a:r>
          </a:p>
        </p:txBody>
      </p:sp>
      <p:grpSp>
        <p:nvGrpSpPr>
          <p:cNvPr id="5" name="Group 4" descr="add ec2 instances to scale out and remove instances to scale in. ">
            <a:extLst>
              <a:ext uri="{FF2B5EF4-FFF2-40B4-BE49-F238E27FC236}">
                <a16:creationId xmlns:a16="http://schemas.microsoft.com/office/drawing/2014/main" id="{3B7FB538-D6F1-4977-8A97-B131CA01B0FF}"/>
              </a:ext>
            </a:extLst>
          </p:cNvPr>
          <p:cNvGrpSpPr/>
          <p:nvPr/>
        </p:nvGrpSpPr>
        <p:grpSpPr>
          <a:xfrm>
            <a:off x="392902" y="2705788"/>
            <a:ext cx="6850761" cy="3034059"/>
            <a:chOff x="392902" y="2705788"/>
            <a:chExt cx="6850761" cy="3034059"/>
          </a:xfrm>
        </p:grpSpPr>
        <p:sp>
          <p:nvSpPr>
            <p:cNvPr id="20" name="TextBox 19">
              <a:extLst>
                <a:ext uri="{FF2B5EF4-FFF2-40B4-BE49-F238E27FC236}">
                  <a16:creationId xmlns:a16="http://schemas.microsoft.com/office/drawing/2014/main" id="{45D4E40F-D0D5-4AD3-A0EC-78A5381E4624}"/>
                </a:ext>
              </a:extLst>
            </p:cNvPr>
            <p:cNvSpPr txBox="1"/>
            <p:nvPr/>
          </p:nvSpPr>
          <p:spPr>
            <a:xfrm>
              <a:off x="2794447" y="5093516"/>
              <a:ext cx="1978426"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Scale out</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(launch instances)</a:t>
              </a:r>
            </a:p>
          </p:txBody>
        </p:sp>
        <p:sp>
          <p:nvSpPr>
            <p:cNvPr id="64" name="TextBox 63">
              <a:extLst>
                <a:ext uri="{FF2B5EF4-FFF2-40B4-BE49-F238E27FC236}">
                  <a16:creationId xmlns:a16="http://schemas.microsoft.com/office/drawing/2014/main" id="{AFD4A3A0-BFDE-46AF-9F5D-96EAE7834C98}"/>
                </a:ext>
              </a:extLst>
            </p:cNvPr>
            <p:cNvSpPr txBox="1"/>
            <p:nvPr/>
          </p:nvSpPr>
          <p:spPr>
            <a:xfrm>
              <a:off x="693781" y="5093516"/>
              <a:ext cx="153920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Base</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configuration</a:t>
              </a:r>
            </a:p>
          </p:txBody>
        </p:sp>
        <p:sp>
          <p:nvSpPr>
            <p:cNvPr id="65" name="TextBox 64">
              <a:extLst>
                <a:ext uri="{FF2B5EF4-FFF2-40B4-BE49-F238E27FC236}">
                  <a16:creationId xmlns:a16="http://schemas.microsoft.com/office/drawing/2014/main" id="{60583AB4-AE67-4166-B5C8-F4A149F454F2}"/>
                </a:ext>
              </a:extLst>
            </p:cNvPr>
            <p:cNvSpPr txBox="1"/>
            <p:nvPr/>
          </p:nvSpPr>
          <p:spPr>
            <a:xfrm>
              <a:off x="4946238" y="5093516"/>
              <a:ext cx="2297425"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Scale in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(terminate instances)</a:t>
              </a:r>
            </a:p>
          </p:txBody>
        </p:sp>
        <p:grpSp>
          <p:nvGrpSpPr>
            <p:cNvPr id="88" name="Group 87">
              <a:extLst>
                <a:ext uri="{FF2B5EF4-FFF2-40B4-BE49-F238E27FC236}">
                  <a16:creationId xmlns:a16="http://schemas.microsoft.com/office/drawing/2014/main" id="{86BEEDC9-1E32-462B-922D-BAFB51615F51}"/>
                </a:ext>
                <a:ext uri="{C183D7F6-B498-43B3-948B-1728B52AA6E4}">
                  <adec:decorative xmlns:adec="http://schemas.microsoft.com/office/drawing/2017/decorative" val="1"/>
                </a:ext>
              </a:extLst>
            </p:cNvPr>
            <p:cNvGrpSpPr/>
            <p:nvPr/>
          </p:nvGrpSpPr>
          <p:grpSpPr>
            <a:xfrm>
              <a:off x="2700843" y="2705788"/>
              <a:ext cx="2172390" cy="2379240"/>
              <a:chOff x="2700843" y="2705788"/>
              <a:chExt cx="2172390" cy="2379240"/>
            </a:xfrm>
          </p:grpSpPr>
          <p:cxnSp>
            <p:nvCxnSpPr>
              <p:cNvPr id="10" name="Connector: Elbow 9">
                <a:extLst>
                  <a:ext uri="{FF2B5EF4-FFF2-40B4-BE49-F238E27FC236}">
                    <a16:creationId xmlns:a16="http://schemas.microsoft.com/office/drawing/2014/main" id="{9CCCF636-327B-4167-9FB6-83D88AD4F843}"/>
                  </a:ext>
                  <a:ext uri="{C183D7F6-B498-43B3-948B-1728B52AA6E4}">
                    <adec:decorative xmlns:adec="http://schemas.microsoft.com/office/drawing/2017/decorative" val="1"/>
                  </a:ext>
                </a:extLst>
              </p:cNvPr>
              <p:cNvCxnSpPr>
                <a:cxnSpLocks/>
                <a:stCxn id="13" idx="2"/>
                <a:endCxn id="14" idx="0"/>
              </p:cNvCxnSpPr>
              <p:nvPr/>
            </p:nvCxnSpPr>
            <p:spPr>
              <a:xfrm rot="5400000">
                <a:off x="2933474" y="3356199"/>
                <a:ext cx="1043397" cy="656974"/>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097E0304-FB85-42B1-8BC2-8D6FB27FAAE3}"/>
                  </a:ext>
                  <a:ext uri="{C183D7F6-B498-43B3-948B-1728B52AA6E4}">
                    <adec:decorative xmlns:adec="http://schemas.microsoft.com/office/drawing/2017/decorative" val="1"/>
                  </a:ext>
                </a:extLst>
              </p:cNvPr>
              <p:cNvCxnSpPr>
                <a:cxnSpLocks/>
                <a:stCxn id="13" idx="2"/>
                <a:endCxn id="15" idx="0"/>
              </p:cNvCxnSpPr>
              <p:nvPr/>
            </p:nvCxnSpPr>
            <p:spPr>
              <a:xfrm rot="16200000" flipH="1">
                <a:off x="3588370" y="3358276"/>
                <a:ext cx="1043397" cy="652819"/>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BFEDD69-4F71-4877-A0AA-1E3BF894CE0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5059" y="2705788"/>
                <a:ext cx="457200" cy="457200"/>
              </a:xfrm>
              <a:prstGeom prst="rect">
                <a:avLst/>
              </a:prstGeom>
            </p:spPr>
          </p:pic>
          <p:pic>
            <p:nvPicPr>
              <p:cNvPr id="14" name="Graphic 13">
                <a:extLst>
                  <a:ext uri="{FF2B5EF4-FFF2-40B4-BE49-F238E27FC236}">
                    <a16:creationId xmlns:a16="http://schemas.microsoft.com/office/drawing/2014/main" id="{C7F8F9D6-21A0-41F5-A211-15D18A2BFBC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98085" y="4206385"/>
                <a:ext cx="457200" cy="457200"/>
              </a:xfrm>
              <a:prstGeom prst="rect">
                <a:avLst/>
              </a:prstGeom>
            </p:spPr>
          </p:pic>
          <p:pic>
            <p:nvPicPr>
              <p:cNvPr id="15" name="Graphic 14">
                <a:extLst>
                  <a:ext uri="{FF2B5EF4-FFF2-40B4-BE49-F238E27FC236}">
                    <a16:creationId xmlns:a16="http://schemas.microsoft.com/office/drawing/2014/main" id="{27CBD004-2026-4733-A996-373C3C4D512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7878" y="4206385"/>
                <a:ext cx="457200" cy="457200"/>
              </a:xfrm>
              <a:prstGeom prst="rect">
                <a:avLst/>
              </a:prstGeom>
            </p:spPr>
          </p:pic>
          <p:sp>
            <p:nvSpPr>
              <p:cNvPr id="16" name="Rectangle 15">
                <a:extLst>
                  <a:ext uri="{FF2B5EF4-FFF2-40B4-BE49-F238E27FC236}">
                    <a16:creationId xmlns:a16="http://schemas.microsoft.com/office/drawing/2014/main" id="{0561C908-5EFC-4648-BF5E-7140EB47B8D0}"/>
                  </a:ext>
                  <a:ext uri="{C183D7F6-B498-43B3-948B-1728B52AA6E4}">
                    <adec:decorative xmlns:adec="http://schemas.microsoft.com/office/drawing/2017/decorative" val="1"/>
                  </a:ext>
                </a:extLst>
              </p:cNvPr>
              <p:cNvSpPr/>
              <p:nvPr/>
            </p:nvSpPr>
            <p:spPr>
              <a:xfrm>
                <a:off x="2730392" y="3701417"/>
                <a:ext cx="2088566" cy="138361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grpSp>
            <p:nvGrpSpPr>
              <p:cNvPr id="29" name="Group 28">
                <a:extLst>
                  <a:ext uri="{FF2B5EF4-FFF2-40B4-BE49-F238E27FC236}">
                    <a16:creationId xmlns:a16="http://schemas.microsoft.com/office/drawing/2014/main" id="{3E71CD44-B764-4C20-9198-84BEF2F4589C}"/>
                  </a:ext>
                </a:extLst>
              </p:cNvPr>
              <p:cNvGrpSpPr/>
              <p:nvPr/>
            </p:nvGrpSpPr>
            <p:grpSpPr>
              <a:xfrm>
                <a:off x="3532199" y="4183525"/>
                <a:ext cx="502920" cy="502920"/>
                <a:chOff x="6251706" y="3911108"/>
                <a:chExt cx="502920" cy="502920"/>
              </a:xfrm>
            </p:grpSpPr>
            <p:sp>
              <p:nvSpPr>
                <p:cNvPr id="9" name="Rectangle 8">
                  <a:extLst>
                    <a:ext uri="{FF2B5EF4-FFF2-40B4-BE49-F238E27FC236}">
                      <a16:creationId xmlns:a16="http://schemas.microsoft.com/office/drawing/2014/main" id="{C3241C17-1DCB-4A67-ADEE-5C11911C10CC}"/>
                    </a:ext>
                    <a:ext uri="{C183D7F6-B498-43B3-948B-1728B52AA6E4}">
                      <adec:decorative xmlns:adec="http://schemas.microsoft.com/office/drawing/2017/decorative" val="1"/>
                    </a:ext>
                  </a:extLst>
                </p:cNvPr>
                <p:cNvSpPr/>
                <p:nvPr/>
              </p:nvSpPr>
              <p:spPr>
                <a:xfrm>
                  <a:off x="6251706" y="3911108"/>
                  <a:ext cx="502920" cy="5029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54D70C67-F8BC-47C1-B4F7-63EC69437F4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4566" y="3933968"/>
                  <a:ext cx="457200" cy="457200"/>
                </a:xfrm>
                <a:prstGeom prst="rect">
                  <a:avLst/>
                </a:prstGeom>
              </p:spPr>
            </p:pic>
          </p:grpSp>
          <p:sp>
            <p:nvSpPr>
              <p:cNvPr id="19" name="TextBox 18">
                <a:extLst>
                  <a:ext uri="{FF2B5EF4-FFF2-40B4-BE49-F238E27FC236}">
                    <a16:creationId xmlns:a16="http://schemas.microsoft.com/office/drawing/2014/main" id="{9C0E1817-7A4C-4BBD-921E-60E58F7BEE88}"/>
                  </a:ext>
                </a:extLst>
              </p:cNvPr>
              <p:cNvSpPr txBox="1"/>
              <p:nvPr/>
            </p:nvSpPr>
            <p:spPr>
              <a:xfrm>
                <a:off x="2832117" y="4744668"/>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cxnSp>
            <p:nvCxnSpPr>
              <p:cNvPr id="36" name="Straight Arrow Connector 35">
                <a:extLst>
                  <a:ext uri="{FF2B5EF4-FFF2-40B4-BE49-F238E27FC236}">
                    <a16:creationId xmlns:a16="http://schemas.microsoft.com/office/drawing/2014/main" id="{7A825A81-CD23-4128-A0BA-C837FBAABEE7}"/>
                  </a:ext>
                </a:extLst>
              </p:cNvPr>
              <p:cNvCxnSpPr>
                <a:stCxn id="13" idx="2"/>
                <a:endCxn id="18" idx="0"/>
              </p:cNvCxnSpPr>
              <p:nvPr/>
            </p:nvCxnSpPr>
            <p:spPr>
              <a:xfrm>
                <a:off x="3783659" y="3162988"/>
                <a:ext cx="0" cy="104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BA9A750-85CF-413D-A590-1B5D2DA3503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8559" y="3701417"/>
                <a:ext cx="330200" cy="330200"/>
              </a:xfrm>
              <a:prstGeom prst="rect">
                <a:avLst/>
              </a:prstGeom>
            </p:spPr>
          </p:pic>
          <p:sp>
            <p:nvSpPr>
              <p:cNvPr id="80" name="TextBox 79">
                <a:extLst>
                  <a:ext uri="{FF2B5EF4-FFF2-40B4-BE49-F238E27FC236}">
                    <a16:creationId xmlns:a16="http://schemas.microsoft.com/office/drawing/2014/main" id="{054948F8-68AA-4562-B2DB-B13EEC118E24}"/>
                  </a:ext>
                </a:extLst>
              </p:cNvPr>
              <p:cNvSpPr txBox="1"/>
              <p:nvPr/>
            </p:nvSpPr>
            <p:spPr>
              <a:xfrm>
                <a:off x="2700843" y="3166356"/>
                <a:ext cx="2172390"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grpSp>
        <p:grpSp>
          <p:nvGrpSpPr>
            <p:cNvPr id="89" name="Group 88">
              <a:extLst>
                <a:ext uri="{FF2B5EF4-FFF2-40B4-BE49-F238E27FC236}">
                  <a16:creationId xmlns:a16="http://schemas.microsoft.com/office/drawing/2014/main" id="{8814EFF7-3266-4B2A-97CC-199E1028492B}"/>
                </a:ext>
                <a:ext uri="{C183D7F6-B498-43B3-948B-1728B52AA6E4}">
                  <adec:decorative xmlns:adec="http://schemas.microsoft.com/office/drawing/2017/decorative" val="1"/>
                </a:ext>
              </a:extLst>
            </p:cNvPr>
            <p:cNvGrpSpPr/>
            <p:nvPr/>
          </p:nvGrpSpPr>
          <p:grpSpPr>
            <a:xfrm>
              <a:off x="392902" y="2705788"/>
              <a:ext cx="2172390" cy="2379240"/>
              <a:chOff x="2700843" y="2705788"/>
              <a:chExt cx="2172390" cy="2379240"/>
            </a:xfrm>
          </p:grpSpPr>
          <p:cxnSp>
            <p:nvCxnSpPr>
              <p:cNvPr id="90" name="Connector: Elbow 89">
                <a:extLst>
                  <a:ext uri="{FF2B5EF4-FFF2-40B4-BE49-F238E27FC236}">
                    <a16:creationId xmlns:a16="http://schemas.microsoft.com/office/drawing/2014/main" id="{82866418-37C3-488A-A4AC-0F9C0B4B4DEE}"/>
                  </a:ext>
                  <a:ext uri="{C183D7F6-B498-43B3-948B-1728B52AA6E4}">
                    <adec:decorative xmlns:adec="http://schemas.microsoft.com/office/drawing/2017/decorative" val="1"/>
                  </a:ext>
                </a:extLst>
              </p:cNvPr>
              <p:cNvCxnSpPr>
                <a:cxnSpLocks/>
                <a:stCxn id="92" idx="2"/>
                <a:endCxn id="93" idx="0"/>
              </p:cNvCxnSpPr>
              <p:nvPr/>
            </p:nvCxnSpPr>
            <p:spPr>
              <a:xfrm rot="5400000">
                <a:off x="2933474" y="3356199"/>
                <a:ext cx="1043397" cy="656974"/>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6766CDCD-1C58-4883-9591-FF621BC46459}"/>
                  </a:ext>
                  <a:ext uri="{C183D7F6-B498-43B3-948B-1728B52AA6E4}">
                    <adec:decorative xmlns:adec="http://schemas.microsoft.com/office/drawing/2017/decorative" val="1"/>
                  </a:ext>
                </a:extLst>
              </p:cNvPr>
              <p:cNvCxnSpPr>
                <a:cxnSpLocks/>
                <a:stCxn id="92" idx="2"/>
                <a:endCxn id="94" idx="0"/>
              </p:cNvCxnSpPr>
              <p:nvPr/>
            </p:nvCxnSpPr>
            <p:spPr>
              <a:xfrm rot="16200000" flipH="1">
                <a:off x="3588370" y="3358276"/>
                <a:ext cx="1043397" cy="652819"/>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48CA1BB9-995A-448A-94B6-4027DFE805D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5059" y="2705788"/>
                <a:ext cx="457200" cy="457200"/>
              </a:xfrm>
              <a:prstGeom prst="rect">
                <a:avLst/>
              </a:prstGeom>
            </p:spPr>
          </p:pic>
          <p:pic>
            <p:nvPicPr>
              <p:cNvPr id="93" name="Graphic 92">
                <a:extLst>
                  <a:ext uri="{FF2B5EF4-FFF2-40B4-BE49-F238E27FC236}">
                    <a16:creationId xmlns:a16="http://schemas.microsoft.com/office/drawing/2014/main" id="{6CB0E7E0-93D7-4221-A216-3DAFD114919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98085" y="4206385"/>
                <a:ext cx="457200" cy="457200"/>
              </a:xfrm>
              <a:prstGeom prst="rect">
                <a:avLst/>
              </a:prstGeom>
            </p:spPr>
          </p:pic>
          <p:pic>
            <p:nvPicPr>
              <p:cNvPr id="94" name="Graphic 93">
                <a:extLst>
                  <a:ext uri="{FF2B5EF4-FFF2-40B4-BE49-F238E27FC236}">
                    <a16:creationId xmlns:a16="http://schemas.microsoft.com/office/drawing/2014/main" id="{CB2B0421-154D-45A6-B755-1B61BAD6B7E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7878" y="4206385"/>
                <a:ext cx="457200" cy="457200"/>
              </a:xfrm>
              <a:prstGeom prst="rect">
                <a:avLst/>
              </a:prstGeom>
            </p:spPr>
          </p:pic>
          <p:sp>
            <p:nvSpPr>
              <p:cNvPr id="95" name="Rectangle 94">
                <a:extLst>
                  <a:ext uri="{FF2B5EF4-FFF2-40B4-BE49-F238E27FC236}">
                    <a16:creationId xmlns:a16="http://schemas.microsoft.com/office/drawing/2014/main" id="{6765B348-41BB-4C51-AA0C-BB92040FF416}"/>
                  </a:ext>
                  <a:ext uri="{C183D7F6-B498-43B3-948B-1728B52AA6E4}">
                    <adec:decorative xmlns:adec="http://schemas.microsoft.com/office/drawing/2017/decorative" val="1"/>
                  </a:ext>
                </a:extLst>
              </p:cNvPr>
              <p:cNvSpPr/>
              <p:nvPr/>
            </p:nvSpPr>
            <p:spPr>
              <a:xfrm>
                <a:off x="2730392" y="3701417"/>
                <a:ext cx="2088566" cy="138361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sp>
            <p:nvSpPr>
              <p:cNvPr id="97" name="TextBox 96">
                <a:extLst>
                  <a:ext uri="{FF2B5EF4-FFF2-40B4-BE49-F238E27FC236}">
                    <a16:creationId xmlns:a16="http://schemas.microsoft.com/office/drawing/2014/main" id="{AF7A3733-A3DA-4A86-BB9D-57589995670F}"/>
                  </a:ext>
                </a:extLst>
              </p:cNvPr>
              <p:cNvSpPr txBox="1"/>
              <p:nvPr/>
            </p:nvSpPr>
            <p:spPr>
              <a:xfrm>
                <a:off x="2832117" y="4744668"/>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99" name="Graphic 98">
                <a:extLst>
                  <a:ext uri="{FF2B5EF4-FFF2-40B4-BE49-F238E27FC236}">
                    <a16:creationId xmlns:a16="http://schemas.microsoft.com/office/drawing/2014/main" id="{E04F5D13-311A-4390-A4D4-313001894AB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8559" y="3701417"/>
                <a:ext cx="330200" cy="330200"/>
              </a:xfrm>
              <a:prstGeom prst="rect">
                <a:avLst/>
              </a:prstGeom>
            </p:spPr>
          </p:pic>
          <p:sp>
            <p:nvSpPr>
              <p:cNvPr id="100" name="TextBox 99">
                <a:extLst>
                  <a:ext uri="{FF2B5EF4-FFF2-40B4-BE49-F238E27FC236}">
                    <a16:creationId xmlns:a16="http://schemas.microsoft.com/office/drawing/2014/main" id="{A732C8C6-ADC1-43E5-85E3-8BCBFE337CF9}"/>
                  </a:ext>
                </a:extLst>
              </p:cNvPr>
              <p:cNvSpPr txBox="1"/>
              <p:nvPr/>
            </p:nvSpPr>
            <p:spPr>
              <a:xfrm>
                <a:off x="2700843" y="3166356"/>
                <a:ext cx="2172390"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grpSp>
        <p:grpSp>
          <p:nvGrpSpPr>
            <p:cNvPr id="103" name="Group 102">
              <a:extLst>
                <a:ext uri="{FF2B5EF4-FFF2-40B4-BE49-F238E27FC236}">
                  <a16:creationId xmlns:a16="http://schemas.microsoft.com/office/drawing/2014/main" id="{8041D883-B976-4319-8A6D-B578CAA55AD7}"/>
                </a:ext>
                <a:ext uri="{C183D7F6-B498-43B3-948B-1728B52AA6E4}">
                  <adec:decorative xmlns:adec="http://schemas.microsoft.com/office/drawing/2017/decorative" val="1"/>
                </a:ext>
              </a:extLst>
            </p:cNvPr>
            <p:cNvGrpSpPr/>
            <p:nvPr/>
          </p:nvGrpSpPr>
          <p:grpSpPr>
            <a:xfrm>
              <a:off x="5015151" y="2705788"/>
              <a:ext cx="2172390" cy="2379240"/>
              <a:chOff x="2700843" y="2705788"/>
              <a:chExt cx="2172390" cy="2379240"/>
            </a:xfrm>
          </p:grpSpPr>
          <p:cxnSp>
            <p:nvCxnSpPr>
              <p:cNvPr id="104" name="Connector: Elbow 103">
                <a:extLst>
                  <a:ext uri="{FF2B5EF4-FFF2-40B4-BE49-F238E27FC236}">
                    <a16:creationId xmlns:a16="http://schemas.microsoft.com/office/drawing/2014/main" id="{A3C0835C-F63E-4CD6-8093-5E221FE18223}"/>
                  </a:ext>
                  <a:ext uri="{C183D7F6-B498-43B3-948B-1728B52AA6E4}">
                    <adec:decorative xmlns:adec="http://schemas.microsoft.com/office/drawing/2017/decorative" val="1"/>
                  </a:ext>
                </a:extLst>
              </p:cNvPr>
              <p:cNvCxnSpPr>
                <a:cxnSpLocks/>
                <a:stCxn id="106" idx="2"/>
                <a:endCxn id="107" idx="0"/>
              </p:cNvCxnSpPr>
              <p:nvPr/>
            </p:nvCxnSpPr>
            <p:spPr>
              <a:xfrm rot="5400000">
                <a:off x="2933474" y="3356199"/>
                <a:ext cx="1043397" cy="656974"/>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8D0AF572-11C5-45A5-9A94-A777A96A1C54}"/>
                  </a:ext>
                  <a:ext uri="{C183D7F6-B498-43B3-948B-1728B52AA6E4}">
                    <adec:decorative xmlns:adec="http://schemas.microsoft.com/office/drawing/2017/decorative" val="1"/>
                  </a:ext>
                </a:extLst>
              </p:cNvPr>
              <p:cNvCxnSpPr>
                <a:cxnSpLocks/>
                <a:stCxn id="106" idx="2"/>
                <a:endCxn id="108" idx="0"/>
              </p:cNvCxnSpPr>
              <p:nvPr/>
            </p:nvCxnSpPr>
            <p:spPr>
              <a:xfrm rot="16200000" flipH="1">
                <a:off x="3588370" y="3358276"/>
                <a:ext cx="1043397" cy="652819"/>
              </a:xfrm>
              <a:prstGeom prst="bentConnector3">
                <a:avLst>
                  <a:gd name="adj1" fmla="val 4004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A8EBC2D9-78EA-4E8C-83DE-CE6FE9FFC62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5059" y="2705788"/>
                <a:ext cx="457200" cy="457200"/>
              </a:xfrm>
              <a:prstGeom prst="rect">
                <a:avLst/>
              </a:prstGeom>
            </p:spPr>
          </p:pic>
          <p:pic>
            <p:nvPicPr>
              <p:cNvPr id="107" name="Graphic 106">
                <a:extLst>
                  <a:ext uri="{FF2B5EF4-FFF2-40B4-BE49-F238E27FC236}">
                    <a16:creationId xmlns:a16="http://schemas.microsoft.com/office/drawing/2014/main" id="{023B1FF3-3FD3-4C2C-8915-DC80303BAC6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98085" y="4206385"/>
                <a:ext cx="457200" cy="457200"/>
              </a:xfrm>
              <a:prstGeom prst="rect">
                <a:avLst/>
              </a:prstGeom>
            </p:spPr>
          </p:pic>
          <p:pic>
            <p:nvPicPr>
              <p:cNvPr id="108" name="Graphic 107">
                <a:extLst>
                  <a:ext uri="{FF2B5EF4-FFF2-40B4-BE49-F238E27FC236}">
                    <a16:creationId xmlns:a16="http://schemas.microsoft.com/office/drawing/2014/main" id="{6A8B02DE-49B9-48B9-A2DB-939104911CF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7878" y="4206385"/>
                <a:ext cx="457200" cy="457200"/>
              </a:xfrm>
              <a:prstGeom prst="rect">
                <a:avLst/>
              </a:prstGeom>
            </p:spPr>
          </p:pic>
          <p:sp>
            <p:nvSpPr>
              <p:cNvPr id="109" name="Rectangle 108">
                <a:extLst>
                  <a:ext uri="{FF2B5EF4-FFF2-40B4-BE49-F238E27FC236}">
                    <a16:creationId xmlns:a16="http://schemas.microsoft.com/office/drawing/2014/main" id="{5F719BC6-C99D-49C2-ACC2-D1A07BD8DCB3}"/>
                  </a:ext>
                  <a:ext uri="{C183D7F6-B498-43B3-948B-1728B52AA6E4}">
                    <adec:decorative xmlns:adec="http://schemas.microsoft.com/office/drawing/2017/decorative" val="1"/>
                  </a:ext>
                </a:extLst>
              </p:cNvPr>
              <p:cNvSpPr/>
              <p:nvPr/>
            </p:nvSpPr>
            <p:spPr>
              <a:xfrm>
                <a:off x="2730392" y="3701417"/>
                <a:ext cx="2088566" cy="138361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sp>
            <p:nvSpPr>
              <p:cNvPr id="111" name="TextBox 110">
                <a:extLst>
                  <a:ext uri="{FF2B5EF4-FFF2-40B4-BE49-F238E27FC236}">
                    <a16:creationId xmlns:a16="http://schemas.microsoft.com/office/drawing/2014/main" id="{671B32BC-CE81-4FA6-8FA7-248B79B5DAC9}"/>
                  </a:ext>
                </a:extLst>
              </p:cNvPr>
              <p:cNvSpPr txBox="1"/>
              <p:nvPr/>
            </p:nvSpPr>
            <p:spPr>
              <a:xfrm>
                <a:off x="2832117" y="4744668"/>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113" name="Graphic 112">
                <a:extLst>
                  <a:ext uri="{FF2B5EF4-FFF2-40B4-BE49-F238E27FC236}">
                    <a16:creationId xmlns:a16="http://schemas.microsoft.com/office/drawing/2014/main" id="{7EB73505-17B1-411E-BB6D-C465B357EFD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8559" y="3701417"/>
                <a:ext cx="330200" cy="330200"/>
              </a:xfrm>
              <a:prstGeom prst="rect">
                <a:avLst/>
              </a:prstGeom>
            </p:spPr>
          </p:pic>
          <p:sp>
            <p:nvSpPr>
              <p:cNvPr id="114" name="TextBox 113">
                <a:extLst>
                  <a:ext uri="{FF2B5EF4-FFF2-40B4-BE49-F238E27FC236}">
                    <a16:creationId xmlns:a16="http://schemas.microsoft.com/office/drawing/2014/main" id="{9737487E-1C34-423A-94F0-AE2E6777BE87}"/>
                  </a:ext>
                </a:extLst>
              </p:cNvPr>
              <p:cNvSpPr txBox="1"/>
              <p:nvPr/>
            </p:nvSpPr>
            <p:spPr>
              <a:xfrm>
                <a:off x="2700843" y="3166356"/>
                <a:ext cx="2172390"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grpSp>
      </p:grpSp>
      <p:sp>
        <p:nvSpPr>
          <p:cNvPr id="67" name="TextBox 66">
            <a:extLst>
              <a:ext uri="{FF2B5EF4-FFF2-40B4-BE49-F238E27FC236}">
                <a16:creationId xmlns:a16="http://schemas.microsoft.com/office/drawing/2014/main" id="{DE0D9FE4-90E7-4153-A61F-8BFB7D9E8BC7}"/>
              </a:ext>
            </a:extLst>
          </p:cNvPr>
          <p:cNvSpPr txBox="1"/>
          <p:nvPr/>
        </p:nvSpPr>
        <p:spPr>
          <a:xfrm>
            <a:off x="9104720" y="2047685"/>
            <a:ext cx="1903085" cy="400110"/>
          </a:xfrm>
          <a:prstGeom prst="rect">
            <a:avLst/>
          </a:prstGeom>
          <a:noFill/>
        </p:spPr>
        <p:txBody>
          <a:bodyPr wrap="none" rtlCol="0">
            <a:spAutoFit/>
          </a:bodyPr>
          <a:lstStyle/>
          <a:p>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Vertical</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scaling</a:t>
            </a:r>
          </a:p>
        </p:txBody>
      </p:sp>
      <p:grpSp>
        <p:nvGrpSpPr>
          <p:cNvPr id="7" name="Group 6" descr="increase or decrease the size of ec2 instance to scale up or down.">
            <a:extLst>
              <a:ext uri="{FF2B5EF4-FFF2-40B4-BE49-F238E27FC236}">
                <a16:creationId xmlns:a16="http://schemas.microsoft.com/office/drawing/2014/main" id="{FFA5D674-26D7-4E8C-817E-A27272E26065}"/>
              </a:ext>
            </a:extLst>
          </p:cNvPr>
          <p:cNvGrpSpPr/>
          <p:nvPr/>
        </p:nvGrpSpPr>
        <p:grpSpPr>
          <a:xfrm>
            <a:off x="8420077" y="3126633"/>
            <a:ext cx="2945596" cy="2159600"/>
            <a:chOff x="8420077" y="3126633"/>
            <a:chExt cx="2945596" cy="2159600"/>
          </a:xfrm>
        </p:grpSpPr>
        <p:pic>
          <p:nvPicPr>
            <p:cNvPr id="21" name="Graphic 20">
              <a:extLst>
                <a:ext uri="{FF2B5EF4-FFF2-40B4-BE49-F238E27FC236}">
                  <a16:creationId xmlns:a16="http://schemas.microsoft.com/office/drawing/2014/main" id="{D58E8F1E-F74B-4CB7-B4BB-7F0E3258067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2478" y="4587232"/>
              <a:ext cx="469900" cy="469900"/>
            </a:xfrm>
            <a:prstGeom prst="rect">
              <a:avLst/>
            </a:prstGeom>
          </p:spPr>
        </p:pic>
        <p:pic>
          <p:nvPicPr>
            <p:cNvPr id="22" name="Graphic 21">
              <a:extLst>
                <a:ext uri="{FF2B5EF4-FFF2-40B4-BE49-F238E27FC236}">
                  <a16:creationId xmlns:a16="http://schemas.microsoft.com/office/drawing/2014/main" id="{DB00A2CA-BF08-44F6-9B25-B0344AE6C5F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89923" y="3126633"/>
              <a:ext cx="731520" cy="731520"/>
            </a:xfrm>
            <a:prstGeom prst="rect">
              <a:avLst/>
            </a:prstGeom>
          </p:spPr>
        </p:pic>
        <p:sp>
          <p:nvSpPr>
            <p:cNvPr id="26" name="TextBox 25">
              <a:extLst>
                <a:ext uri="{FF2B5EF4-FFF2-40B4-BE49-F238E27FC236}">
                  <a16:creationId xmlns:a16="http://schemas.microsoft.com/office/drawing/2014/main" id="{19F350C1-A356-4DC3-82CA-97F113F85899}"/>
                </a:ext>
              </a:extLst>
            </p:cNvPr>
            <p:cNvSpPr txBox="1"/>
            <p:nvPr/>
          </p:nvSpPr>
          <p:spPr>
            <a:xfrm>
              <a:off x="9996387" y="4424459"/>
              <a:ext cx="1369286" cy="861774"/>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Scale down</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(decrease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size)</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5" name="Group 74">
              <a:extLst>
                <a:ext uri="{FF2B5EF4-FFF2-40B4-BE49-F238E27FC236}">
                  <a16:creationId xmlns:a16="http://schemas.microsoft.com/office/drawing/2014/main" id="{81A0F073-CF2D-4F2E-873C-0304C4A62797}"/>
                </a:ext>
                <a:ext uri="{C183D7F6-B498-43B3-948B-1728B52AA6E4}">
                  <adec:decorative xmlns:adec="http://schemas.microsoft.com/office/drawing/2017/decorative" val="1"/>
                </a:ext>
              </a:extLst>
            </p:cNvPr>
            <p:cNvGrpSpPr/>
            <p:nvPr/>
          </p:nvGrpSpPr>
          <p:grpSpPr>
            <a:xfrm rot="483758">
              <a:off x="9410606" y="3809378"/>
              <a:ext cx="964539" cy="944953"/>
              <a:chOff x="9506252" y="3378142"/>
              <a:chExt cx="964539" cy="944953"/>
            </a:xfrm>
          </p:grpSpPr>
          <p:cxnSp>
            <p:nvCxnSpPr>
              <p:cNvPr id="70" name="Straight Arrow Connector 69">
                <a:extLst>
                  <a:ext uri="{FF2B5EF4-FFF2-40B4-BE49-F238E27FC236}">
                    <a16:creationId xmlns:a16="http://schemas.microsoft.com/office/drawing/2014/main" id="{4AAE48F1-9FDD-452E-9644-D6BC88CEAC42}"/>
                  </a:ext>
                </a:extLst>
              </p:cNvPr>
              <p:cNvCxnSpPr/>
              <p:nvPr/>
            </p:nvCxnSpPr>
            <p:spPr>
              <a:xfrm flipV="1">
                <a:off x="9506252" y="3378142"/>
                <a:ext cx="719198" cy="71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4238A2-B313-4DC0-9306-C08502A7CDF8}"/>
                  </a:ext>
                </a:extLst>
              </p:cNvPr>
              <p:cNvCxnSpPr>
                <a:cxnSpLocks/>
              </p:cNvCxnSpPr>
              <p:nvPr/>
            </p:nvCxnSpPr>
            <p:spPr>
              <a:xfrm rot="10800000" flipV="1">
                <a:off x="9751593" y="3603897"/>
                <a:ext cx="719198" cy="7191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6780551D-7B98-419B-8305-B34CD7EA03BB}"/>
                </a:ext>
              </a:extLst>
            </p:cNvPr>
            <p:cNvSpPr txBox="1"/>
            <p:nvPr/>
          </p:nvSpPr>
          <p:spPr>
            <a:xfrm>
              <a:off x="8420077" y="3250832"/>
              <a:ext cx="1369286" cy="861774"/>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Scale up</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(increase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size)</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 name="Footer Placeholder 2">
            <a:extLst>
              <a:ext uri="{FF2B5EF4-FFF2-40B4-BE49-F238E27FC236}">
                <a16:creationId xmlns:a16="http://schemas.microsoft.com/office/drawing/2014/main" id="{58CFB6EB-3B5C-45FB-A4E2-4FC0A2A5CA8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F57451B-584E-4597-9A1D-A52BA67BE47B}"/>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65114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0BA-43DE-AB47-9E3C-292DE583DF9A}"/>
              </a:ext>
            </a:extLst>
          </p:cNvPr>
          <p:cNvSpPr>
            <a:spLocks noGrp="1"/>
          </p:cNvSpPr>
          <p:nvPr>
            <p:ph type="title"/>
          </p:nvPr>
        </p:nvSpPr>
        <p:spPr/>
        <p:txBody>
          <a:bodyPr/>
          <a:lstStyle/>
          <a:p>
            <a:r>
              <a:rPr lang="en-US" dirty="0"/>
              <a:t>Amazon EC2 Auto Scaling</a:t>
            </a:r>
          </a:p>
        </p:txBody>
      </p:sp>
      <p:grpSp>
        <p:nvGrpSpPr>
          <p:cNvPr id="5" name="Group 4">
            <a:extLst>
              <a:ext uri="{FF2B5EF4-FFF2-40B4-BE49-F238E27FC236}">
                <a16:creationId xmlns:a16="http://schemas.microsoft.com/office/drawing/2014/main" id="{D4E628EA-31CF-40B2-B9D9-668C84C4693A}"/>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pic>
          <p:nvPicPr>
            <p:cNvPr id="34" name="Graphic 33">
              <a:extLst>
                <a:ext uri="{FF2B5EF4-FFF2-40B4-BE49-F238E27FC236}">
                  <a16:creationId xmlns:a16="http://schemas.microsoft.com/office/drawing/2014/main" id="{5DAB7224-E182-4E03-AAE6-E4753CD62A5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9972" y="2772228"/>
              <a:ext cx="1371600" cy="1371600"/>
            </a:xfrm>
            <a:prstGeom prst="rect">
              <a:avLst/>
            </a:prstGeom>
          </p:spPr>
        </p:pic>
        <p:sp>
          <p:nvSpPr>
            <p:cNvPr id="46" name="TextBox 45">
              <a:extLst>
                <a:ext uri="{FF2B5EF4-FFF2-40B4-BE49-F238E27FC236}">
                  <a16:creationId xmlns:a16="http://schemas.microsoft.com/office/drawing/2014/main" id="{400371EB-CDD7-4502-9686-6623304AB422}"/>
                </a:ext>
              </a:extLst>
            </p:cNvPr>
            <p:cNvSpPr txBox="1"/>
            <p:nvPr/>
          </p:nvSpPr>
          <p:spPr>
            <a:xfrm>
              <a:off x="990812" y="4331526"/>
              <a:ext cx="2249922"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EC2</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Auto Scaling</a:t>
              </a:r>
            </a:p>
          </p:txBody>
        </p:sp>
        <p:sp>
          <p:nvSpPr>
            <p:cNvPr id="47" name="Rectangle 46">
              <a:extLst>
                <a:ext uri="{FF2B5EF4-FFF2-40B4-BE49-F238E27FC236}">
                  <a16:creationId xmlns:a16="http://schemas.microsoft.com/office/drawing/2014/main" id="{CAA1FC41-07A3-4852-B777-EFACC5BA6BE1}"/>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Rectangle 51">
            <a:extLst>
              <a:ext uri="{FF2B5EF4-FFF2-40B4-BE49-F238E27FC236}">
                <a16:creationId xmlns:a16="http://schemas.microsoft.com/office/drawing/2014/main" id="{CAFEED07-931F-B24C-8775-78B6AF24FFB8}"/>
              </a:ext>
            </a:extLst>
          </p:cNvPr>
          <p:cNvSpPr/>
          <p:nvPr/>
        </p:nvSpPr>
        <p:spPr>
          <a:xfrm>
            <a:off x="4815090" y="2292417"/>
            <a:ext cx="5980189" cy="3293209"/>
          </a:xfrm>
          <a:prstGeom prst="rect">
            <a:avLst/>
          </a:prstGeom>
        </p:spPr>
        <p:txBody>
          <a:bodyPr wrap="square">
            <a:spAutoFit/>
          </a:bodyPr>
          <a:lstStyle/>
          <a:p>
            <a:pPr marL="412626" lvl="1" indent="-412626">
              <a:spcAft>
                <a:spcPts val="1200"/>
              </a:spcAft>
              <a:buClr>
                <a:schemeClr val="tx1">
                  <a:lumMod val="85000"/>
                  <a:lumOff val="15000"/>
                </a:schemeClr>
              </a:buClr>
              <a:buFont typeface="Arial" panose="020B0604020202020204" pitchFamily="34" charset="0"/>
              <a:buChar cha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Launches or terminates instances</a:t>
            </a:r>
            <a:r>
              <a:rPr lang="en-US"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based on specified conditions</a:t>
            </a:r>
          </a:p>
          <a:p>
            <a:pPr marL="412626" lvl="1" indent="-412626">
              <a:spcAft>
                <a:spcPts val="1200"/>
              </a:spcAft>
              <a:buClr>
                <a:schemeClr val="tx1">
                  <a:lumMod val="85000"/>
                  <a:lumOff val="15000"/>
                </a:schemeClr>
              </a:buClr>
              <a:buFont typeface="Arial" panose="020B0604020202020204" pitchFamily="34" charset="0"/>
              <a:buChar char="•"/>
            </a:pPr>
            <a:endPar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412626" lvl="1" indent="-412626">
              <a:spcAft>
                <a:spcPts val="1200"/>
              </a:spcAft>
              <a:buClr>
                <a:schemeClr val="tx1">
                  <a:lumMod val="85000"/>
                  <a:lumOff val="15000"/>
                </a:schemeClr>
              </a:buClr>
              <a:buFont typeface="Arial" panose="020B0604020202020204" pitchFamily="34" charset="0"/>
              <a:buChar char="•"/>
            </a:pP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Automatically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registers new instances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with load balancers when specified</a:t>
            </a:r>
          </a:p>
          <a:p>
            <a:pPr marL="412626" lvl="1" indent="-412626">
              <a:spcAft>
                <a:spcPts val="1200"/>
              </a:spcAft>
              <a:buClr>
                <a:schemeClr val="tx1">
                  <a:lumMod val="85000"/>
                  <a:lumOff val="15000"/>
                </a:schemeClr>
              </a:buClr>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12626" lvl="1" indent="-412626">
              <a:spcAft>
                <a:spcPts val="1200"/>
              </a:spcAft>
              <a:buClr>
                <a:schemeClr val="tx1">
                  <a:lumMod val="85000"/>
                  <a:lumOff val="15000"/>
                </a:schemeClr>
              </a:buClr>
              <a:buFont typeface="Arial" panose="020B0604020202020204" pitchFamily="34" charset="0"/>
              <a:buChar char="•"/>
            </a:pP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Can launch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across Availability Zones</a:t>
            </a:r>
          </a:p>
        </p:txBody>
      </p:sp>
      <p:sp>
        <p:nvSpPr>
          <p:cNvPr id="3" name="Footer Placeholder 2">
            <a:extLst>
              <a:ext uri="{FF2B5EF4-FFF2-40B4-BE49-F238E27FC236}">
                <a16:creationId xmlns:a16="http://schemas.microsoft.com/office/drawing/2014/main" id="{9AB52927-52B8-4935-A060-0A4BC9FC3C2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C215BD4-6F21-4FAE-AB03-880E157CB1CF}"/>
              </a:ext>
            </a:extLst>
          </p:cNvPr>
          <p:cNvSpPr>
            <a:spLocks noGrp="1"/>
          </p:cNvSpPr>
          <p:nvPr>
            <p:ph type="sldNum" sz="quarter" idx="12"/>
          </p:nvPr>
        </p:nvSpPr>
        <p:spPr/>
        <p:txBody>
          <a:bodyPr/>
          <a:lstStyle/>
          <a:p>
            <a:fld id="{B6A95138-A96E-2F42-A959-2EFD44FE4AB7}" type="slidenum">
              <a:rPr lang="en-US" smtClean="0"/>
              <a:pPr/>
              <a:t>11</a:t>
            </a:fld>
            <a:endParaRPr lang="en-US" dirty="0"/>
          </a:p>
        </p:txBody>
      </p:sp>
    </p:spTree>
    <p:custDataLst>
      <p:tags r:id="rId1"/>
    </p:custDataLst>
    <p:extLst>
      <p:ext uri="{BB962C8B-B14F-4D97-AF65-F5344CB8AC3E}">
        <p14:creationId xmlns:p14="http://schemas.microsoft.com/office/powerpoint/2010/main" val="1818346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Scaling options</a:t>
            </a:r>
          </a:p>
        </p:txBody>
      </p:sp>
      <p:grpSp>
        <p:nvGrpSpPr>
          <p:cNvPr id="8" name="Group 7" descr="scheduled scaling lets you scale based on date and time and is good for predictable workloads like turning off development and test instances at night.">
            <a:extLst>
              <a:ext uri="{FF2B5EF4-FFF2-40B4-BE49-F238E27FC236}">
                <a16:creationId xmlns:a16="http://schemas.microsoft.com/office/drawing/2014/main" id="{E159F90F-2295-435E-B4BA-865157465902}"/>
              </a:ext>
            </a:extLst>
          </p:cNvPr>
          <p:cNvGrpSpPr/>
          <p:nvPr/>
        </p:nvGrpSpPr>
        <p:grpSpPr>
          <a:xfrm>
            <a:off x="247737" y="1657868"/>
            <a:ext cx="3931080" cy="4571745"/>
            <a:chOff x="247737" y="1657868"/>
            <a:chExt cx="3931080" cy="4571745"/>
          </a:xfrm>
        </p:grpSpPr>
        <p:sp>
          <p:nvSpPr>
            <p:cNvPr id="42" name="TextBox 41">
              <a:extLst>
                <a:ext uri="{FF2B5EF4-FFF2-40B4-BE49-F238E27FC236}">
                  <a16:creationId xmlns:a16="http://schemas.microsoft.com/office/drawing/2014/main" id="{CC975D3D-AD0B-5F43-B132-41DC6231B074}"/>
                </a:ext>
              </a:extLst>
            </p:cNvPr>
            <p:cNvSpPr txBox="1"/>
            <p:nvPr/>
          </p:nvSpPr>
          <p:spPr>
            <a:xfrm>
              <a:off x="449553" y="1657868"/>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Scheduled</a:t>
              </a:r>
            </a:p>
          </p:txBody>
        </p:sp>
        <p:sp>
          <p:nvSpPr>
            <p:cNvPr id="44" name="TextBox 43">
              <a:extLst>
                <a:ext uri="{FF2B5EF4-FFF2-40B4-BE49-F238E27FC236}">
                  <a16:creationId xmlns:a16="http://schemas.microsoft.com/office/drawing/2014/main" id="{4C70EDD6-E495-0F42-B747-4A5B56CFFBF6}"/>
                </a:ext>
              </a:extLst>
            </p:cNvPr>
            <p:cNvSpPr txBox="1"/>
            <p:nvPr/>
          </p:nvSpPr>
          <p:spPr>
            <a:xfrm>
              <a:off x="247737" y="2250923"/>
              <a:ext cx="3931080" cy="645433"/>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Good for predictable </a:t>
              </a:r>
              <a:b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workloads</a:t>
              </a:r>
            </a:p>
          </p:txBody>
        </p:sp>
        <p:sp>
          <p:nvSpPr>
            <p:cNvPr id="46" name="TextBox 45">
              <a:extLst>
                <a:ext uri="{FF2B5EF4-FFF2-40B4-BE49-F238E27FC236}">
                  <a16:creationId xmlns:a16="http://schemas.microsoft.com/office/drawing/2014/main" id="{2CA5F235-6948-1B4F-8FC1-4100C69B9437}"/>
                </a:ext>
              </a:extLst>
            </p:cNvPr>
            <p:cNvSpPr txBox="1"/>
            <p:nvPr/>
          </p:nvSpPr>
          <p:spPr>
            <a:xfrm>
              <a:off x="458176" y="5148863"/>
              <a:ext cx="3510202" cy="921984"/>
            </a:xfrm>
            <a:prstGeom prst="rect">
              <a:avLst/>
            </a:prstGeom>
            <a:noFill/>
          </p:spPr>
          <p:txBody>
            <a:bodyPr wrap="square" rtlCol="0">
              <a:spAutoFit/>
            </a:bodyPr>
            <a:lstStyle/>
            <a:p>
              <a:pPr algn="ctr"/>
              <a:r>
                <a:rPr lang="en-US" sz="1797"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Use case</a:t>
              </a:r>
              <a:r>
                <a:rPr lang="en-US" sz="1797" dirty="0">
                  <a:ea typeface="Amazon Ember" panose="020B0603020204020204" pitchFamily="34" charset="0"/>
                  <a:cs typeface="Amazon Ember" panose="020B0603020204020204" pitchFamily="34" charset="0"/>
                </a:rPr>
                <a:t>:</a:t>
              </a:r>
              <a:r>
                <a:rPr lang="en-US" sz="1797" dirty="0">
                  <a:solidFill>
                    <a:schemeClr val="accent6"/>
                  </a:solidFill>
                  <a:ea typeface="Amazon Ember" panose="020B0603020204020204" pitchFamily="34" charset="0"/>
                  <a:cs typeface="Amazon Ember" panose="020B0603020204020204" pitchFamily="34" charset="0"/>
                </a:rPr>
                <a:t> </a:t>
              </a:r>
              <a:r>
                <a:rPr lang="en-US" sz="1797" dirty="0">
                  <a:solidFill>
                    <a:schemeClr val="tx1">
                      <a:lumMod val="75000"/>
                      <a:lumOff val="25000"/>
                    </a:schemeClr>
                  </a:solidFill>
                  <a:ea typeface="Amazon Ember" panose="020B0603020204020204" pitchFamily="34" charset="0"/>
                  <a:cs typeface="Amazon Ember" panose="020B0603020204020204" pitchFamily="34" charset="0"/>
                </a:rPr>
                <a:t>Turning off your development and test </a:t>
              </a:r>
              <a:br>
                <a:rPr lang="en-US" sz="1797" dirty="0">
                  <a:solidFill>
                    <a:schemeClr val="tx1">
                      <a:lumMod val="75000"/>
                      <a:lumOff val="25000"/>
                    </a:schemeClr>
                  </a:solidFill>
                  <a:ea typeface="Amazon Ember" panose="020B0603020204020204" pitchFamily="34" charset="0"/>
                  <a:cs typeface="Amazon Ember" panose="020B0603020204020204" pitchFamily="34" charset="0"/>
                </a:rPr>
              </a:br>
              <a:r>
                <a:rPr lang="en-US" sz="1797" dirty="0">
                  <a:solidFill>
                    <a:schemeClr val="tx1">
                      <a:lumMod val="75000"/>
                      <a:lumOff val="25000"/>
                    </a:schemeClr>
                  </a:solidFill>
                  <a:ea typeface="Amazon Ember" panose="020B0603020204020204" pitchFamily="34" charset="0"/>
                  <a:cs typeface="Amazon Ember" panose="020B0603020204020204" pitchFamily="34" charset="0"/>
                </a:rPr>
                <a:t>instances at night</a:t>
              </a:r>
            </a:p>
          </p:txBody>
        </p:sp>
        <p:grpSp>
          <p:nvGrpSpPr>
            <p:cNvPr id="47" name="Group 46">
              <a:extLst>
                <a:ext uri="{FF2B5EF4-FFF2-40B4-BE49-F238E27FC236}">
                  <a16:creationId xmlns:a16="http://schemas.microsoft.com/office/drawing/2014/main" id="{36A27B6E-A55A-0245-A030-EF757D3BC64B}"/>
                </a:ext>
              </a:extLst>
            </p:cNvPr>
            <p:cNvGrpSpPr/>
            <p:nvPr/>
          </p:nvGrpSpPr>
          <p:grpSpPr>
            <a:xfrm>
              <a:off x="934105" y="3026225"/>
              <a:ext cx="2558344" cy="1978301"/>
              <a:chOff x="869929" y="3170798"/>
              <a:chExt cx="2559010" cy="1978816"/>
            </a:xfrm>
          </p:grpSpPr>
          <p:grpSp>
            <p:nvGrpSpPr>
              <p:cNvPr id="48" name="Group 47">
                <a:extLst>
                  <a:ext uri="{FF2B5EF4-FFF2-40B4-BE49-F238E27FC236}">
                    <a16:creationId xmlns:a16="http://schemas.microsoft.com/office/drawing/2014/main" id="{21DC0157-5EDA-624F-A08E-EA593E3206CB}"/>
                  </a:ext>
                </a:extLst>
              </p:cNvPr>
              <p:cNvGrpSpPr/>
              <p:nvPr/>
            </p:nvGrpSpPr>
            <p:grpSpPr>
              <a:xfrm>
                <a:off x="1017594" y="3305923"/>
                <a:ext cx="2246426" cy="1708567"/>
                <a:chOff x="1017594" y="3179306"/>
                <a:chExt cx="2246426" cy="1708567"/>
              </a:xfrm>
            </p:grpSpPr>
            <p:sp>
              <p:nvSpPr>
                <p:cNvPr id="58" name="TextBox 57">
                  <a:extLst>
                    <a:ext uri="{FF2B5EF4-FFF2-40B4-BE49-F238E27FC236}">
                      <a16:creationId xmlns:a16="http://schemas.microsoft.com/office/drawing/2014/main" id="{871FF8BC-CBE2-824E-BF44-5DCBCB179E2F}"/>
                    </a:ext>
                  </a:extLst>
                </p:cNvPr>
                <p:cNvSpPr txBox="1"/>
                <p:nvPr/>
              </p:nvSpPr>
              <p:spPr>
                <a:xfrm>
                  <a:off x="1017594" y="4241542"/>
                  <a:ext cx="2246426" cy="646331"/>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Scale based on date and time</a:t>
                  </a:r>
                </a:p>
              </p:txBody>
            </p:sp>
            <p:pic>
              <p:nvPicPr>
                <p:cNvPr id="59" name="Picture 58">
                  <a:extLst>
                    <a:ext uri="{FF2B5EF4-FFF2-40B4-BE49-F238E27FC236}">
                      <a16:creationId xmlns:a16="http://schemas.microsoft.com/office/drawing/2014/main" id="{295C6BAF-0680-3B46-B1B3-5AA469EACD5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09689" y="3179306"/>
                  <a:ext cx="1062236" cy="1062236"/>
                </a:xfrm>
                <a:prstGeom prst="rect">
                  <a:avLst/>
                </a:prstGeom>
              </p:spPr>
            </p:pic>
          </p:grpSp>
          <p:sp>
            <p:nvSpPr>
              <p:cNvPr id="53" name="Rectangle 52">
                <a:extLst>
                  <a:ext uri="{FF2B5EF4-FFF2-40B4-BE49-F238E27FC236}">
                    <a16:creationId xmlns:a16="http://schemas.microsoft.com/office/drawing/2014/main" id="{F344B57F-0914-5D48-808B-4B745F72344D}"/>
                  </a:ext>
                </a:extLst>
              </p:cNvPr>
              <p:cNvSpPr/>
              <p:nvPr/>
            </p:nvSpPr>
            <p:spPr>
              <a:xfrm>
                <a:off x="869929" y="3170798"/>
                <a:ext cx="2559010" cy="197881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grpSp>
        <p:cxnSp>
          <p:nvCxnSpPr>
            <p:cNvPr id="9" name="Straight Connector 8">
              <a:extLst>
                <a:ext uri="{FF2B5EF4-FFF2-40B4-BE49-F238E27FC236}">
                  <a16:creationId xmlns:a16="http://schemas.microsoft.com/office/drawing/2014/main" id="{4CD960EF-F1B4-4586-A218-CE53F7AEA29D}"/>
                </a:ext>
                <a:ext uri="{C183D7F6-B498-43B3-948B-1728B52AA6E4}">
                  <adec:decorative xmlns:adec="http://schemas.microsoft.com/office/drawing/2017/decorative" val="1"/>
                </a:ext>
              </a:extLst>
            </p:cNvPr>
            <p:cNvCxnSpPr/>
            <p:nvPr/>
          </p:nvCxnSpPr>
          <p:spPr>
            <a:xfrm>
              <a:off x="361868" y="2134348"/>
              <a:ext cx="3657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14DD3C-F7B9-4185-800A-8E759CAAC4A5}"/>
                </a:ext>
                <a:ext uri="{C183D7F6-B498-43B3-948B-1728B52AA6E4}">
                  <adec:decorative xmlns:adec="http://schemas.microsoft.com/office/drawing/2017/decorative" val="1"/>
                </a:ext>
              </a:extLst>
            </p:cNvPr>
            <p:cNvCxnSpPr/>
            <p:nvPr/>
          </p:nvCxnSpPr>
          <p:spPr>
            <a:xfrm>
              <a:off x="361868" y="6229613"/>
              <a:ext cx="3657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 name="Group 9" descr="dynamic scaling supports target tracking and is good for changing conditions like scaling based on cpu utilization.">
            <a:extLst>
              <a:ext uri="{FF2B5EF4-FFF2-40B4-BE49-F238E27FC236}">
                <a16:creationId xmlns:a16="http://schemas.microsoft.com/office/drawing/2014/main" id="{E6F478AC-85AE-473A-A56F-EFD318803BB7}"/>
              </a:ext>
            </a:extLst>
          </p:cNvPr>
          <p:cNvGrpSpPr/>
          <p:nvPr/>
        </p:nvGrpSpPr>
        <p:grpSpPr>
          <a:xfrm>
            <a:off x="4351973" y="1657867"/>
            <a:ext cx="3657600" cy="4571741"/>
            <a:chOff x="4351973" y="1657867"/>
            <a:chExt cx="3657600" cy="4571741"/>
          </a:xfrm>
        </p:grpSpPr>
        <p:cxnSp>
          <p:nvCxnSpPr>
            <p:cNvPr id="55" name="Straight Connector 54">
              <a:extLst>
                <a:ext uri="{FF2B5EF4-FFF2-40B4-BE49-F238E27FC236}">
                  <a16:creationId xmlns:a16="http://schemas.microsoft.com/office/drawing/2014/main" id="{B5C1C2A4-D9A7-4326-B271-C7E5462F4714}"/>
                </a:ext>
                <a:ext uri="{C183D7F6-B498-43B3-948B-1728B52AA6E4}">
                  <adec:decorative xmlns:adec="http://schemas.microsoft.com/office/drawing/2017/decorative" val="1"/>
                </a:ext>
              </a:extLst>
            </p:cNvPr>
            <p:cNvCxnSpPr/>
            <p:nvPr/>
          </p:nvCxnSpPr>
          <p:spPr>
            <a:xfrm>
              <a:off x="4351973" y="6229608"/>
              <a:ext cx="36576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B975DCB-AD4F-8844-9D74-72C2BA6E9CAC}"/>
                </a:ext>
              </a:extLst>
            </p:cNvPr>
            <p:cNvSpPr txBox="1"/>
            <p:nvPr/>
          </p:nvSpPr>
          <p:spPr>
            <a:xfrm>
              <a:off x="4432937" y="1657867"/>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Dynamic</a:t>
              </a:r>
            </a:p>
          </p:txBody>
        </p:sp>
        <p:sp>
          <p:nvSpPr>
            <p:cNvPr id="64" name="TextBox 63">
              <a:extLst>
                <a:ext uri="{FF2B5EF4-FFF2-40B4-BE49-F238E27FC236}">
                  <a16:creationId xmlns:a16="http://schemas.microsoft.com/office/drawing/2014/main" id="{17D30049-A600-5D41-B7C3-8E781B3331E8}"/>
                </a:ext>
              </a:extLst>
            </p:cNvPr>
            <p:cNvSpPr txBox="1"/>
            <p:nvPr/>
          </p:nvSpPr>
          <p:spPr>
            <a:xfrm>
              <a:off x="4720691" y="2235726"/>
              <a:ext cx="2951942" cy="645433"/>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Good for changing conditions</a:t>
              </a:r>
            </a:p>
          </p:txBody>
        </p:sp>
        <p:grpSp>
          <p:nvGrpSpPr>
            <p:cNvPr id="5" name="Group 4">
              <a:extLst>
                <a:ext uri="{FF2B5EF4-FFF2-40B4-BE49-F238E27FC236}">
                  <a16:creationId xmlns:a16="http://schemas.microsoft.com/office/drawing/2014/main" id="{4E8386C0-C011-4F99-BCD7-DBB79B0F4952}"/>
                </a:ext>
              </a:extLst>
            </p:cNvPr>
            <p:cNvGrpSpPr/>
            <p:nvPr/>
          </p:nvGrpSpPr>
          <p:grpSpPr>
            <a:xfrm>
              <a:off x="4917490" y="3026225"/>
              <a:ext cx="2558344" cy="1978301"/>
              <a:chOff x="4846050" y="3087762"/>
              <a:chExt cx="2558344" cy="1978301"/>
            </a:xfrm>
          </p:grpSpPr>
          <p:pic>
            <p:nvPicPr>
              <p:cNvPr id="65" name="Picture 64">
                <a:extLst>
                  <a:ext uri="{FF2B5EF4-FFF2-40B4-BE49-F238E27FC236}">
                    <a16:creationId xmlns:a16="http://schemas.microsoft.com/office/drawing/2014/main" id="{5BE9D721-70E5-7D4A-9E5C-09E461119ED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701119" y="3325420"/>
                <a:ext cx="848206" cy="848206"/>
              </a:xfrm>
              <a:prstGeom prst="rect">
                <a:avLst/>
              </a:prstGeom>
            </p:spPr>
          </p:pic>
          <p:sp>
            <p:nvSpPr>
              <p:cNvPr id="68" name="TextBox 67">
                <a:extLst>
                  <a:ext uri="{FF2B5EF4-FFF2-40B4-BE49-F238E27FC236}">
                    <a16:creationId xmlns:a16="http://schemas.microsoft.com/office/drawing/2014/main" id="{8EA20E03-D0A1-8B41-8B43-DCFA6799727F}"/>
                  </a:ext>
                </a:extLst>
              </p:cNvPr>
              <p:cNvSpPr txBox="1"/>
              <p:nvPr/>
            </p:nvSpPr>
            <p:spPr>
              <a:xfrm>
                <a:off x="5002302" y="4284811"/>
                <a:ext cx="2245841" cy="646163"/>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Supports target tracking</a:t>
                </a:r>
              </a:p>
            </p:txBody>
          </p:sp>
          <p:sp>
            <p:nvSpPr>
              <p:cNvPr id="69" name="Rectangle 68">
                <a:extLst>
                  <a:ext uri="{FF2B5EF4-FFF2-40B4-BE49-F238E27FC236}">
                    <a16:creationId xmlns:a16="http://schemas.microsoft.com/office/drawing/2014/main" id="{8C6E0A30-B188-6840-B285-0CF24974EAE0}"/>
                  </a:ext>
                </a:extLst>
              </p:cNvPr>
              <p:cNvSpPr/>
              <p:nvPr/>
            </p:nvSpPr>
            <p:spPr>
              <a:xfrm>
                <a:off x="4846050" y="3087762"/>
                <a:ext cx="2558344" cy="197830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grpSp>
        <p:sp>
          <p:nvSpPr>
            <p:cNvPr id="67" name="TextBox 66">
              <a:extLst>
                <a:ext uri="{FF2B5EF4-FFF2-40B4-BE49-F238E27FC236}">
                  <a16:creationId xmlns:a16="http://schemas.microsoft.com/office/drawing/2014/main" id="{A11BCAEE-BD8F-E84C-856C-6209CA5BBB9F}"/>
                </a:ext>
              </a:extLst>
            </p:cNvPr>
            <p:cNvSpPr txBox="1"/>
            <p:nvPr/>
          </p:nvSpPr>
          <p:spPr>
            <a:xfrm>
              <a:off x="4441561" y="5148863"/>
              <a:ext cx="3510202" cy="646163"/>
            </a:xfrm>
            <a:prstGeom prst="rect">
              <a:avLst/>
            </a:prstGeom>
            <a:noFill/>
          </p:spPr>
          <p:txBody>
            <a:bodyPr wrap="square" rtlCol="0">
              <a:spAutoFit/>
            </a:bodyPr>
            <a:lstStyle/>
            <a:p>
              <a:pPr algn="ctr"/>
              <a:r>
                <a:rPr lang="en-US" sz="1797" dirty="0">
                  <a:solidFill>
                    <a:srgbClr val="00B0F0"/>
                  </a:solidFill>
                  <a:latin typeface="Amazon Ember" panose="020B0603020204020204" pitchFamily="34" charset="0"/>
                  <a:ea typeface="Amazon Ember" panose="020B0603020204020204" pitchFamily="34" charset="0"/>
                  <a:cs typeface="Amazon Ember" panose="020B0603020204020204" pitchFamily="34" charset="0"/>
                </a:rPr>
                <a:t>Use case</a:t>
              </a:r>
              <a:r>
                <a:rPr lang="en-US" sz="1797" dirty="0">
                  <a:ea typeface="Amazon Ember" panose="020B0603020204020204" pitchFamily="34" charset="0"/>
                  <a:cs typeface="Amazon Ember" panose="020B0603020204020204" pitchFamily="34" charset="0"/>
                </a:rPr>
                <a:t>:</a:t>
              </a:r>
              <a:r>
                <a:rPr lang="en-US" sz="1797" dirty="0">
                  <a:solidFill>
                    <a:srgbClr val="00B0F0"/>
                  </a:solidFill>
                  <a:ea typeface="Amazon Ember" panose="020B0603020204020204" pitchFamily="34" charset="0"/>
                  <a:cs typeface="Amazon Ember" panose="020B0603020204020204" pitchFamily="34" charset="0"/>
                </a:rPr>
                <a:t> </a:t>
              </a:r>
              <a:r>
                <a:rPr lang="en-US" sz="1797" dirty="0">
                  <a:solidFill>
                    <a:schemeClr val="tx1">
                      <a:lumMod val="75000"/>
                      <a:lumOff val="25000"/>
                    </a:schemeClr>
                  </a:solidFill>
                  <a:ea typeface="Amazon Ember" panose="020B0603020204020204" pitchFamily="34" charset="0"/>
                  <a:cs typeface="Amazon Ember" panose="020B0603020204020204" pitchFamily="34" charset="0"/>
                </a:rPr>
                <a:t>Scaling based on CPU utilization</a:t>
              </a:r>
            </a:p>
          </p:txBody>
        </p:sp>
        <p:cxnSp>
          <p:nvCxnSpPr>
            <p:cNvPr id="49" name="Straight Connector 48">
              <a:extLst>
                <a:ext uri="{FF2B5EF4-FFF2-40B4-BE49-F238E27FC236}">
                  <a16:creationId xmlns:a16="http://schemas.microsoft.com/office/drawing/2014/main" id="{66321BFA-5200-4CAF-A22F-54D0EA694778}"/>
                </a:ext>
                <a:ext uri="{C183D7F6-B498-43B3-948B-1728B52AA6E4}">
                  <adec:decorative xmlns:adec="http://schemas.microsoft.com/office/drawing/2017/decorative" val="1"/>
                </a:ext>
              </a:extLst>
            </p:cNvPr>
            <p:cNvCxnSpPr/>
            <p:nvPr/>
          </p:nvCxnSpPr>
          <p:spPr>
            <a:xfrm>
              <a:off x="4351973" y="2134343"/>
              <a:ext cx="36576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1" name="Group 10" descr="predictive scaling lets you scale based on machine learning and is good for predicted demand like an increase in workload for an ecommerce website.">
            <a:extLst>
              <a:ext uri="{FF2B5EF4-FFF2-40B4-BE49-F238E27FC236}">
                <a16:creationId xmlns:a16="http://schemas.microsoft.com/office/drawing/2014/main" id="{CACE62A6-2EEE-4B70-AD61-3682524700C8}"/>
              </a:ext>
            </a:extLst>
          </p:cNvPr>
          <p:cNvGrpSpPr/>
          <p:nvPr/>
        </p:nvGrpSpPr>
        <p:grpSpPr>
          <a:xfrm>
            <a:off x="8286663" y="1657868"/>
            <a:ext cx="3657600" cy="4571735"/>
            <a:chOff x="8286663" y="1657868"/>
            <a:chExt cx="3657600" cy="4571735"/>
          </a:xfrm>
        </p:grpSpPr>
        <p:sp>
          <p:nvSpPr>
            <p:cNvPr id="15" name="TextBox 14">
              <a:extLst>
                <a:ext uri="{FF2B5EF4-FFF2-40B4-BE49-F238E27FC236}">
                  <a16:creationId xmlns:a16="http://schemas.microsoft.com/office/drawing/2014/main" id="{D27F808B-4C72-A94C-8C44-6E39DDD36F1D}"/>
                </a:ext>
              </a:extLst>
            </p:cNvPr>
            <p:cNvSpPr txBox="1"/>
            <p:nvPr/>
          </p:nvSpPr>
          <p:spPr>
            <a:xfrm>
              <a:off x="8357877" y="1657868"/>
              <a:ext cx="3527450" cy="430775"/>
            </a:xfrm>
            <a:prstGeom prst="rect">
              <a:avLst/>
            </a:prstGeom>
            <a:noFill/>
          </p:spPr>
          <p:txBody>
            <a:bodyPr wrap="square" rtlCol="0">
              <a:spAutoFit/>
            </a:bodyPr>
            <a:lstStyle/>
            <a:p>
              <a:pPr algn="ctr"/>
              <a:r>
                <a:rPr lang="en-US" sz="2199" dirty="0">
                  <a:latin typeface="Amazon Ember" panose="020B0603020204020204" pitchFamily="34" charset="0"/>
                  <a:ea typeface="Amazon Ember" panose="020B0603020204020204" pitchFamily="34" charset="0"/>
                  <a:cs typeface="Amazon Ember" panose="020B0603020204020204" pitchFamily="34" charset="0"/>
                </a:rPr>
                <a:t>Predictive</a:t>
              </a:r>
            </a:p>
          </p:txBody>
        </p:sp>
        <p:grpSp>
          <p:nvGrpSpPr>
            <p:cNvPr id="6" name="Group 5">
              <a:extLst>
                <a:ext uri="{FF2B5EF4-FFF2-40B4-BE49-F238E27FC236}">
                  <a16:creationId xmlns:a16="http://schemas.microsoft.com/office/drawing/2014/main" id="{54B4772D-EC73-47C7-BC69-5874776C729A}"/>
                </a:ext>
              </a:extLst>
            </p:cNvPr>
            <p:cNvGrpSpPr/>
            <p:nvPr/>
          </p:nvGrpSpPr>
          <p:grpSpPr>
            <a:xfrm>
              <a:off x="8842429" y="3026225"/>
              <a:ext cx="2558344" cy="1978301"/>
              <a:chOff x="8770989" y="3087763"/>
              <a:chExt cx="2558344" cy="1978301"/>
            </a:xfrm>
          </p:grpSpPr>
          <p:pic>
            <p:nvPicPr>
              <p:cNvPr id="45" name="Picture 44">
                <a:extLst>
                  <a:ext uri="{FF2B5EF4-FFF2-40B4-BE49-F238E27FC236}">
                    <a16:creationId xmlns:a16="http://schemas.microsoft.com/office/drawing/2014/main" id="{7FA351B4-7C09-7C4A-B286-61399B0265F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518714" y="3179372"/>
                <a:ext cx="1062894" cy="1062894"/>
              </a:xfrm>
              <a:prstGeom prst="rect">
                <a:avLst/>
              </a:prstGeom>
            </p:spPr>
          </p:pic>
          <p:sp>
            <p:nvSpPr>
              <p:cNvPr id="50" name="TextBox 49">
                <a:extLst>
                  <a:ext uri="{FF2B5EF4-FFF2-40B4-BE49-F238E27FC236}">
                    <a16:creationId xmlns:a16="http://schemas.microsoft.com/office/drawing/2014/main" id="{BB82B709-4C88-AF44-B865-804D376AD812}"/>
                  </a:ext>
                </a:extLst>
              </p:cNvPr>
              <p:cNvSpPr txBox="1"/>
              <p:nvPr/>
            </p:nvSpPr>
            <p:spPr>
              <a:xfrm>
                <a:off x="8927241" y="4284812"/>
                <a:ext cx="2245841" cy="645433"/>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Scale based on machine learning</a:t>
                </a:r>
              </a:p>
            </p:txBody>
          </p:sp>
          <p:sp>
            <p:nvSpPr>
              <p:cNvPr id="51" name="Rectangle 50">
                <a:extLst>
                  <a:ext uri="{FF2B5EF4-FFF2-40B4-BE49-F238E27FC236}">
                    <a16:creationId xmlns:a16="http://schemas.microsoft.com/office/drawing/2014/main" id="{9C01569D-BB41-B54F-9FDE-E6B8D9181FA4}"/>
                  </a:ext>
                </a:extLst>
              </p:cNvPr>
              <p:cNvSpPr/>
              <p:nvPr/>
            </p:nvSpPr>
            <p:spPr>
              <a:xfrm>
                <a:off x="8770989" y="3087763"/>
                <a:ext cx="2558344" cy="197830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grpSp>
        <p:sp>
          <p:nvSpPr>
            <p:cNvPr id="52" name="TextBox 51">
              <a:extLst>
                <a:ext uri="{FF2B5EF4-FFF2-40B4-BE49-F238E27FC236}">
                  <a16:creationId xmlns:a16="http://schemas.microsoft.com/office/drawing/2014/main" id="{15DEB892-A3FF-864B-A79E-46B1E6489DCC}"/>
                </a:ext>
              </a:extLst>
            </p:cNvPr>
            <p:cNvSpPr txBox="1"/>
            <p:nvPr/>
          </p:nvSpPr>
          <p:spPr>
            <a:xfrm>
              <a:off x="8719544" y="2236240"/>
              <a:ext cx="2804114" cy="645433"/>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Good for predicted demand</a:t>
              </a:r>
            </a:p>
          </p:txBody>
        </p:sp>
        <p:sp>
          <p:nvSpPr>
            <p:cNvPr id="54" name="TextBox 53">
              <a:extLst>
                <a:ext uri="{FF2B5EF4-FFF2-40B4-BE49-F238E27FC236}">
                  <a16:creationId xmlns:a16="http://schemas.microsoft.com/office/drawing/2014/main" id="{3A3E78EB-29FC-F247-9D69-478D6EBC5CCE}"/>
                </a:ext>
              </a:extLst>
            </p:cNvPr>
            <p:cNvSpPr txBox="1"/>
            <p:nvPr/>
          </p:nvSpPr>
          <p:spPr>
            <a:xfrm>
              <a:off x="8366500" y="5148861"/>
              <a:ext cx="3510202" cy="921984"/>
            </a:xfrm>
            <a:prstGeom prst="rect">
              <a:avLst/>
            </a:prstGeom>
            <a:noFill/>
          </p:spPr>
          <p:txBody>
            <a:bodyPr wrap="square" rtlCol="0">
              <a:spAutoFit/>
            </a:bodyPr>
            <a:lstStyle/>
            <a:p>
              <a:pPr algn="ctr"/>
              <a:r>
                <a:rPr lang="en-US" sz="1797"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 case</a:t>
              </a:r>
              <a:r>
                <a:rPr lang="en-US" sz="1797" dirty="0">
                  <a:ea typeface="Amazon Ember" panose="020B0603020204020204" pitchFamily="34" charset="0"/>
                  <a:cs typeface="Amazon Ember" panose="020B0603020204020204" pitchFamily="34" charset="0"/>
                </a:rPr>
                <a:t>:</a:t>
              </a:r>
              <a:r>
                <a:rPr lang="en-US" sz="1797" dirty="0">
                  <a:solidFill>
                    <a:srgbClr val="00B0F0"/>
                  </a:solidFill>
                  <a:ea typeface="Amazon Ember" panose="020B0603020204020204" pitchFamily="34" charset="0"/>
                  <a:cs typeface="Amazon Ember" panose="020B0603020204020204" pitchFamily="34" charset="0"/>
                </a:rPr>
                <a:t> </a:t>
              </a:r>
              <a:r>
                <a:rPr lang="en-US" sz="1797" dirty="0">
                  <a:solidFill>
                    <a:schemeClr val="tx1">
                      <a:lumMod val="75000"/>
                      <a:lumOff val="25000"/>
                    </a:schemeClr>
                  </a:solidFill>
                  <a:ea typeface="Amazon Ember" panose="020B0603020204020204" pitchFamily="34" charset="0"/>
                  <a:cs typeface="Amazon Ember" panose="020B0603020204020204" pitchFamily="34" charset="0"/>
                </a:rPr>
                <a:t>Handling an increase in workload for ecommerce website during a major sales event</a:t>
              </a:r>
            </a:p>
          </p:txBody>
        </p:sp>
        <p:cxnSp>
          <p:nvCxnSpPr>
            <p:cNvPr id="56" name="Straight Connector 55">
              <a:extLst>
                <a:ext uri="{FF2B5EF4-FFF2-40B4-BE49-F238E27FC236}">
                  <a16:creationId xmlns:a16="http://schemas.microsoft.com/office/drawing/2014/main" id="{2A622B2C-434D-49FD-A986-5E4F2B91055E}"/>
                </a:ext>
                <a:ext uri="{C183D7F6-B498-43B3-948B-1728B52AA6E4}">
                  <adec:decorative xmlns:adec="http://schemas.microsoft.com/office/drawing/2017/decorative" val="1"/>
                </a:ext>
              </a:extLst>
            </p:cNvPr>
            <p:cNvCxnSpPr/>
            <p:nvPr/>
          </p:nvCxnSpPr>
          <p:spPr>
            <a:xfrm>
              <a:off x="8286663" y="6229603"/>
              <a:ext cx="36576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261A1F0-96C1-422F-8B69-A7FB88839865}"/>
                </a:ext>
                <a:ext uri="{C183D7F6-B498-43B3-948B-1728B52AA6E4}">
                  <adec:decorative xmlns:adec="http://schemas.microsoft.com/office/drawing/2017/decorative" val="1"/>
                </a:ext>
              </a:extLst>
            </p:cNvPr>
            <p:cNvCxnSpPr/>
            <p:nvPr/>
          </p:nvCxnSpPr>
          <p:spPr>
            <a:xfrm>
              <a:off x="8286663" y="2134338"/>
              <a:ext cx="36576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CD8CC38C-1337-44D1-B9EB-51EEB21A4D0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C7E87AD-5493-40B1-9E88-0E23FBB3F985}"/>
              </a:ext>
            </a:extLst>
          </p:cNvPr>
          <p:cNvSpPr>
            <a:spLocks noGrp="1"/>
          </p:cNvSpPr>
          <p:nvPr>
            <p:ph type="sldNum" sz="quarter" idx="12"/>
          </p:nvPr>
        </p:nvSpPr>
        <p:spPr/>
        <p:txBody>
          <a:bodyPr/>
          <a:lstStyle/>
          <a:p>
            <a:fld id="{B6A95138-A96E-2F42-A959-2EFD44FE4AB7}" type="slidenum">
              <a:rPr lang="en-US" smtClean="0"/>
              <a:pPr/>
              <a:t>12</a:t>
            </a:fld>
            <a:endParaRPr lang="en-US" dirty="0"/>
          </a:p>
        </p:txBody>
      </p:sp>
    </p:spTree>
    <p:custDataLst>
      <p:tags r:id="rId1"/>
    </p:custDataLst>
    <p:extLst>
      <p:ext uri="{BB962C8B-B14F-4D97-AF65-F5344CB8AC3E}">
        <p14:creationId xmlns:p14="http://schemas.microsoft.com/office/powerpoint/2010/main" val="103823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5D7-00DC-48AF-B4AE-9933CF20BD5B}"/>
              </a:ext>
            </a:extLst>
          </p:cNvPr>
          <p:cNvSpPr>
            <a:spLocks noGrp="1"/>
          </p:cNvSpPr>
          <p:nvPr>
            <p:ph type="title"/>
          </p:nvPr>
        </p:nvSpPr>
        <p:spPr/>
        <p:txBody>
          <a:bodyPr/>
          <a:lstStyle/>
          <a:p>
            <a:r>
              <a:rPr lang="en-US" dirty="0"/>
              <a:t>Dynamic scaling policy types</a:t>
            </a:r>
          </a:p>
        </p:txBody>
      </p:sp>
      <p:sp>
        <p:nvSpPr>
          <p:cNvPr id="18" name="Content Placeholder 17">
            <a:extLst>
              <a:ext uri="{FF2B5EF4-FFF2-40B4-BE49-F238E27FC236}">
                <a16:creationId xmlns:a16="http://schemas.microsoft.com/office/drawing/2014/main" id="{66050DFA-9E1B-4D77-AE95-28776C441111}"/>
              </a:ext>
            </a:extLst>
          </p:cNvPr>
          <p:cNvSpPr>
            <a:spLocks noGrp="1"/>
          </p:cNvSpPr>
          <p:nvPr>
            <p:ph idx="1"/>
          </p:nvPr>
        </p:nvSpPr>
        <p:spPr/>
        <p:txBody>
          <a:bodyPr/>
          <a:lstStyle/>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Simple scaling</a:t>
            </a:r>
            <a:r>
              <a:rPr lang="en-US" dirty="0">
                <a:latin typeface="+mj-lt"/>
                <a:ea typeface="Amazon Ember" panose="020B0603020204020204" pitchFamily="34" charset="0"/>
                <a:cs typeface="Amazon Ember" panose="020B0603020204020204" pitchFamily="34" charset="0"/>
              </a:rPr>
              <a:t> – </a:t>
            </a:r>
            <a:r>
              <a:rPr lang="en-US" dirty="0"/>
              <a:t>Single scaling adjustment </a:t>
            </a:r>
          </a:p>
          <a:p>
            <a:pPr lvl="1">
              <a:buClr>
                <a:schemeClr val="tx1"/>
              </a:buClr>
            </a:pPr>
            <a:r>
              <a:rPr lang="en-US" dirty="0">
                <a:latin typeface="+mj-lt"/>
                <a:ea typeface="Amazon Ember" panose="020B0603020204020204" pitchFamily="34" charset="0"/>
                <a:cs typeface="Amazon Ember" panose="020B0603020204020204" pitchFamily="34" charset="0"/>
              </a:rPr>
              <a:t>Example use cases: New workloads, spiky workloads</a:t>
            </a:r>
          </a:p>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Step scaling</a:t>
            </a:r>
            <a:r>
              <a:rPr lang="en-US" dirty="0">
                <a:ea typeface="Amazon Ember" panose="020B0603020204020204" pitchFamily="34" charset="0"/>
                <a:cs typeface="Amazon Ember" panose="020B0603020204020204" pitchFamily="34" charset="0"/>
              </a:rPr>
              <a:t> – </a:t>
            </a:r>
            <a:r>
              <a:rPr lang="en-US" dirty="0"/>
              <a:t>Adjustment depends on size of alarm breach</a:t>
            </a:r>
          </a:p>
          <a:p>
            <a:pPr lvl="1">
              <a:buClr>
                <a:schemeClr val="tx1"/>
              </a:buClr>
            </a:pPr>
            <a:r>
              <a:rPr lang="en-US" dirty="0"/>
              <a:t>Example use case: Predictable workloads</a:t>
            </a:r>
          </a:p>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Target tracking scaling </a:t>
            </a:r>
            <a:r>
              <a:rPr lang="en-US" dirty="0">
                <a:ea typeface="Amazon Ember" panose="020B0603020204020204" pitchFamily="34" charset="0"/>
                <a:cs typeface="Amazon Ember" panose="020B0603020204020204" pitchFamily="34" charset="0"/>
              </a:rPr>
              <a:t>– </a:t>
            </a:r>
            <a:r>
              <a:rPr lang="en-US" dirty="0"/>
              <a:t>Target value for specific metric </a:t>
            </a:r>
          </a:p>
          <a:p>
            <a:pPr lvl="1">
              <a:buClr>
                <a:schemeClr val="tx1"/>
              </a:buClr>
            </a:pPr>
            <a:r>
              <a:rPr lang="en-US" dirty="0"/>
              <a:t>Example use case: Horizontally scalable applications, such as load-balanced applications and batch data-processing applications</a:t>
            </a:r>
          </a:p>
        </p:txBody>
      </p:sp>
      <p:sp>
        <p:nvSpPr>
          <p:cNvPr id="3" name="Footer Placeholder 2">
            <a:extLst>
              <a:ext uri="{FF2B5EF4-FFF2-40B4-BE49-F238E27FC236}">
                <a16:creationId xmlns:a16="http://schemas.microsoft.com/office/drawing/2014/main" id="{BFBFD354-FC82-4E63-B418-0476F4F6CDB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9E53AD0-1F45-4317-B773-15EE2EF16A7F}"/>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34580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6EC7-6ABA-BA4C-8A8D-5D60434F7D2E}"/>
              </a:ext>
            </a:extLst>
          </p:cNvPr>
          <p:cNvSpPr>
            <a:spLocks noGrp="1"/>
          </p:cNvSpPr>
          <p:nvPr>
            <p:ph type="title"/>
          </p:nvPr>
        </p:nvSpPr>
        <p:spPr/>
        <p:txBody>
          <a:bodyPr/>
          <a:lstStyle/>
          <a:p>
            <a:r>
              <a:rPr lang="en-US" dirty="0"/>
              <a:t>Auto Scaling groups</a:t>
            </a:r>
          </a:p>
        </p:txBody>
      </p:sp>
      <p:sp>
        <p:nvSpPr>
          <p:cNvPr id="5" name="Content Placeholder 2">
            <a:extLst>
              <a:ext uri="{FF2B5EF4-FFF2-40B4-BE49-F238E27FC236}">
                <a16:creationId xmlns:a16="http://schemas.microsoft.com/office/drawing/2014/main" id="{60D5F287-F426-0246-876F-C55E3E35C5DE}"/>
              </a:ext>
            </a:extLst>
          </p:cNvPr>
          <p:cNvSpPr>
            <a:spLocks noGrp="1"/>
          </p:cNvSpPr>
          <p:nvPr>
            <p:ph idx="1"/>
          </p:nvPr>
        </p:nvSpPr>
        <p:spPr/>
        <p:txBody>
          <a:bodyPr>
            <a:normAutofit/>
          </a:bodyPr>
          <a:lstStyle/>
          <a:p>
            <a:pPr marL="0" indent="0">
              <a:buNone/>
            </a:pPr>
            <a:r>
              <a:rPr lang="en-US" dirty="0"/>
              <a:t>An Auto Scaling group defines: </a:t>
            </a:r>
          </a:p>
          <a:p>
            <a:pPr marL="457200" lvl="1" indent="-342900">
              <a:spcBef>
                <a:spcPts val="1200"/>
              </a:spcBef>
              <a:buClr>
                <a:schemeClr val="tx1">
                  <a:lumMod val="85000"/>
                  <a:lumOff val="15000"/>
                </a:schemeClr>
              </a:buClr>
            </a:pPr>
            <a:r>
              <a:rPr lang="en-US" sz="2800" dirty="0"/>
              <a:t>Minimum capacity </a:t>
            </a:r>
          </a:p>
          <a:p>
            <a:pPr marL="457200" lvl="1" indent="-342900">
              <a:spcBef>
                <a:spcPts val="1200"/>
              </a:spcBef>
              <a:buClr>
                <a:schemeClr val="tx1">
                  <a:lumMod val="85000"/>
                  <a:lumOff val="15000"/>
                </a:schemeClr>
              </a:buClr>
            </a:pPr>
            <a:r>
              <a:rPr lang="en-US" sz="2800" dirty="0"/>
              <a:t>Maximum capacity</a:t>
            </a:r>
          </a:p>
          <a:p>
            <a:pPr marL="457200" lvl="1" indent="-342900">
              <a:spcBef>
                <a:spcPts val="1200"/>
              </a:spcBef>
              <a:buClr>
                <a:schemeClr val="tx1">
                  <a:lumMod val="85000"/>
                  <a:lumOff val="15000"/>
                </a:schemeClr>
              </a:buClr>
            </a:pPr>
            <a:r>
              <a:rPr lang="en-US" sz="2800" dirty="0"/>
              <a:t>Desired capacity*</a:t>
            </a:r>
          </a:p>
          <a:p>
            <a:pPr marL="457200" lvl="1" indent="-342900">
              <a:spcBef>
                <a:spcPts val="1200"/>
              </a:spcBef>
              <a:buClr>
                <a:schemeClr val="tx1">
                  <a:lumMod val="85000"/>
                  <a:lumOff val="15000"/>
                </a:schemeClr>
              </a:buClr>
            </a:pPr>
            <a:endParaRPr lang="en-US" sz="2800" dirty="0"/>
          </a:p>
          <a:p>
            <a:pPr marL="457200" lvl="1" indent="-342900">
              <a:spcBef>
                <a:spcPts val="1200"/>
              </a:spcBef>
              <a:buClr>
                <a:schemeClr val="tx1">
                  <a:lumMod val="85000"/>
                  <a:lumOff val="15000"/>
                </a:schemeClr>
              </a:buClr>
            </a:pPr>
            <a:endParaRPr lang="en-US" sz="2800" dirty="0"/>
          </a:p>
          <a:p>
            <a:pPr marL="457200" lvl="1" indent="-342900">
              <a:spcBef>
                <a:spcPts val="1200"/>
              </a:spcBef>
              <a:buClr>
                <a:schemeClr val="tx1">
                  <a:lumMod val="85000"/>
                  <a:lumOff val="15000"/>
                </a:schemeClr>
              </a:buClr>
            </a:pPr>
            <a:endParaRPr lang="en-US" sz="2800" dirty="0"/>
          </a:p>
          <a:p>
            <a:pPr marL="114300" lvl="1" indent="0">
              <a:spcBef>
                <a:spcPts val="1200"/>
              </a:spcBef>
              <a:buClr>
                <a:schemeClr val="tx1">
                  <a:lumMod val="85000"/>
                  <a:lumOff val="15000"/>
                </a:schemeClr>
              </a:buClr>
              <a:buNone/>
            </a:pPr>
            <a:r>
              <a:rPr lang="en-US" sz="1600" dirty="0"/>
              <a:t>*The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desired capacity</a:t>
            </a:r>
            <a:r>
              <a:rPr lang="en-US" sz="1600" dirty="0"/>
              <a:t> reflects the number of instances that are running and can fluctuate in response to events.</a:t>
            </a:r>
            <a:r>
              <a:rPr lang="en-US" sz="2800" dirty="0"/>
              <a:t> </a:t>
            </a:r>
            <a:endParaRPr lang="en-US" sz="1333" dirty="0"/>
          </a:p>
        </p:txBody>
      </p:sp>
      <p:sp>
        <p:nvSpPr>
          <p:cNvPr id="30" name="TextBox 29">
            <a:extLst>
              <a:ext uri="{FF2B5EF4-FFF2-40B4-BE49-F238E27FC236}">
                <a16:creationId xmlns:a16="http://schemas.microsoft.com/office/drawing/2014/main" id="{4841C3BA-ACE6-4CEC-9D17-9D448BE65A40}"/>
              </a:ext>
              <a:ext uri="{C183D7F6-B498-43B3-948B-1728B52AA6E4}">
                <adec:decorative xmlns:adec="http://schemas.microsoft.com/office/drawing/2017/decorative" val="1"/>
              </a:ext>
            </a:extLst>
          </p:cNvPr>
          <p:cNvSpPr txBox="1"/>
          <p:nvPr/>
        </p:nvSpPr>
        <p:spPr>
          <a:xfrm>
            <a:off x="7135938" y="3096768"/>
            <a:ext cx="1725152" cy="523220"/>
          </a:xfrm>
          <a:prstGeom prst="rect">
            <a:avLst/>
          </a:prstGeom>
          <a:noFill/>
        </p:spPr>
        <p:txBody>
          <a:bodyPr wrap="none" rtlCol="0">
            <a:spAutoFit/>
          </a:bodyPr>
          <a:lstStyle/>
          <a:p>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Capacity?</a:t>
            </a:r>
          </a:p>
        </p:txBody>
      </p:sp>
      <p:grpSp>
        <p:nvGrpSpPr>
          <p:cNvPr id="7" name="Group 6">
            <a:extLst>
              <a:ext uri="{FF2B5EF4-FFF2-40B4-BE49-F238E27FC236}">
                <a16:creationId xmlns:a16="http://schemas.microsoft.com/office/drawing/2014/main" id="{742BA778-DFE1-45A0-84A2-F5A6A7162DA9}"/>
              </a:ext>
              <a:ext uri="{C183D7F6-B498-43B3-948B-1728B52AA6E4}">
                <adec:decorative xmlns:adec="http://schemas.microsoft.com/office/drawing/2017/decorative" val="1"/>
              </a:ext>
            </a:extLst>
          </p:cNvPr>
          <p:cNvGrpSpPr/>
          <p:nvPr/>
        </p:nvGrpSpPr>
        <p:grpSpPr>
          <a:xfrm>
            <a:off x="8952530" y="1656239"/>
            <a:ext cx="2468880" cy="2240280"/>
            <a:chOff x="8952530" y="1656239"/>
            <a:chExt cx="2468880" cy="2240280"/>
          </a:xfrm>
        </p:grpSpPr>
        <p:sp>
          <p:nvSpPr>
            <p:cNvPr id="14" name="Rectangle 13">
              <a:extLst>
                <a:ext uri="{FF2B5EF4-FFF2-40B4-BE49-F238E27FC236}">
                  <a16:creationId xmlns:a16="http://schemas.microsoft.com/office/drawing/2014/main" id="{C51FC399-3CB7-4C14-89C9-E2A3CEA26B1A}"/>
                </a:ext>
              </a:extLst>
            </p:cNvPr>
            <p:cNvSpPr/>
            <p:nvPr/>
          </p:nvSpPr>
          <p:spPr>
            <a:xfrm>
              <a:off x="8952530" y="1656239"/>
              <a:ext cx="2468880" cy="22402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sp>
          <p:nvSpPr>
            <p:cNvPr id="18" name="Rectangle 17">
              <a:extLst>
                <a:ext uri="{FF2B5EF4-FFF2-40B4-BE49-F238E27FC236}">
                  <a16:creationId xmlns:a16="http://schemas.microsoft.com/office/drawing/2014/main" id="{82BC5A7C-7A18-4AE0-8C7F-8CC89ED3ACD5}"/>
                </a:ext>
              </a:extLst>
            </p:cNvPr>
            <p:cNvSpPr/>
            <p:nvPr/>
          </p:nvSpPr>
          <p:spPr>
            <a:xfrm>
              <a:off x="9043970" y="2152573"/>
              <a:ext cx="2286000" cy="164592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19" name="Graphic 18">
              <a:extLst>
                <a:ext uri="{FF2B5EF4-FFF2-40B4-BE49-F238E27FC236}">
                  <a16:creationId xmlns:a16="http://schemas.microsoft.com/office/drawing/2014/main" id="{6CBAE788-9FD3-4C3D-A3EC-F4360E03C45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8370" y="2152573"/>
              <a:ext cx="457200" cy="457200"/>
            </a:xfrm>
            <a:prstGeom prst="rect">
              <a:avLst/>
            </a:prstGeom>
          </p:spPr>
        </p:pic>
        <p:pic>
          <p:nvPicPr>
            <p:cNvPr id="21" name="Graphic 20">
              <a:extLst>
                <a:ext uri="{FF2B5EF4-FFF2-40B4-BE49-F238E27FC236}">
                  <a16:creationId xmlns:a16="http://schemas.microsoft.com/office/drawing/2014/main" id="{2D89605B-34CA-4D0A-BC15-0EC037008C4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4826" y="3090587"/>
              <a:ext cx="548640" cy="548640"/>
            </a:xfrm>
            <a:prstGeom prst="rect">
              <a:avLst/>
            </a:prstGeom>
          </p:spPr>
        </p:pic>
        <p:grpSp>
          <p:nvGrpSpPr>
            <p:cNvPr id="6" name="Group 5">
              <a:extLst>
                <a:ext uri="{FF2B5EF4-FFF2-40B4-BE49-F238E27FC236}">
                  <a16:creationId xmlns:a16="http://schemas.microsoft.com/office/drawing/2014/main" id="{E7067EB7-6DD6-4A88-8DFF-ED5E246E62C9}"/>
                </a:ext>
              </a:extLst>
            </p:cNvPr>
            <p:cNvGrpSpPr/>
            <p:nvPr/>
          </p:nvGrpSpPr>
          <p:grpSpPr>
            <a:xfrm>
              <a:off x="9152826" y="3044867"/>
              <a:ext cx="640080" cy="640080"/>
              <a:chOff x="10014976" y="3190738"/>
              <a:chExt cx="640080" cy="640080"/>
            </a:xfrm>
          </p:grpSpPr>
          <p:pic>
            <p:nvPicPr>
              <p:cNvPr id="13" name="Graphic 12">
                <a:extLst>
                  <a:ext uri="{FF2B5EF4-FFF2-40B4-BE49-F238E27FC236}">
                    <a16:creationId xmlns:a16="http://schemas.microsoft.com/office/drawing/2014/main" id="{E75223DC-ECC8-4347-B66F-BAB48077E8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65050" y="3249168"/>
                <a:ext cx="548640" cy="548640"/>
              </a:xfrm>
              <a:prstGeom prst="rect">
                <a:avLst/>
              </a:prstGeom>
            </p:spPr>
          </p:pic>
          <p:sp>
            <p:nvSpPr>
              <p:cNvPr id="15" name="Rectangle 14">
                <a:extLst>
                  <a:ext uri="{FF2B5EF4-FFF2-40B4-BE49-F238E27FC236}">
                    <a16:creationId xmlns:a16="http://schemas.microsoft.com/office/drawing/2014/main" id="{26DC5099-271F-452B-935E-85B091716FAB}"/>
                  </a:ext>
                </a:extLst>
              </p:cNvPr>
              <p:cNvSpPr/>
              <p:nvPr/>
            </p:nvSpPr>
            <p:spPr>
              <a:xfrm>
                <a:off x="10014976" y="3190738"/>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9EC70EF-07EF-4BE8-8EF8-01CD93021FE4}"/>
                </a:ext>
              </a:extLst>
            </p:cNvPr>
            <p:cNvGrpSpPr/>
            <p:nvPr/>
          </p:nvGrpSpPr>
          <p:grpSpPr>
            <a:xfrm>
              <a:off x="10585386" y="3044867"/>
              <a:ext cx="640080" cy="640080"/>
              <a:chOff x="10014976" y="3190738"/>
              <a:chExt cx="640080" cy="640080"/>
            </a:xfrm>
          </p:grpSpPr>
          <p:pic>
            <p:nvPicPr>
              <p:cNvPr id="17" name="Graphic 16">
                <a:extLst>
                  <a:ext uri="{FF2B5EF4-FFF2-40B4-BE49-F238E27FC236}">
                    <a16:creationId xmlns:a16="http://schemas.microsoft.com/office/drawing/2014/main" id="{4D73E428-08FC-4F80-AAD0-026F25798A3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65050" y="3249168"/>
                <a:ext cx="548640" cy="548640"/>
              </a:xfrm>
              <a:prstGeom prst="rect">
                <a:avLst/>
              </a:prstGeom>
            </p:spPr>
          </p:pic>
          <p:sp>
            <p:nvSpPr>
              <p:cNvPr id="20" name="Rectangle 19">
                <a:extLst>
                  <a:ext uri="{FF2B5EF4-FFF2-40B4-BE49-F238E27FC236}">
                    <a16:creationId xmlns:a16="http://schemas.microsoft.com/office/drawing/2014/main" id="{B193A042-1D1A-4212-80ED-7793D4990E4E}"/>
                  </a:ext>
                </a:extLst>
              </p:cNvPr>
              <p:cNvSpPr/>
              <p:nvPr/>
            </p:nvSpPr>
            <p:spPr>
              <a:xfrm>
                <a:off x="10014976" y="3190738"/>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Footer Placeholder 2">
            <a:extLst>
              <a:ext uri="{FF2B5EF4-FFF2-40B4-BE49-F238E27FC236}">
                <a16:creationId xmlns:a16="http://schemas.microsoft.com/office/drawing/2014/main" id="{CE732DDC-0A91-4CEC-8179-A9F8F8FA788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B9136EE-F139-4865-9046-4A608AB9F171}"/>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237699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8F1FA8-3041-7248-93C9-34B011AE9429}"/>
              </a:ext>
            </a:extLst>
          </p:cNvPr>
          <p:cNvSpPr>
            <a:spLocks noGrp="1"/>
          </p:cNvSpPr>
          <p:nvPr>
            <p:ph type="title"/>
          </p:nvPr>
        </p:nvSpPr>
        <p:spPr/>
        <p:txBody>
          <a:bodyPr/>
          <a:lstStyle/>
          <a:p>
            <a:r>
              <a:rPr lang="en-US" sz="3600" dirty="0"/>
              <a:t>Amazon EC2 Auto Scaling: </a:t>
            </a:r>
            <a:br>
              <a:rPr lang="en-US" sz="3600" dirty="0"/>
            </a:br>
            <a:r>
              <a:rPr lang="en-US" sz="3600" dirty="0"/>
              <a:t>Purchasing options</a:t>
            </a:r>
          </a:p>
        </p:txBody>
      </p:sp>
      <p:grpSp>
        <p:nvGrpSpPr>
          <p:cNvPr id="15" name="Group 14" descr="when you configure an auto scaling group, you can specify the ec2 instance types and what percentage of capacity should be fulfilled with on-demand, reserved, and spot instances.">
            <a:extLst>
              <a:ext uri="{FF2B5EF4-FFF2-40B4-BE49-F238E27FC236}">
                <a16:creationId xmlns:a16="http://schemas.microsoft.com/office/drawing/2014/main" id="{4D440526-1CCE-4A2F-B561-FA124BC26E53}"/>
              </a:ext>
            </a:extLst>
          </p:cNvPr>
          <p:cNvGrpSpPr/>
          <p:nvPr/>
        </p:nvGrpSpPr>
        <p:grpSpPr>
          <a:xfrm>
            <a:off x="935429" y="1511923"/>
            <a:ext cx="10289821" cy="4642355"/>
            <a:chOff x="581669" y="1274179"/>
            <a:chExt cx="10289821" cy="4642355"/>
          </a:xfrm>
        </p:grpSpPr>
        <p:grpSp>
          <p:nvGrpSpPr>
            <p:cNvPr id="6" name="Group 5">
              <a:extLst>
                <a:ext uri="{FF2B5EF4-FFF2-40B4-BE49-F238E27FC236}">
                  <a16:creationId xmlns:a16="http://schemas.microsoft.com/office/drawing/2014/main" id="{BE3B785B-F79E-294B-8824-9303E118731B}"/>
                </a:ext>
              </a:extLst>
            </p:cNvPr>
            <p:cNvGrpSpPr/>
            <p:nvPr/>
          </p:nvGrpSpPr>
          <p:grpSpPr>
            <a:xfrm>
              <a:off x="2090270" y="3996965"/>
              <a:ext cx="1433105" cy="1919569"/>
              <a:chOff x="585566" y="4374447"/>
              <a:chExt cx="1433478" cy="1920069"/>
            </a:xfrm>
          </p:grpSpPr>
          <p:pic>
            <p:nvPicPr>
              <p:cNvPr id="7" name="Picture 6">
                <a:extLst>
                  <a:ext uri="{FF2B5EF4-FFF2-40B4-BE49-F238E27FC236}">
                    <a16:creationId xmlns:a16="http://schemas.microsoft.com/office/drawing/2014/main" id="{B0839D47-35AD-3540-9C75-C22ADF14A02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66616" y="4781604"/>
                <a:ext cx="1071379" cy="1071379"/>
              </a:xfrm>
              <a:prstGeom prst="rect">
                <a:avLst/>
              </a:prstGeom>
              <a:ln>
                <a:solidFill>
                  <a:schemeClr val="accent5"/>
                </a:solidFill>
              </a:ln>
            </p:spPr>
          </p:pic>
          <p:sp>
            <p:nvSpPr>
              <p:cNvPr id="8" name="Rectangle 7">
                <a:extLst>
                  <a:ext uri="{FF2B5EF4-FFF2-40B4-BE49-F238E27FC236}">
                    <a16:creationId xmlns:a16="http://schemas.microsoft.com/office/drawing/2014/main" id="{CE43AFD1-3687-754B-B231-B1A1CF6DDA47}"/>
                  </a:ext>
                </a:extLst>
              </p:cNvPr>
              <p:cNvSpPr/>
              <p:nvPr/>
            </p:nvSpPr>
            <p:spPr>
              <a:xfrm>
                <a:off x="585566" y="4374447"/>
                <a:ext cx="1433478" cy="192006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grpSp>
        <p:grpSp>
          <p:nvGrpSpPr>
            <p:cNvPr id="9" name="Group 8">
              <a:extLst>
                <a:ext uri="{FF2B5EF4-FFF2-40B4-BE49-F238E27FC236}">
                  <a16:creationId xmlns:a16="http://schemas.microsoft.com/office/drawing/2014/main" id="{4B3DECBD-ADE2-C242-926B-3463AB27CF42}"/>
                </a:ext>
              </a:extLst>
            </p:cNvPr>
            <p:cNvGrpSpPr/>
            <p:nvPr/>
          </p:nvGrpSpPr>
          <p:grpSpPr>
            <a:xfrm>
              <a:off x="8663940" y="3996965"/>
              <a:ext cx="1433104" cy="1919569"/>
              <a:chOff x="7994782" y="4374447"/>
              <a:chExt cx="1433477" cy="1920069"/>
            </a:xfrm>
          </p:grpSpPr>
          <p:pic>
            <p:nvPicPr>
              <p:cNvPr id="10" name="Picture 9">
                <a:extLst>
                  <a:ext uri="{FF2B5EF4-FFF2-40B4-BE49-F238E27FC236}">
                    <a16:creationId xmlns:a16="http://schemas.microsoft.com/office/drawing/2014/main" id="{F9FDAD0A-2408-2246-9819-F81F247E74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5832" y="4781604"/>
                <a:ext cx="1071379" cy="1071379"/>
              </a:xfrm>
              <a:prstGeom prst="rect">
                <a:avLst/>
              </a:prstGeom>
              <a:ln>
                <a:solidFill>
                  <a:schemeClr val="accent5"/>
                </a:solidFill>
              </a:ln>
            </p:spPr>
          </p:pic>
          <p:sp>
            <p:nvSpPr>
              <p:cNvPr id="11" name="Rectangle 10">
                <a:extLst>
                  <a:ext uri="{FF2B5EF4-FFF2-40B4-BE49-F238E27FC236}">
                    <a16:creationId xmlns:a16="http://schemas.microsoft.com/office/drawing/2014/main" id="{C3867FB3-719C-2A46-AC5E-8F3377C27880}"/>
                  </a:ext>
                </a:extLst>
              </p:cNvPr>
              <p:cNvSpPr/>
              <p:nvPr/>
            </p:nvSpPr>
            <p:spPr>
              <a:xfrm>
                <a:off x="7994782" y="4374447"/>
                <a:ext cx="1433477" cy="192006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grpSp>
        <p:cxnSp>
          <p:nvCxnSpPr>
            <p:cNvPr id="20" name="Elbow Connector 19">
              <a:extLst>
                <a:ext uri="{FF2B5EF4-FFF2-40B4-BE49-F238E27FC236}">
                  <a16:creationId xmlns:a16="http://schemas.microsoft.com/office/drawing/2014/main" id="{0E5F7F0D-6AB7-BC43-B650-BC6DAF06C214}"/>
                </a:ext>
              </a:extLst>
            </p:cNvPr>
            <p:cNvCxnSpPr>
              <a:cxnSpLocks/>
              <a:stCxn id="8" idx="0"/>
              <a:endCxn id="24" idx="1"/>
            </p:cNvCxnSpPr>
            <p:nvPr/>
          </p:nvCxnSpPr>
          <p:spPr>
            <a:xfrm rot="5400000" flipH="1" flipV="1">
              <a:off x="2629722" y="2319960"/>
              <a:ext cx="1854106" cy="149990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EFA2943-FDB2-4349-9415-AF5590046C87}"/>
                </a:ext>
              </a:extLst>
            </p:cNvPr>
            <p:cNvSpPr/>
            <p:nvPr/>
          </p:nvSpPr>
          <p:spPr>
            <a:xfrm>
              <a:off x="581669" y="3143704"/>
              <a:ext cx="4473526" cy="707630"/>
            </a:xfrm>
            <a:prstGeom prst="rect">
              <a:avLst/>
            </a:prstGeom>
            <a:solidFill>
              <a:schemeClr val="bg1"/>
            </a:solidFill>
          </p:spPr>
          <p:txBody>
            <a:bodyPr wrap="square">
              <a:spAutoFit/>
            </a:bodyPr>
            <a:lstStyle/>
            <a:p>
              <a:pPr marL="0" lvl="1" algn="ctr"/>
              <a:r>
                <a:rPr lang="en-US" sz="1999"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On-Demand Instances </a:t>
              </a:r>
              <a:br>
                <a:rPr lang="en-US" sz="1999"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999"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or Reserved Instances</a:t>
              </a:r>
            </a:p>
          </p:txBody>
        </p:sp>
        <p:cxnSp>
          <p:nvCxnSpPr>
            <p:cNvPr id="22" name="Elbow Connector 21">
              <a:extLst>
                <a:ext uri="{FF2B5EF4-FFF2-40B4-BE49-F238E27FC236}">
                  <a16:creationId xmlns:a16="http://schemas.microsoft.com/office/drawing/2014/main" id="{637D5449-C935-1F46-9D54-DF2BD4F70011}"/>
                </a:ext>
              </a:extLst>
            </p:cNvPr>
            <p:cNvCxnSpPr>
              <a:cxnSpLocks/>
              <a:stCxn id="11" idx="0"/>
              <a:endCxn id="24" idx="3"/>
            </p:cNvCxnSpPr>
            <p:nvPr/>
          </p:nvCxnSpPr>
          <p:spPr>
            <a:xfrm rot="16200000" flipV="1">
              <a:off x="7745357" y="2361830"/>
              <a:ext cx="1854106" cy="141616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3FFC27-4E27-9B47-9A79-C0F0331160A7}"/>
                </a:ext>
              </a:extLst>
            </p:cNvPr>
            <p:cNvSpPr/>
            <p:nvPr/>
          </p:nvSpPr>
          <p:spPr>
            <a:xfrm>
              <a:off x="7889497" y="3366715"/>
              <a:ext cx="2981993" cy="400006"/>
            </a:xfrm>
            <a:prstGeom prst="rect">
              <a:avLst/>
            </a:prstGeom>
            <a:solidFill>
              <a:schemeClr val="bg1"/>
            </a:solidFill>
          </p:spPr>
          <p:txBody>
            <a:bodyPr wrap="square">
              <a:spAutoFit/>
            </a:bodyPr>
            <a:lstStyle/>
            <a:p>
              <a:pPr marL="0" lvl="1" algn="ctr"/>
              <a:r>
                <a:rPr lang="en-US" sz="1999" dirty="0">
                  <a:solidFill>
                    <a:schemeClr val="tx1">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Spot Instances</a:t>
              </a:r>
            </a:p>
          </p:txBody>
        </p:sp>
        <p:sp>
          <p:nvSpPr>
            <p:cNvPr id="24" name="Rectangle 23">
              <a:extLst>
                <a:ext uri="{FF2B5EF4-FFF2-40B4-BE49-F238E27FC236}">
                  <a16:creationId xmlns:a16="http://schemas.microsoft.com/office/drawing/2014/main" id="{EC68EC77-C73F-494F-A132-1C7003639D5E}"/>
                </a:ext>
              </a:extLst>
            </p:cNvPr>
            <p:cNvSpPr/>
            <p:nvPr/>
          </p:nvSpPr>
          <p:spPr>
            <a:xfrm>
              <a:off x="4306728" y="1274179"/>
              <a:ext cx="3657600" cy="173736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25" name="Graphic 24">
              <a:extLst>
                <a:ext uri="{FF2B5EF4-FFF2-40B4-BE49-F238E27FC236}">
                  <a16:creationId xmlns:a16="http://schemas.microsoft.com/office/drawing/2014/main" id="{94442515-E3F6-47D7-BA07-D58D3C04519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6928" y="1274179"/>
              <a:ext cx="457200" cy="457200"/>
            </a:xfrm>
            <a:prstGeom prst="rect">
              <a:avLst/>
            </a:prstGeom>
          </p:spPr>
        </p:pic>
        <p:grpSp>
          <p:nvGrpSpPr>
            <p:cNvPr id="35" name="Group 34">
              <a:extLst>
                <a:ext uri="{FF2B5EF4-FFF2-40B4-BE49-F238E27FC236}">
                  <a16:creationId xmlns:a16="http://schemas.microsoft.com/office/drawing/2014/main" id="{1B27261F-C4C9-432C-A270-A925045434E4}"/>
                </a:ext>
              </a:extLst>
            </p:cNvPr>
            <p:cNvGrpSpPr/>
            <p:nvPr/>
          </p:nvGrpSpPr>
          <p:grpSpPr>
            <a:xfrm>
              <a:off x="4588157" y="2172654"/>
              <a:ext cx="3094743" cy="640080"/>
              <a:chOff x="4668416" y="2172654"/>
              <a:chExt cx="3094743" cy="640080"/>
            </a:xfrm>
          </p:grpSpPr>
          <p:pic>
            <p:nvPicPr>
              <p:cNvPr id="26" name="Graphic 25">
                <a:extLst>
                  <a:ext uri="{FF2B5EF4-FFF2-40B4-BE49-F238E27FC236}">
                    <a16:creationId xmlns:a16="http://schemas.microsoft.com/office/drawing/2014/main" id="{72E9CAE8-F82F-4613-B32A-B1814CBAE3B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8416" y="2218374"/>
                <a:ext cx="548640" cy="548640"/>
              </a:xfrm>
              <a:prstGeom prst="rect">
                <a:avLst/>
              </a:prstGeom>
            </p:spPr>
          </p:pic>
          <p:pic>
            <p:nvPicPr>
              <p:cNvPr id="29" name="Graphic 28">
                <a:extLst>
                  <a:ext uri="{FF2B5EF4-FFF2-40B4-BE49-F238E27FC236}">
                    <a16:creationId xmlns:a16="http://schemas.microsoft.com/office/drawing/2014/main" id="{FF324130-64FC-442E-A65B-9CA543FA06C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4519" y="2218374"/>
                <a:ext cx="548640" cy="548640"/>
              </a:xfrm>
              <a:prstGeom prst="rect">
                <a:avLst/>
              </a:prstGeom>
            </p:spPr>
          </p:pic>
          <p:grpSp>
            <p:nvGrpSpPr>
              <p:cNvPr id="31" name="Group 30">
                <a:extLst>
                  <a:ext uri="{FF2B5EF4-FFF2-40B4-BE49-F238E27FC236}">
                    <a16:creationId xmlns:a16="http://schemas.microsoft.com/office/drawing/2014/main" id="{A2B58AEC-678E-41FE-9E8C-F7AD1E111635}"/>
                  </a:ext>
                </a:extLst>
              </p:cNvPr>
              <p:cNvGrpSpPr/>
              <p:nvPr/>
            </p:nvGrpSpPr>
            <p:grpSpPr>
              <a:xfrm>
                <a:off x="5456157" y="2172654"/>
                <a:ext cx="640080" cy="640080"/>
                <a:chOff x="5416772" y="2172654"/>
                <a:chExt cx="640080" cy="640080"/>
              </a:xfrm>
            </p:grpSpPr>
            <p:pic>
              <p:nvPicPr>
                <p:cNvPr id="27" name="Graphic 26">
                  <a:extLst>
                    <a:ext uri="{FF2B5EF4-FFF2-40B4-BE49-F238E27FC236}">
                      <a16:creationId xmlns:a16="http://schemas.microsoft.com/office/drawing/2014/main" id="{73793A37-75C6-4428-AA4B-84B9424F923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2492" y="2218374"/>
                  <a:ext cx="548640" cy="548640"/>
                </a:xfrm>
                <a:prstGeom prst="rect">
                  <a:avLst/>
                </a:prstGeom>
              </p:spPr>
            </p:pic>
            <p:sp>
              <p:nvSpPr>
                <p:cNvPr id="3" name="Rectangle 2">
                  <a:extLst>
                    <a:ext uri="{FF2B5EF4-FFF2-40B4-BE49-F238E27FC236}">
                      <a16:creationId xmlns:a16="http://schemas.microsoft.com/office/drawing/2014/main" id="{53C103B9-133A-4A20-886F-FC1ADF6439CC}"/>
                    </a:ext>
                  </a:extLst>
                </p:cNvPr>
                <p:cNvSpPr/>
                <p:nvPr/>
              </p:nvSpPr>
              <p:spPr>
                <a:xfrm>
                  <a:off x="5416772" y="2172654"/>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6082B983-ECDD-4334-A553-A8257F26C51A}"/>
                  </a:ext>
                </a:extLst>
              </p:cNvPr>
              <p:cNvGrpSpPr/>
              <p:nvPr/>
            </p:nvGrpSpPr>
            <p:grpSpPr>
              <a:xfrm>
                <a:off x="6335338" y="2172654"/>
                <a:ext cx="640080" cy="640080"/>
                <a:chOff x="5416772" y="2172654"/>
                <a:chExt cx="640080" cy="640080"/>
              </a:xfrm>
            </p:grpSpPr>
            <p:pic>
              <p:nvPicPr>
                <p:cNvPr id="33" name="Graphic 32">
                  <a:extLst>
                    <a:ext uri="{FF2B5EF4-FFF2-40B4-BE49-F238E27FC236}">
                      <a16:creationId xmlns:a16="http://schemas.microsoft.com/office/drawing/2014/main" id="{FB88B6C2-2410-4E17-BEED-CCDCF335578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2492" y="2218374"/>
                  <a:ext cx="548640" cy="548640"/>
                </a:xfrm>
                <a:prstGeom prst="rect">
                  <a:avLst/>
                </a:prstGeom>
              </p:spPr>
            </p:pic>
            <p:sp>
              <p:nvSpPr>
                <p:cNvPr id="34" name="Rectangle 33">
                  <a:extLst>
                    <a:ext uri="{FF2B5EF4-FFF2-40B4-BE49-F238E27FC236}">
                      <a16:creationId xmlns:a16="http://schemas.microsoft.com/office/drawing/2014/main" id="{DF6F5DC7-6791-4A42-AE99-5A1B210CA152}"/>
                    </a:ext>
                  </a:extLst>
                </p:cNvPr>
                <p:cNvSpPr/>
                <p:nvPr/>
              </p:nvSpPr>
              <p:spPr>
                <a:xfrm>
                  <a:off x="5416772" y="2172654"/>
                  <a:ext cx="640080" cy="640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 name="Footer Placeholder 1">
            <a:extLst>
              <a:ext uri="{FF2B5EF4-FFF2-40B4-BE49-F238E27FC236}">
                <a16:creationId xmlns:a16="http://schemas.microsoft.com/office/drawing/2014/main" id="{FFEDAC13-63B8-4806-B9C1-408A355EA94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81EECAE-930F-AC47-B50A-24A4F04318A5}"/>
              </a:ext>
            </a:extLst>
          </p:cNvPr>
          <p:cNvSpPr>
            <a:spLocks noGrp="1"/>
          </p:cNvSpPr>
          <p:nvPr>
            <p:ph type="sldNum" sz="quarter" idx="12"/>
          </p:nvPr>
        </p:nvSpPr>
        <p:spPr/>
        <p:txBody>
          <a:bodyPr/>
          <a:lstStyle/>
          <a:p>
            <a:fld id="{DA3D2F37-7CDD-994A-90F6-DC311907F511}" type="slidenum">
              <a:rPr lang="en-US" smtClean="0"/>
              <a:pPr/>
              <a:t>15</a:t>
            </a:fld>
            <a:endParaRPr lang="en-US" dirty="0"/>
          </a:p>
        </p:txBody>
      </p:sp>
    </p:spTree>
    <p:custDataLst>
      <p:tags r:id="rId1"/>
    </p:custDataLst>
    <p:extLst>
      <p:ext uri="{BB962C8B-B14F-4D97-AF65-F5344CB8AC3E}">
        <p14:creationId xmlns:p14="http://schemas.microsoft.com/office/powerpoint/2010/main" val="1616783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A9E0-07D5-9142-8E0E-0184882244F3}"/>
              </a:ext>
            </a:extLst>
          </p:cNvPr>
          <p:cNvSpPr>
            <a:spLocks noGrp="1"/>
          </p:cNvSpPr>
          <p:nvPr>
            <p:ph type="title"/>
          </p:nvPr>
        </p:nvSpPr>
        <p:spPr/>
        <p:txBody>
          <a:bodyPr/>
          <a:lstStyle/>
          <a:p>
            <a:r>
              <a:rPr lang="en-US" dirty="0"/>
              <a:t>Automatic scaling considerations</a:t>
            </a:r>
          </a:p>
        </p:txBody>
      </p:sp>
      <p:sp>
        <p:nvSpPr>
          <p:cNvPr id="7" name="Content Placeholder 6">
            <a:extLst>
              <a:ext uri="{FF2B5EF4-FFF2-40B4-BE49-F238E27FC236}">
                <a16:creationId xmlns:a16="http://schemas.microsoft.com/office/drawing/2014/main" id="{9E6C506E-0027-4821-BEAB-DCA411C1C545}"/>
              </a:ext>
            </a:extLst>
          </p:cNvPr>
          <p:cNvSpPr>
            <a:spLocks noGrp="1"/>
          </p:cNvSpPr>
          <p:nvPr>
            <p:ph idx="1"/>
          </p:nvPr>
        </p:nvSpPr>
        <p:spPr>
          <a:xfrm>
            <a:off x="419100" y="1463040"/>
            <a:ext cx="11353800" cy="4893309"/>
          </a:xfrm>
        </p:spPr>
        <p:txBody>
          <a:bodyPr/>
          <a:lstStyle/>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Multiple types</a:t>
            </a:r>
            <a:r>
              <a:rPr lang="en-US" dirty="0"/>
              <a:t> of automatic scaling</a:t>
            </a:r>
          </a:p>
          <a:p>
            <a:pPr>
              <a:buClr>
                <a:schemeClr val="tx1"/>
              </a:buClr>
            </a:pPr>
            <a:endParaRPr lang="en-US" dirty="0"/>
          </a:p>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Simple</a:t>
            </a:r>
            <a:r>
              <a:rPr lang="en-US" dirty="0">
                <a:latin typeface="+mn-lt"/>
                <a:ea typeface="Amazon Ember" panose="020B0603020204020204" pitchFamily="34" charset="0"/>
                <a:cs typeface="Amazon Ember" panose="020B0603020204020204" pitchFamily="34" charset="0"/>
              </a:rPr>
              <a:t>,</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step</a:t>
            </a:r>
            <a:r>
              <a:rPr lang="en-US" dirty="0">
                <a:ea typeface="Amazon Ember" panose="020B0603020204020204" pitchFamily="34" charset="0"/>
                <a:cs typeface="Amazon Ember" panose="020B0603020204020204" pitchFamily="34" charset="0"/>
              </a:rPr>
              <a:t>, or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target tracking </a:t>
            </a:r>
            <a:r>
              <a:rPr lang="en-US" dirty="0">
                <a:latin typeface="+mn-lt"/>
                <a:ea typeface="Amazon Ember" panose="020B0603020204020204" pitchFamily="34" charset="0"/>
                <a:cs typeface="Amazon Ember" panose="020B0603020204020204" pitchFamily="34" charset="0"/>
              </a:rPr>
              <a:t>scaling</a:t>
            </a:r>
          </a:p>
          <a:p>
            <a:pPr>
              <a:buClr>
                <a:schemeClr val="tx1"/>
              </a:buClr>
            </a:pPr>
            <a:endParaRPr lang="en-US" dirty="0"/>
          </a:p>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Multiple metrics</a:t>
            </a:r>
            <a:r>
              <a:rPr lang="en-US" dirty="0"/>
              <a:t> (not just CPU)</a:t>
            </a:r>
          </a:p>
          <a:p>
            <a:pPr>
              <a:buClr>
                <a:schemeClr val="tx1"/>
              </a:buClr>
            </a:pPr>
            <a:endParaRPr lang="en-US" dirty="0"/>
          </a:p>
          <a:p>
            <a:pPr>
              <a:buClr>
                <a:schemeClr val="tx1"/>
              </a:buClr>
            </a:pPr>
            <a:r>
              <a:rPr lang="en-US" dirty="0"/>
              <a:t>When to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scale out </a:t>
            </a:r>
            <a:r>
              <a:rPr lang="en-US" dirty="0"/>
              <a:t>and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scale in</a:t>
            </a:r>
            <a:endParaRPr lang="en-US" dirty="0"/>
          </a:p>
          <a:p>
            <a:pPr>
              <a:buClr>
                <a:schemeClr val="tx1"/>
              </a:buClr>
            </a:pPr>
            <a:endParaRPr lang="en-US" dirty="0"/>
          </a:p>
          <a:p>
            <a:pPr>
              <a:buClr>
                <a:schemeClr val="tx1"/>
              </a:buClr>
            </a:pPr>
            <a:r>
              <a:rPr lang="en-US" dirty="0"/>
              <a:t>Use of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lifecycle hooks</a:t>
            </a:r>
          </a:p>
        </p:txBody>
      </p:sp>
      <p:sp>
        <p:nvSpPr>
          <p:cNvPr id="3" name="Footer Placeholder 2">
            <a:extLst>
              <a:ext uri="{FF2B5EF4-FFF2-40B4-BE49-F238E27FC236}">
                <a16:creationId xmlns:a16="http://schemas.microsoft.com/office/drawing/2014/main" id="{8BA6A3EE-E77F-479E-8169-F02AB9D3F9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40156209-E28D-42FA-978E-9CE708F3230E}"/>
              </a:ext>
            </a:extLst>
          </p:cNvPr>
          <p:cNvSpPr>
            <a:spLocks noGrp="1"/>
          </p:cNvSpPr>
          <p:nvPr>
            <p:ph type="sldNum" sz="quarter" idx="12"/>
          </p:nvPr>
        </p:nvSpPr>
        <p:spPr/>
        <p:txBody>
          <a:bodyPr/>
          <a:lstStyle/>
          <a:p>
            <a:fld id="{B6A95138-A96E-2F42-A959-2EFD44FE4AB7}" type="slidenum">
              <a:rPr lang="en-US" smtClean="0"/>
              <a:pPr/>
              <a:t>16</a:t>
            </a:fld>
            <a:endParaRPr lang="en-US" dirty="0"/>
          </a:p>
        </p:txBody>
      </p:sp>
    </p:spTree>
    <p:custDataLst>
      <p:tags r:id="rId1"/>
    </p:custDataLst>
    <p:extLst>
      <p:ext uri="{BB962C8B-B14F-4D97-AF65-F5344CB8AC3E}">
        <p14:creationId xmlns:p14="http://schemas.microsoft.com/office/powerpoint/2010/main" val="205197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2191219"/>
          </a:xfrm>
        </p:spPr>
        <p:txBody>
          <a:bodyPr>
            <a:noAutofit/>
          </a:bodyPr>
          <a:lstStyle/>
          <a:p>
            <a:r>
              <a:rPr lang="en-US" sz="3600" dirty="0"/>
              <a:t>Demonstration:</a:t>
            </a:r>
            <a:br>
              <a:rPr lang="en-US" sz="3600" dirty="0"/>
            </a:br>
            <a:r>
              <a:rPr lang="en-US" sz="3600" dirty="0"/>
              <a:t>Creating Scaling Policies for Amazon EC2 Auto Scaling</a:t>
            </a:r>
            <a:endParaRPr lang="en-US" sz="3600" dirty="0">
              <a:latin typeface="+mj-lt"/>
            </a:endParaRPr>
          </a:p>
        </p:txBody>
      </p:sp>
      <p:pic>
        <p:nvPicPr>
          <p:cNvPr id="10" name="Picture 9">
            <a:extLst>
              <a:ext uri="{FF2B5EF4-FFF2-40B4-BE49-F238E27FC236}">
                <a16:creationId xmlns:a16="http://schemas.microsoft.com/office/drawing/2014/main" id="{375025AB-F397-4476-9D58-26F67063A18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135466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elastic infrastructure </a:t>
            </a:r>
            <a:r>
              <a:rPr lang="en-US" sz="2400" dirty="0">
                <a:latin typeface="+mn-lt"/>
              </a:rPr>
              <a:t>can expand and contract as capacity needs change</a:t>
            </a:r>
          </a:p>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EC2 Auto Scaling</a:t>
            </a:r>
            <a:r>
              <a:rPr lang="en-US" sz="2400" dirty="0">
                <a:latin typeface="+mn-lt"/>
              </a:rPr>
              <a:t> automatically adds or removes EC2 instances according to policies that you define, schedules, and health checks</a:t>
            </a:r>
          </a:p>
          <a:p>
            <a:r>
              <a:rPr lang="en-US" sz="2400" dirty="0">
                <a:latin typeface="+mn-lt"/>
              </a:rPr>
              <a:t>Amazon EC2 Auto Scaling provides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several scaling options </a:t>
            </a:r>
            <a:r>
              <a:rPr lang="en-US" sz="2400" dirty="0">
                <a:latin typeface="+mn-lt"/>
              </a:rPr>
              <a:t>to best meet the needs of your applications</a:t>
            </a:r>
          </a:p>
          <a:p>
            <a:r>
              <a:rPr lang="en-US" sz="2400" dirty="0">
                <a:latin typeface="+mn-lt"/>
              </a:rPr>
              <a:t>When you configure an Auto Scaling group, you can specify the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EC2 instance types</a:t>
            </a:r>
            <a:r>
              <a:rPr lang="en-US" sz="2400" dirty="0">
                <a:latin typeface="+mn-lt"/>
              </a:rPr>
              <a:t> and the combination of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pricing models </a:t>
            </a:r>
            <a:r>
              <a:rPr lang="en-US" sz="2400" dirty="0">
                <a:latin typeface="+mn-lt"/>
              </a:rPr>
              <a:t>that it uses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18</a:t>
            </a:fld>
            <a:endParaRPr lang="en-US" dirty="0"/>
          </a:p>
        </p:txBody>
      </p:sp>
    </p:spTree>
    <p:custDataLst>
      <p:tags r:id="rId1"/>
    </p:custDataLst>
    <p:extLst>
      <p:ext uri="{BB962C8B-B14F-4D97-AF65-F5344CB8AC3E}">
        <p14:creationId xmlns:p14="http://schemas.microsoft.com/office/powerpoint/2010/main" val="3311885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1FAE8D-0425-4D78-A28D-6CC7D61E605B}"/>
              </a:ext>
            </a:extLst>
          </p:cNvPr>
          <p:cNvSpPr>
            <a:spLocks noGrp="1"/>
          </p:cNvSpPr>
          <p:nvPr>
            <p:ph type="body" sz="quarter" idx="10"/>
          </p:nvPr>
        </p:nvSpPr>
        <p:spPr>
          <a:xfrm>
            <a:off x="419100" y="2554356"/>
            <a:ext cx="10972800" cy="488498"/>
          </a:xfrm>
        </p:spPr>
        <p:txBody>
          <a:bodyPr>
            <a:normAutofit fontScale="85000" lnSpcReduction="10000"/>
          </a:bodyPr>
          <a:lstStyle/>
          <a:p>
            <a:r>
              <a:rPr lang="en-US" sz="2400" b="1" dirty="0">
                <a:latin typeface="+mn-lt"/>
              </a:rPr>
              <a:t>Module 9: Implementing Elasticity, High Availability, and Monitoring</a:t>
            </a:r>
          </a:p>
        </p:txBody>
      </p:sp>
      <p:sp>
        <p:nvSpPr>
          <p:cNvPr id="2" name="Title 1"/>
          <p:cNvSpPr>
            <a:spLocks noGrp="1"/>
          </p:cNvSpPr>
          <p:nvPr>
            <p:ph type="title"/>
          </p:nvPr>
        </p:nvSpPr>
        <p:spPr/>
        <p:txBody>
          <a:bodyPr>
            <a:noAutofit/>
          </a:bodyPr>
          <a:lstStyle/>
          <a:p>
            <a:r>
              <a:rPr lang="en-US" sz="4000" dirty="0">
                <a:latin typeface="+mj-lt"/>
              </a:rPr>
              <a:t>Section 3: Scaling your databases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293017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Sections</a:t>
            </a:r>
          </a:p>
          <a:p>
            <a:pPr marL="457200" indent="-457200">
              <a:spcBef>
                <a:spcPts val="1800"/>
              </a:spcBef>
              <a:buFont typeface="+mj-lt"/>
              <a:buAutoNum type="arabicPeriod"/>
            </a:pPr>
            <a:r>
              <a:rPr lang="en-US" sz="2000" dirty="0">
                <a:latin typeface="+mn-lt"/>
              </a:rPr>
              <a:t>Architectural need</a:t>
            </a:r>
          </a:p>
          <a:p>
            <a:pPr marL="457200" indent="-457200">
              <a:spcBef>
                <a:spcPts val="1800"/>
              </a:spcBef>
              <a:buFont typeface="+mj-lt"/>
              <a:buAutoNum type="arabicPeriod"/>
            </a:pPr>
            <a:r>
              <a:rPr lang="en-US" sz="2000" dirty="0">
                <a:latin typeface="+mn-lt"/>
              </a:rPr>
              <a:t>Scaling your compute resources</a:t>
            </a:r>
          </a:p>
          <a:p>
            <a:pPr marL="457200" indent="-457200">
              <a:spcBef>
                <a:spcPts val="1800"/>
              </a:spcBef>
              <a:buFont typeface="+mj-lt"/>
              <a:buAutoNum type="arabicPeriod"/>
            </a:pPr>
            <a:r>
              <a:rPr lang="en-US" sz="2000" dirty="0">
                <a:latin typeface="+mn-lt"/>
              </a:rPr>
              <a:t>Scaling your databases</a:t>
            </a:r>
          </a:p>
          <a:p>
            <a:pPr marL="457200" indent="-457200">
              <a:spcBef>
                <a:spcPts val="1800"/>
              </a:spcBef>
              <a:buFont typeface="+mj-lt"/>
              <a:buAutoNum type="arabicPeriod"/>
            </a:pPr>
            <a:r>
              <a:rPr lang="en-US" sz="2000" dirty="0">
                <a:latin typeface="+mn-lt"/>
              </a:rPr>
              <a:t>Designing an environment that’s highly available</a:t>
            </a:r>
          </a:p>
          <a:p>
            <a:pPr marL="457200" indent="-457200">
              <a:spcBef>
                <a:spcPts val="1800"/>
              </a:spcBef>
              <a:buFont typeface="+mj-lt"/>
              <a:buAutoNum type="arabicPeriod"/>
            </a:pPr>
            <a:r>
              <a:rPr lang="en-US" sz="2000" dirty="0">
                <a:latin typeface="+mn-lt"/>
              </a:rPr>
              <a:t>Monitoring</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Demonstrations</a:t>
            </a:r>
          </a:p>
          <a:p>
            <a:r>
              <a:rPr lang="en-US" sz="2000" dirty="0">
                <a:latin typeface="+mn-lt"/>
              </a:rPr>
              <a:t>Creating Scaling Policies for Amazon EC2 Auto Scaling</a:t>
            </a:r>
          </a:p>
          <a:p>
            <a:r>
              <a:rPr lang="en-US" sz="2000" dirty="0">
                <a:latin typeface="+mn-lt"/>
              </a:rPr>
              <a:t>Creating a Highly Available Web Application</a:t>
            </a:r>
          </a:p>
          <a:p>
            <a:r>
              <a:rPr lang="en-US" sz="2000" dirty="0">
                <a:latin typeface="+mn-lt"/>
              </a:rPr>
              <a:t>Amazon Route 53</a:t>
            </a:r>
          </a:p>
          <a:p>
            <a:pPr marL="0" indent="0">
              <a:buNone/>
            </a:pPr>
            <a:endParaRPr lang="en-US" sz="2000" dirty="0">
              <a:latin typeface="+mn-lt"/>
            </a:endParaRPr>
          </a:p>
          <a:p>
            <a:pPr marL="0" indent="0">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Labs</a:t>
            </a:r>
          </a:p>
          <a:p>
            <a:r>
              <a:rPr lang="en-US" sz="2000" dirty="0">
                <a:latin typeface="+mn-lt"/>
              </a:rPr>
              <a:t>Guided Lab: Creating a Highly Available Environment</a:t>
            </a:r>
          </a:p>
          <a:p>
            <a:r>
              <a:rPr lang="en-US" sz="2000" dirty="0"/>
              <a:t>Challenge Lab: Creating a Scalable and Highly Available Environment for the Café </a:t>
            </a:r>
          </a:p>
          <a:p>
            <a:pPr marL="0" indent="0">
              <a:buNone/>
            </a:pPr>
            <a:endParaRPr lang="en-US" sz="20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EBC7-9733-A04A-AF2F-49E69A1357A3}"/>
              </a:ext>
            </a:extLst>
          </p:cNvPr>
          <p:cNvSpPr>
            <a:spLocks noGrp="1"/>
          </p:cNvSpPr>
          <p:nvPr>
            <p:ph type="title"/>
          </p:nvPr>
        </p:nvSpPr>
        <p:spPr/>
        <p:txBody>
          <a:bodyPr/>
          <a:lstStyle/>
          <a:p>
            <a:r>
              <a:rPr lang="en-US" sz="3600" dirty="0"/>
              <a:t>Vertical scaling with Amazon RDS: </a:t>
            </a:r>
            <a:br>
              <a:rPr lang="en-US" sz="3600" dirty="0"/>
            </a:br>
            <a:r>
              <a:rPr lang="en-US" sz="3600" dirty="0"/>
              <a:t>Push-button scaling </a:t>
            </a:r>
          </a:p>
        </p:txBody>
      </p:sp>
      <p:sp>
        <p:nvSpPr>
          <p:cNvPr id="13" name="Rectangle 12">
            <a:extLst>
              <a:ext uri="{FF2B5EF4-FFF2-40B4-BE49-F238E27FC236}">
                <a16:creationId xmlns:a16="http://schemas.microsoft.com/office/drawing/2014/main" id="{A893B4C6-344F-094D-B621-106D21404DD7}"/>
              </a:ext>
            </a:extLst>
          </p:cNvPr>
          <p:cNvSpPr/>
          <p:nvPr/>
        </p:nvSpPr>
        <p:spPr>
          <a:xfrm>
            <a:off x="921415" y="2195955"/>
            <a:ext cx="6092825" cy="3139321"/>
          </a:xfrm>
          <a:prstGeom prst="rect">
            <a:avLst/>
          </a:prstGeom>
        </p:spPr>
        <p:txBody>
          <a:bodyPr wrap="square">
            <a:spAutoFit/>
          </a:bodyPr>
          <a:lstStyle/>
          <a:p>
            <a:pPr marL="292100" indent="-292100">
              <a:spcAft>
                <a:spcPts val="1800"/>
              </a:spcAft>
              <a:buClr>
                <a:schemeClr val="tx1">
                  <a:lumMod val="85000"/>
                  <a:lumOff val="15000"/>
                </a:schemeClr>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DB instances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vertically</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up or down</a:t>
            </a:r>
          </a:p>
          <a:p>
            <a:pPr marL="292100" indent="-292100">
              <a:spcAft>
                <a:spcPts val="1800"/>
              </a:spcAft>
              <a:buClr>
                <a:schemeClr val="tx1">
                  <a:lumMod val="85000"/>
                  <a:lumOff val="15000"/>
                </a:schemeClr>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From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 to 24xlarge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 everything in between</a:t>
            </a:r>
          </a:p>
          <a:p>
            <a:pPr marL="292100" indent="-292100">
              <a:spcAft>
                <a:spcPts val="1800"/>
              </a:spcAft>
              <a:buClr>
                <a:schemeClr val="tx1">
                  <a:lumMod val="85000"/>
                  <a:lumOff val="15000"/>
                </a:schemeClr>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vertically with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minimal downtime</a:t>
            </a:r>
          </a:p>
        </p:txBody>
      </p:sp>
      <p:grpSp>
        <p:nvGrpSpPr>
          <p:cNvPr id="6" name="Group 5" descr="push-button vertical scaling lets you scale database instances vertically up or down.">
            <a:extLst>
              <a:ext uri="{FF2B5EF4-FFF2-40B4-BE49-F238E27FC236}">
                <a16:creationId xmlns:a16="http://schemas.microsoft.com/office/drawing/2014/main" id="{55E18A70-3E48-47E6-95EA-74E058C77822}"/>
              </a:ext>
            </a:extLst>
          </p:cNvPr>
          <p:cNvGrpSpPr/>
          <p:nvPr/>
        </p:nvGrpSpPr>
        <p:grpSpPr>
          <a:xfrm>
            <a:off x="7447884" y="2261119"/>
            <a:ext cx="3822701" cy="2882900"/>
            <a:chOff x="7447884" y="2261119"/>
            <a:chExt cx="3822701" cy="2882900"/>
          </a:xfrm>
        </p:grpSpPr>
        <p:pic>
          <p:nvPicPr>
            <p:cNvPr id="11" name="Graphic 10">
              <a:extLst>
                <a:ext uri="{FF2B5EF4-FFF2-40B4-BE49-F238E27FC236}">
                  <a16:creationId xmlns:a16="http://schemas.microsoft.com/office/drawing/2014/main" id="{8DE51A26-C7F3-4028-BA53-6F81AAA5EE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888" y="3727655"/>
              <a:ext cx="1005840" cy="1005840"/>
            </a:xfrm>
            <a:prstGeom prst="rect">
              <a:avLst/>
            </a:prstGeom>
          </p:spPr>
        </p:pic>
        <p:pic>
          <p:nvPicPr>
            <p:cNvPr id="12" name="Graphic 11">
              <a:extLst>
                <a:ext uri="{FF2B5EF4-FFF2-40B4-BE49-F238E27FC236}">
                  <a16:creationId xmlns:a16="http://schemas.microsoft.com/office/drawing/2014/main" id="{896D2209-F457-4631-BCDC-EE95D8BFB12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5100" y="2671643"/>
              <a:ext cx="1554480" cy="1554480"/>
            </a:xfrm>
            <a:prstGeom prst="rect">
              <a:avLst/>
            </a:prstGeom>
          </p:spPr>
        </p:pic>
        <p:sp>
          <p:nvSpPr>
            <p:cNvPr id="10" name="Rectangle 9">
              <a:extLst>
                <a:ext uri="{FF2B5EF4-FFF2-40B4-BE49-F238E27FC236}">
                  <a16:creationId xmlns:a16="http://schemas.microsoft.com/office/drawing/2014/main" id="{C9DA3810-917F-EA49-8CEC-663E0D5A754D}"/>
                </a:ext>
              </a:extLst>
            </p:cNvPr>
            <p:cNvSpPr/>
            <p:nvPr/>
          </p:nvSpPr>
          <p:spPr>
            <a:xfrm>
              <a:off x="7447884" y="2261119"/>
              <a:ext cx="3822701" cy="2882900"/>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5869B75-6065-42C2-B5B5-710FE70291C6}"/>
                </a:ext>
              </a:extLst>
            </p:cNvPr>
            <p:cNvSpPr txBox="1"/>
            <p:nvPr/>
          </p:nvSpPr>
          <p:spPr>
            <a:xfrm>
              <a:off x="8092074" y="4083982"/>
              <a:ext cx="39946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P</a:t>
              </a:r>
            </a:p>
          </p:txBody>
        </p:sp>
        <p:sp>
          <p:nvSpPr>
            <p:cNvPr id="21" name="TextBox 20">
              <a:extLst>
                <a:ext uri="{FF2B5EF4-FFF2-40B4-BE49-F238E27FC236}">
                  <a16:creationId xmlns:a16="http://schemas.microsoft.com/office/drawing/2014/main" id="{5650F699-2F7E-45E4-A636-8B53FB2E0985}"/>
                </a:ext>
              </a:extLst>
            </p:cNvPr>
            <p:cNvSpPr txBox="1"/>
            <p:nvPr/>
          </p:nvSpPr>
          <p:spPr>
            <a:xfrm>
              <a:off x="9829175" y="3128095"/>
              <a:ext cx="646331" cy="1015663"/>
            </a:xfrm>
            <a:prstGeom prst="rect">
              <a:avLst/>
            </a:prstGeom>
            <a:noFill/>
          </p:spPr>
          <p:txBody>
            <a:bodyPr wrap="none" rtlCol="0">
              <a:spAutoFit/>
            </a:bodyPr>
            <a:lstStyle/>
            <a:p>
              <a:r>
                <a:rPr lang="en-US" sz="6000" dirty="0">
                  <a:latin typeface="Amazon Ember" panose="020B0603020204020204" pitchFamily="34" charset="0"/>
                  <a:ea typeface="Amazon Ember" panose="020B0603020204020204" pitchFamily="34" charset="0"/>
                  <a:cs typeface="Amazon Ember" panose="020B0603020204020204" pitchFamily="34" charset="0"/>
                </a:rPr>
                <a:t>P</a:t>
              </a:r>
            </a:p>
          </p:txBody>
        </p:sp>
        <p:sp>
          <p:nvSpPr>
            <p:cNvPr id="5" name="Arrow: Left-Right 4">
              <a:extLst>
                <a:ext uri="{FF2B5EF4-FFF2-40B4-BE49-F238E27FC236}">
                  <a16:creationId xmlns:a16="http://schemas.microsoft.com/office/drawing/2014/main" id="{45751502-B356-4AA8-A69D-2FBD1DD3C91C}"/>
                </a:ext>
                <a:ext uri="{C183D7F6-B498-43B3-948B-1728B52AA6E4}">
                  <adec:decorative xmlns:adec="http://schemas.microsoft.com/office/drawing/2017/decorative" val="1"/>
                </a:ext>
              </a:extLst>
            </p:cNvPr>
            <p:cNvSpPr/>
            <p:nvPr/>
          </p:nvSpPr>
          <p:spPr>
            <a:xfrm rot="-1500000">
              <a:off x="8651706" y="3816354"/>
              <a:ext cx="914400" cy="365760"/>
            </a:xfrm>
            <a:prstGeom prst="lef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7857B8C6-CA0F-4490-BBF9-5D06717C8CB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A21B195-3D82-4A63-BBA1-321B23372900}"/>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100843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Horizontal scaling with Amazon RDS:</a:t>
            </a:r>
            <a:br>
              <a:rPr lang="en-US" dirty="0"/>
            </a:br>
            <a:r>
              <a:rPr lang="en-US" dirty="0"/>
              <a:t>Read replicas</a:t>
            </a:r>
          </a:p>
        </p:txBody>
      </p:sp>
      <p:sp>
        <p:nvSpPr>
          <p:cNvPr id="21" name="Rectangle 20">
            <a:extLst>
              <a:ext uri="{FF2B5EF4-FFF2-40B4-BE49-F238E27FC236}">
                <a16:creationId xmlns:a16="http://schemas.microsoft.com/office/drawing/2014/main" id="{FAAF0AD0-1463-E140-9CCA-C2D0483E8E7E}"/>
              </a:ext>
            </a:extLst>
          </p:cNvPr>
          <p:cNvSpPr/>
          <p:nvPr/>
        </p:nvSpPr>
        <p:spPr>
          <a:xfrm>
            <a:off x="6474890" y="2122287"/>
            <a:ext cx="5428697" cy="3508653"/>
          </a:xfrm>
          <a:prstGeom prst="rect">
            <a:avLst/>
          </a:prstGeom>
        </p:spPr>
        <p:txBody>
          <a:bodyPr wrap="square">
            <a:spAutoFit/>
          </a:bodyPr>
          <a:lstStyle/>
          <a:p>
            <a:pPr marL="292100" indent="-292100">
              <a:spcAft>
                <a:spcPts val="1200"/>
              </a:spcAft>
              <a:buClr>
                <a:schemeClr val="tx1"/>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Horizontally scale for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read-heavy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workloads</a:t>
            </a:r>
          </a:p>
          <a:p>
            <a:pPr marL="292100" indent="-292100">
              <a:spcAft>
                <a:spcPts val="1200"/>
              </a:spcAft>
              <a:buClr>
                <a:schemeClr val="tx1"/>
              </a:buClr>
              <a:buFont typeface="Arial" panose="020B0604020202020204" pitchFamily="34" charset="0"/>
              <a:buChar char="•"/>
            </a:pPr>
            <a:r>
              <a:rPr lang="en-US" sz="2400" dirty="0">
                <a:ea typeface="Amazon Ember" panose="020B0603020204020204" pitchFamily="34" charset="0"/>
                <a:cs typeface="Amazon Ember" panose="020B0603020204020204" pitchFamily="34" charset="0"/>
              </a:rPr>
              <a:t>Up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five read replicas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and up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15 Aurora replicas</a:t>
            </a:r>
          </a:p>
          <a:p>
            <a:pPr marL="292100" indent="-292100">
              <a:spcAft>
                <a:spcPts val="1200"/>
              </a:spcAft>
              <a:buClr>
                <a:schemeClr val="tx1"/>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Replication is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asynchronous</a:t>
            </a:r>
          </a:p>
          <a:p>
            <a:pPr marL="292100" indent="-292100">
              <a:spcAft>
                <a:spcPts val="1200"/>
              </a:spcAft>
              <a:buClr>
                <a:schemeClr val="tx1"/>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Available for Amazon RDS for MySQL, MariaDB, PostgreSQL, and Oracle</a:t>
            </a:r>
          </a:p>
        </p:txBody>
      </p:sp>
      <p:grpSp>
        <p:nvGrpSpPr>
          <p:cNvPr id="6" name="Group 5" descr="primary database instance supports read and write operations, and updates are asynchronously copied to read-only replicas.">
            <a:extLst>
              <a:ext uri="{FF2B5EF4-FFF2-40B4-BE49-F238E27FC236}">
                <a16:creationId xmlns:a16="http://schemas.microsoft.com/office/drawing/2014/main" id="{FD446757-B7B0-4B03-B60B-D07D55E1A95B}"/>
              </a:ext>
            </a:extLst>
          </p:cNvPr>
          <p:cNvGrpSpPr/>
          <p:nvPr/>
        </p:nvGrpSpPr>
        <p:grpSpPr>
          <a:xfrm>
            <a:off x="448654" y="1845733"/>
            <a:ext cx="5764723" cy="4153559"/>
            <a:chOff x="448654" y="1845733"/>
            <a:chExt cx="5764723" cy="4153559"/>
          </a:xfrm>
        </p:grpSpPr>
        <p:sp>
          <p:nvSpPr>
            <p:cNvPr id="18" name="Rectangle 17">
              <a:extLst>
                <a:ext uri="{FF2B5EF4-FFF2-40B4-BE49-F238E27FC236}">
                  <a16:creationId xmlns:a16="http://schemas.microsoft.com/office/drawing/2014/main" id="{6BB83076-41C7-8C40-A462-4567CCF0D250}"/>
                </a:ext>
                <a:ext uri="{C183D7F6-B498-43B3-948B-1728B52AA6E4}">
                  <adec:decorative xmlns:adec="http://schemas.microsoft.com/office/drawing/2017/decorative" val="1"/>
                </a:ext>
              </a:extLst>
            </p:cNvPr>
            <p:cNvSpPr/>
            <p:nvPr/>
          </p:nvSpPr>
          <p:spPr>
            <a:xfrm>
              <a:off x="448654" y="1845733"/>
              <a:ext cx="5764723" cy="4153559"/>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37982EB-6DC0-48DB-8DFC-03FC802F11D3}"/>
                </a:ext>
              </a:extLst>
            </p:cNvPr>
            <p:cNvSpPr txBox="1"/>
            <p:nvPr/>
          </p:nvSpPr>
          <p:spPr>
            <a:xfrm>
              <a:off x="503518" y="5644987"/>
              <a:ext cx="477566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 = Primary (source) DB instance; R = Read Replica</a:t>
              </a:r>
            </a:p>
          </p:txBody>
        </p:sp>
        <p:grpSp>
          <p:nvGrpSpPr>
            <p:cNvPr id="12" name="Group 11">
              <a:extLst>
                <a:ext uri="{FF2B5EF4-FFF2-40B4-BE49-F238E27FC236}">
                  <a16:creationId xmlns:a16="http://schemas.microsoft.com/office/drawing/2014/main" id="{54D08104-F637-4759-8D55-1D5E4AD20EB6}"/>
                </a:ext>
              </a:extLst>
            </p:cNvPr>
            <p:cNvGrpSpPr/>
            <p:nvPr/>
          </p:nvGrpSpPr>
          <p:grpSpPr>
            <a:xfrm>
              <a:off x="1052931" y="4090020"/>
              <a:ext cx="1371600" cy="1371600"/>
              <a:chOff x="1451398" y="3764739"/>
              <a:chExt cx="1371600" cy="1371600"/>
            </a:xfrm>
          </p:grpSpPr>
          <p:pic>
            <p:nvPicPr>
              <p:cNvPr id="56" name="Graphic 55">
                <a:extLst>
                  <a:ext uri="{FF2B5EF4-FFF2-40B4-BE49-F238E27FC236}">
                    <a16:creationId xmlns:a16="http://schemas.microsoft.com/office/drawing/2014/main" id="{A9601373-421E-4DE8-BA00-252B4BFD71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1398" y="3764739"/>
                <a:ext cx="1371600" cy="1371600"/>
              </a:xfrm>
              <a:prstGeom prst="rect">
                <a:avLst/>
              </a:prstGeom>
            </p:spPr>
          </p:pic>
          <p:sp>
            <p:nvSpPr>
              <p:cNvPr id="57" name="TextBox 56">
                <a:extLst>
                  <a:ext uri="{FF2B5EF4-FFF2-40B4-BE49-F238E27FC236}">
                    <a16:creationId xmlns:a16="http://schemas.microsoft.com/office/drawing/2014/main" id="{A5269454-0066-42E8-8E48-D5C141FA7C64}"/>
                  </a:ext>
                </a:extLst>
              </p:cNvPr>
              <p:cNvSpPr txBox="1"/>
              <p:nvPr/>
            </p:nvSpPr>
            <p:spPr>
              <a:xfrm>
                <a:off x="1837276" y="4105960"/>
                <a:ext cx="599844" cy="923330"/>
              </a:xfrm>
              <a:prstGeom prst="rect">
                <a:avLst/>
              </a:prstGeom>
              <a:noFill/>
            </p:spPr>
            <p:txBody>
              <a:bodyPr wrap="none" rtlCol="0">
                <a:spAutoFit/>
              </a:bodyPr>
              <a:lstStyle/>
              <a:p>
                <a:r>
                  <a:rPr lang="en-US" sz="5400" dirty="0">
                    <a:latin typeface="Amazon Ember" panose="020B0603020204020204" pitchFamily="34" charset="0"/>
                    <a:ea typeface="Amazon Ember" panose="020B0603020204020204" pitchFamily="34" charset="0"/>
                    <a:cs typeface="Amazon Ember" panose="020B0603020204020204" pitchFamily="34" charset="0"/>
                  </a:rPr>
                  <a:t>P</a:t>
                </a:r>
              </a:p>
            </p:txBody>
          </p:sp>
        </p:grpSp>
        <p:sp>
          <p:nvSpPr>
            <p:cNvPr id="7" name="Rectangle 6">
              <a:extLst>
                <a:ext uri="{FF2B5EF4-FFF2-40B4-BE49-F238E27FC236}">
                  <a16:creationId xmlns:a16="http://schemas.microsoft.com/office/drawing/2014/main" id="{D838DFC9-40D0-4573-917F-26EC19DBF538}"/>
                </a:ext>
              </a:extLst>
            </p:cNvPr>
            <p:cNvSpPr/>
            <p:nvPr/>
          </p:nvSpPr>
          <p:spPr>
            <a:xfrm>
              <a:off x="1045015" y="2122287"/>
              <a:ext cx="4572000" cy="64008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grpSp>
          <p:nvGrpSpPr>
            <p:cNvPr id="45" name="Group 44">
              <a:extLst>
                <a:ext uri="{FF2B5EF4-FFF2-40B4-BE49-F238E27FC236}">
                  <a16:creationId xmlns:a16="http://schemas.microsoft.com/office/drawing/2014/main" id="{C18D916C-3B44-495D-8A95-F0CA14114F0F}"/>
                </a:ext>
              </a:extLst>
            </p:cNvPr>
            <p:cNvGrpSpPr/>
            <p:nvPr/>
          </p:nvGrpSpPr>
          <p:grpSpPr>
            <a:xfrm>
              <a:off x="3839016" y="4090020"/>
              <a:ext cx="1371600" cy="1371600"/>
              <a:chOff x="1451398" y="3764739"/>
              <a:chExt cx="1371600" cy="1371600"/>
            </a:xfrm>
          </p:grpSpPr>
          <p:pic>
            <p:nvPicPr>
              <p:cNvPr id="58" name="Graphic 57">
                <a:extLst>
                  <a:ext uri="{FF2B5EF4-FFF2-40B4-BE49-F238E27FC236}">
                    <a16:creationId xmlns:a16="http://schemas.microsoft.com/office/drawing/2014/main" id="{FC346F81-02F2-4FFD-9A07-A12BCB3ED3E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1398" y="3764739"/>
                <a:ext cx="1371600" cy="1371600"/>
              </a:xfrm>
              <a:prstGeom prst="rect">
                <a:avLst/>
              </a:prstGeom>
            </p:spPr>
          </p:pic>
          <p:sp>
            <p:nvSpPr>
              <p:cNvPr id="59" name="TextBox 58">
                <a:extLst>
                  <a:ext uri="{FF2B5EF4-FFF2-40B4-BE49-F238E27FC236}">
                    <a16:creationId xmlns:a16="http://schemas.microsoft.com/office/drawing/2014/main" id="{C32FCBD6-E4C0-4314-9345-975C21648683}"/>
                  </a:ext>
                </a:extLst>
              </p:cNvPr>
              <p:cNvSpPr txBox="1"/>
              <p:nvPr/>
            </p:nvSpPr>
            <p:spPr>
              <a:xfrm>
                <a:off x="1837276" y="4105960"/>
                <a:ext cx="609462" cy="923330"/>
              </a:xfrm>
              <a:prstGeom prst="rect">
                <a:avLst/>
              </a:prstGeom>
              <a:noFill/>
            </p:spPr>
            <p:txBody>
              <a:bodyPr wrap="none" rtlCol="0">
                <a:spAutoFit/>
              </a:bodyPr>
              <a:lstStyle/>
              <a:p>
                <a:r>
                  <a:rPr lang="en-US" sz="5400" dirty="0">
                    <a:latin typeface="Amazon Ember" panose="020B0603020204020204" pitchFamily="34" charset="0"/>
                    <a:ea typeface="Amazon Ember" panose="020B0603020204020204" pitchFamily="34" charset="0"/>
                    <a:cs typeface="Amazon Ember" panose="020B0603020204020204" pitchFamily="34" charset="0"/>
                  </a:rPr>
                  <a:t>R</a:t>
                </a:r>
              </a:p>
            </p:txBody>
          </p:sp>
        </p:grpSp>
        <p:cxnSp>
          <p:nvCxnSpPr>
            <p:cNvPr id="36" name="Straight Arrow Connector 35">
              <a:extLst>
                <a:ext uri="{FF2B5EF4-FFF2-40B4-BE49-F238E27FC236}">
                  <a16:creationId xmlns:a16="http://schemas.microsoft.com/office/drawing/2014/main" id="{F0F03738-6552-478A-98AA-A4A69AFB11F5}"/>
                </a:ext>
              </a:extLst>
            </p:cNvPr>
            <p:cNvCxnSpPr/>
            <p:nvPr/>
          </p:nvCxnSpPr>
          <p:spPr>
            <a:xfrm>
              <a:off x="4524816" y="2929466"/>
              <a:ext cx="0" cy="1097280"/>
            </a:xfrm>
            <a:prstGeom prst="straightConnector1">
              <a:avLst/>
            </a:prstGeom>
            <a:ln w="762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715CEC5-BB18-4438-8FAB-57A48E2AC2D0}"/>
                </a:ext>
              </a:extLst>
            </p:cNvPr>
            <p:cNvSpPr txBox="1"/>
            <p:nvPr/>
          </p:nvSpPr>
          <p:spPr>
            <a:xfrm>
              <a:off x="2039501" y="3190137"/>
              <a:ext cx="102624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Read and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write</a:t>
              </a:r>
            </a:p>
          </p:txBody>
        </p:sp>
        <p:sp>
          <p:nvSpPr>
            <p:cNvPr id="66" name="TextBox 65">
              <a:extLst>
                <a:ext uri="{FF2B5EF4-FFF2-40B4-BE49-F238E27FC236}">
                  <a16:creationId xmlns:a16="http://schemas.microsoft.com/office/drawing/2014/main" id="{27590A79-D7A8-4941-93F7-2EEA2E8940CE}"/>
                </a:ext>
              </a:extLst>
            </p:cNvPr>
            <p:cNvSpPr txBox="1"/>
            <p:nvPr/>
          </p:nvSpPr>
          <p:spPr>
            <a:xfrm>
              <a:off x="4544285" y="3190137"/>
              <a:ext cx="107273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Read only</a:t>
              </a:r>
            </a:p>
          </p:txBody>
        </p:sp>
        <p:cxnSp>
          <p:nvCxnSpPr>
            <p:cNvPr id="68" name="Straight Arrow Connector 67">
              <a:extLst>
                <a:ext uri="{FF2B5EF4-FFF2-40B4-BE49-F238E27FC236}">
                  <a16:creationId xmlns:a16="http://schemas.microsoft.com/office/drawing/2014/main" id="{477511C7-9A56-4B0E-8455-6CEBA04EA371}"/>
                </a:ext>
              </a:extLst>
            </p:cNvPr>
            <p:cNvCxnSpPr>
              <a:stCxn id="56" idx="3"/>
              <a:endCxn id="58" idx="1"/>
            </p:cNvCxnSpPr>
            <p:nvPr/>
          </p:nvCxnSpPr>
          <p:spPr>
            <a:xfrm>
              <a:off x="2424531" y="4775820"/>
              <a:ext cx="1414485"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9DC4C8F-DABA-42C6-8D6F-640DEC99B0AB}"/>
                </a:ext>
              </a:extLst>
            </p:cNvPr>
            <p:cNvSpPr txBox="1"/>
            <p:nvPr/>
          </p:nvSpPr>
          <p:spPr>
            <a:xfrm>
              <a:off x="2333070" y="4142622"/>
              <a:ext cx="144783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Asynchronous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replication</a:t>
              </a:r>
            </a:p>
          </p:txBody>
        </p:sp>
        <p:cxnSp>
          <p:nvCxnSpPr>
            <p:cNvPr id="22" name="Straight Arrow Connector 21">
              <a:extLst>
                <a:ext uri="{FF2B5EF4-FFF2-40B4-BE49-F238E27FC236}">
                  <a16:creationId xmlns:a16="http://schemas.microsoft.com/office/drawing/2014/main" id="{99E46E4C-8502-4B0F-83CD-7F710B9BB030}"/>
                </a:ext>
              </a:extLst>
            </p:cNvPr>
            <p:cNvCxnSpPr/>
            <p:nvPr/>
          </p:nvCxnSpPr>
          <p:spPr>
            <a:xfrm>
              <a:off x="1533939" y="2929466"/>
              <a:ext cx="0" cy="1097280"/>
            </a:xfrm>
            <a:prstGeom prst="straightConnector1">
              <a:avLst/>
            </a:prstGeom>
            <a:ln w="762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903726-8FCC-4DE1-9E52-B235755151D2}"/>
                </a:ext>
              </a:extLst>
            </p:cNvPr>
            <p:cNvCxnSpPr>
              <a:cxnSpLocks/>
            </p:cNvCxnSpPr>
            <p:nvPr/>
          </p:nvCxnSpPr>
          <p:spPr>
            <a:xfrm flipV="1">
              <a:off x="1943523" y="2929466"/>
              <a:ext cx="0" cy="1097280"/>
            </a:xfrm>
            <a:prstGeom prst="straightConnector1">
              <a:avLst/>
            </a:prstGeom>
            <a:ln w="762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A4585F15-5F9A-42E3-9055-B8A2755D7BB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FDF129C-E66C-40B2-A18D-61D6096D3AB4}"/>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27309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7E0D-77E9-FC4B-B67B-56E5D69C10AF}"/>
              </a:ext>
            </a:extLst>
          </p:cNvPr>
          <p:cNvSpPr>
            <a:spLocks noGrp="1"/>
          </p:cNvSpPr>
          <p:nvPr>
            <p:ph type="title"/>
          </p:nvPr>
        </p:nvSpPr>
        <p:spPr/>
        <p:txBody>
          <a:bodyPr/>
          <a:lstStyle/>
          <a:p>
            <a:r>
              <a:rPr lang="en-US" dirty="0"/>
              <a:t>Scaling with Amazon Aurora</a:t>
            </a:r>
          </a:p>
        </p:txBody>
      </p:sp>
      <p:sp>
        <p:nvSpPr>
          <p:cNvPr id="59" name="Rectangle 58">
            <a:extLst>
              <a:ext uri="{FF2B5EF4-FFF2-40B4-BE49-F238E27FC236}">
                <a16:creationId xmlns:a16="http://schemas.microsoft.com/office/drawing/2014/main" id="{366BAA13-CB0F-204A-88AB-34833F374C7F}"/>
              </a:ext>
            </a:extLst>
          </p:cNvPr>
          <p:cNvSpPr/>
          <p:nvPr/>
        </p:nvSpPr>
        <p:spPr>
          <a:xfrm>
            <a:off x="1898377" y="1525506"/>
            <a:ext cx="8395247" cy="461665"/>
          </a:xfrm>
          <a:prstGeom prst="rect">
            <a:avLst/>
          </a:prstGeom>
        </p:spPr>
        <p:txBody>
          <a:bodyPr wrap="none">
            <a:spAutoFit/>
          </a:bodyPr>
          <a:lstStyle/>
          <a:p>
            <a:r>
              <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Each Aurora DB cluster can have up to 15 Aurora replicas</a:t>
            </a:r>
          </a:p>
        </p:txBody>
      </p:sp>
      <p:grpSp>
        <p:nvGrpSpPr>
          <p:cNvPr id="7" name="Group 6" descr="primary database instance performs all the data modifications to the cluster volume. read-only replicas connect to the same volume.">
            <a:extLst>
              <a:ext uri="{FF2B5EF4-FFF2-40B4-BE49-F238E27FC236}">
                <a16:creationId xmlns:a16="http://schemas.microsoft.com/office/drawing/2014/main" id="{48628655-33FB-4E8F-B61A-F19987BDD659}"/>
              </a:ext>
            </a:extLst>
          </p:cNvPr>
          <p:cNvGrpSpPr/>
          <p:nvPr/>
        </p:nvGrpSpPr>
        <p:grpSpPr>
          <a:xfrm>
            <a:off x="2154726" y="2398433"/>
            <a:ext cx="7882549" cy="3474720"/>
            <a:chOff x="2154726" y="2398433"/>
            <a:chExt cx="7882549" cy="3474720"/>
          </a:xfrm>
        </p:grpSpPr>
        <p:cxnSp>
          <p:nvCxnSpPr>
            <p:cNvPr id="35" name="Straight Arrow Connector 34">
              <a:extLst>
                <a:ext uri="{FF2B5EF4-FFF2-40B4-BE49-F238E27FC236}">
                  <a16:creationId xmlns:a16="http://schemas.microsoft.com/office/drawing/2014/main" id="{4B1F4B45-5CBC-374A-8937-B32436E5DA2D}"/>
                </a:ext>
              </a:extLst>
            </p:cNvPr>
            <p:cNvCxnSpPr>
              <a:cxnSpLocks/>
            </p:cNvCxnSpPr>
            <p:nvPr/>
          </p:nvCxnSpPr>
          <p:spPr>
            <a:xfrm>
              <a:off x="3178324" y="3728853"/>
              <a:ext cx="116622" cy="67697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98450EAF-BC3E-4720-B16E-15FCC6D1D261}"/>
                </a:ext>
              </a:extLst>
            </p:cNvPr>
            <p:cNvGrpSpPr/>
            <p:nvPr/>
          </p:nvGrpSpPr>
          <p:grpSpPr>
            <a:xfrm>
              <a:off x="2413778" y="2876730"/>
              <a:ext cx="914400" cy="914400"/>
              <a:chOff x="787730" y="4511438"/>
              <a:chExt cx="914400" cy="914400"/>
            </a:xfrm>
          </p:grpSpPr>
          <p:pic>
            <p:nvPicPr>
              <p:cNvPr id="88" name="Graphic 87">
                <a:extLst>
                  <a:ext uri="{FF2B5EF4-FFF2-40B4-BE49-F238E27FC236}">
                    <a16:creationId xmlns:a16="http://schemas.microsoft.com/office/drawing/2014/main" id="{E6218A5B-EF29-4324-B2B9-F019E4DDC3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730" y="4511438"/>
                <a:ext cx="914400" cy="914400"/>
              </a:xfrm>
              <a:prstGeom prst="rect">
                <a:avLst/>
              </a:prstGeom>
            </p:spPr>
          </p:pic>
          <p:sp>
            <p:nvSpPr>
              <p:cNvPr id="89" name="TextBox 88">
                <a:extLst>
                  <a:ext uri="{FF2B5EF4-FFF2-40B4-BE49-F238E27FC236}">
                    <a16:creationId xmlns:a16="http://schemas.microsoft.com/office/drawing/2014/main" id="{9BBBF9BB-D601-4839-B4B5-030C1CDD89BD}"/>
                  </a:ext>
                </a:extLst>
              </p:cNvPr>
              <p:cNvSpPr txBox="1"/>
              <p:nvPr/>
            </p:nvSpPr>
            <p:spPr>
              <a:xfrm>
                <a:off x="1042791" y="4801860"/>
                <a:ext cx="39946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P</a:t>
                </a:r>
              </a:p>
            </p:txBody>
          </p:sp>
        </p:grpSp>
        <p:sp>
          <p:nvSpPr>
            <p:cNvPr id="62" name="Rectangle 61">
              <a:extLst>
                <a:ext uri="{FF2B5EF4-FFF2-40B4-BE49-F238E27FC236}">
                  <a16:creationId xmlns:a16="http://schemas.microsoft.com/office/drawing/2014/main" id="{80863D6A-2E0E-47F3-A272-7293F47D4851}"/>
                </a:ext>
              </a:extLst>
            </p:cNvPr>
            <p:cNvSpPr/>
            <p:nvPr/>
          </p:nvSpPr>
          <p:spPr>
            <a:xfrm>
              <a:off x="2154726" y="2398433"/>
              <a:ext cx="2468880"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sp>
          <p:nvSpPr>
            <p:cNvPr id="64" name="Rectangle 63">
              <a:extLst>
                <a:ext uri="{FF2B5EF4-FFF2-40B4-BE49-F238E27FC236}">
                  <a16:creationId xmlns:a16="http://schemas.microsoft.com/office/drawing/2014/main" id="{0F544219-7B9E-4737-A08E-5B79C86FAF71}"/>
                </a:ext>
              </a:extLst>
            </p:cNvPr>
            <p:cNvSpPr/>
            <p:nvPr/>
          </p:nvSpPr>
          <p:spPr>
            <a:xfrm>
              <a:off x="4847956" y="2398433"/>
              <a:ext cx="2468880"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sp>
          <p:nvSpPr>
            <p:cNvPr id="65" name="Rectangle 64">
              <a:extLst>
                <a:ext uri="{FF2B5EF4-FFF2-40B4-BE49-F238E27FC236}">
                  <a16:creationId xmlns:a16="http://schemas.microsoft.com/office/drawing/2014/main" id="{0702852A-E5AB-4E37-B314-A789A7AB2E4E}"/>
                </a:ext>
              </a:extLst>
            </p:cNvPr>
            <p:cNvSpPr/>
            <p:nvPr/>
          </p:nvSpPr>
          <p:spPr>
            <a:xfrm>
              <a:off x="7541186" y="2398433"/>
              <a:ext cx="2468880" cy="34747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grpSp>
          <p:nvGrpSpPr>
            <p:cNvPr id="43" name="Group 42">
              <a:extLst>
                <a:ext uri="{FF2B5EF4-FFF2-40B4-BE49-F238E27FC236}">
                  <a16:creationId xmlns:a16="http://schemas.microsoft.com/office/drawing/2014/main" id="{3276DBEE-BBA4-437C-AC0D-EEC2521407DA}"/>
                </a:ext>
              </a:extLst>
            </p:cNvPr>
            <p:cNvGrpSpPr/>
            <p:nvPr/>
          </p:nvGrpSpPr>
          <p:grpSpPr>
            <a:xfrm>
              <a:off x="5287403" y="2879201"/>
              <a:ext cx="914400" cy="914400"/>
              <a:chOff x="787730" y="4511438"/>
              <a:chExt cx="914400" cy="914400"/>
            </a:xfrm>
          </p:grpSpPr>
          <p:pic>
            <p:nvPicPr>
              <p:cNvPr id="44" name="Graphic 43">
                <a:extLst>
                  <a:ext uri="{FF2B5EF4-FFF2-40B4-BE49-F238E27FC236}">
                    <a16:creationId xmlns:a16="http://schemas.microsoft.com/office/drawing/2014/main" id="{390ED1AF-C691-417A-BD5C-B7F15C867D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730" y="4511438"/>
                <a:ext cx="914400" cy="914400"/>
              </a:xfrm>
              <a:prstGeom prst="rect">
                <a:avLst/>
              </a:prstGeom>
            </p:spPr>
          </p:pic>
          <p:sp>
            <p:nvSpPr>
              <p:cNvPr id="45" name="TextBox 44">
                <a:extLst>
                  <a:ext uri="{FF2B5EF4-FFF2-40B4-BE49-F238E27FC236}">
                    <a16:creationId xmlns:a16="http://schemas.microsoft.com/office/drawing/2014/main" id="{66DE2C80-0BCF-4DD8-BDB6-A8BA3444FA28}"/>
                  </a:ext>
                </a:extLst>
              </p:cNvPr>
              <p:cNvSpPr txBox="1"/>
              <p:nvPr/>
            </p:nvSpPr>
            <p:spPr>
              <a:xfrm>
                <a:off x="1042791" y="4801860"/>
                <a:ext cx="4042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R</a:t>
                </a:r>
              </a:p>
            </p:txBody>
          </p:sp>
        </p:grpSp>
        <p:grpSp>
          <p:nvGrpSpPr>
            <p:cNvPr id="46" name="Group 45">
              <a:extLst>
                <a:ext uri="{FF2B5EF4-FFF2-40B4-BE49-F238E27FC236}">
                  <a16:creationId xmlns:a16="http://schemas.microsoft.com/office/drawing/2014/main" id="{F430933F-22AB-4962-9B09-4DA267B86E62}"/>
                </a:ext>
              </a:extLst>
            </p:cNvPr>
            <p:cNvGrpSpPr/>
            <p:nvPr/>
          </p:nvGrpSpPr>
          <p:grpSpPr>
            <a:xfrm>
              <a:off x="7572236" y="2896799"/>
              <a:ext cx="914400" cy="914400"/>
              <a:chOff x="787730" y="4511438"/>
              <a:chExt cx="914400" cy="914400"/>
            </a:xfrm>
          </p:grpSpPr>
          <p:pic>
            <p:nvPicPr>
              <p:cNvPr id="48" name="Graphic 47">
                <a:extLst>
                  <a:ext uri="{FF2B5EF4-FFF2-40B4-BE49-F238E27FC236}">
                    <a16:creationId xmlns:a16="http://schemas.microsoft.com/office/drawing/2014/main" id="{AF9A7F6D-3A67-4A1C-B87D-9F6669E3234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730" y="4511438"/>
                <a:ext cx="914400" cy="914400"/>
              </a:xfrm>
              <a:prstGeom prst="rect">
                <a:avLst/>
              </a:prstGeom>
            </p:spPr>
          </p:pic>
          <p:sp>
            <p:nvSpPr>
              <p:cNvPr id="49" name="TextBox 48">
                <a:extLst>
                  <a:ext uri="{FF2B5EF4-FFF2-40B4-BE49-F238E27FC236}">
                    <a16:creationId xmlns:a16="http://schemas.microsoft.com/office/drawing/2014/main" id="{F8236D1D-F439-4828-B764-DF053D3C06AD}"/>
                  </a:ext>
                </a:extLst>
              </p:cNvPr>
              <p:cNvSpPr txBox="1"/>
              <p:nvPr/>
            </p:nvSpPr>
            <p:spPr>
              <a:xfrm>
                <a:off x="1042791" y="4801860"/>
                <a:ext cx="4042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R</a:t>
                </a:r>
              </a:p>
            </p:txBody>
          </p:sp>
        </p:grpSp>
        <p:grpSp>
          <p:nvGrpSpPr>
            <p:cNvPr id="51" name="Group 50">
              <a:extLst>
                <a:ext uri="{FF2B5EF4-FFF2-40B4-BE49-F238E27FC236}">
                  <a16:creationId xmlns:a16="http://schemas.microsoft.com/office/drawing/2014/main" id="{4B4AF83B-8387-4CC3-BD4E-6D66E794B70E}"/>
                </a:ext>
              </a:extLst>
            </p:cNvPr>
            <p:cNvGrpSpPr/>
            <p:nvPr/>
          </p:nvGrpSpPr>
          <p:grpSpPr>
            <a:xfrm>
              <a:off x="9122875" y="2896799"/>
              <a:ext cx="914400" cy="914400"/>
              <a:chOff x="787730" y="4511438"/>
              <a:chExt cx="914400" cy="914400"/>
            </a:xfrm>
          </p:grpSpPr>
          <p:pic>
            <p:nvPicPr>
              <p:cNvPr id="54" name="Graphic 53">
                <a:extLst>
                  <a:ext uri="{FF2B5EF4-FFF2-40B4-BE49-F238E27FC236}">
                    <a16:creationId xmlns:a16="http://schemas.microsoft.com/office/drawing/2014/main" id="{0132D170-E076-4D23-9783-6F3188A3D5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730" y="4511438"/>
                <a:ext cx="914400" cy="914400"/>
              </a:xfrm>
              <a:prstGeom prst="rect">
                <a:avLst/>
              </a:prstGeom>
            </p:spPr>
          </p:pic>
          <p:sp>
            <p:nvSpPr>
              <p:cNvPr id="55" name="TextBox 54">
                <a:extLst>
                  <a:ext uri="{FF2B5EF4-FFF2-40B4-BE49-F238E27FC236}">
                    <a16:creationId xmlns:a16="http://schemas.microsoft.com/office/drawing/2014/main" id="{7ECDC47B-5531-480A-94FD-111018E7AB34}"/>
                  </a:ext>
                </a:extLst>
              </p:cNvPr>
              <p:cNvSpPr txBox="1"/>
              <p:nvPr/>
            </p:nvSpPr>
            <p:spPr>
              <a:xfrm>
                <a:off x="1042791" y="4801860"/>
                <a:ext cx="40427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R</a:t>
                </a:r>
              </a:p>
            </p:txBody>
          </p:sp>
        </p:grpSp>
        <p:grpSp>
          <p:nvGrpSpPr>
            <p:cNvPr id="8" name="Group 7">
              <a:extLst>
                <a:ext uri="{FF2B5EF4-FFF2-40B4-BE49-F238E27FC236}">
                  <a16:creationId xmlns:a16="http://schemas.microsoft.com/office/drawing/2014/main" id="{7B3C72A2-55BA-4845-8DE2-10EF4406776A}"/>
                </a:ext>
              </a:extLst>
            </p:cNvPr>
            <p:cNvGrpSpPr/>
            <p:nvPr/>
          </p:nvGrpSpPr>
          <p:grpSpPr>
            <a:xfrm>
              <a:off x="2768323" y="4547791"/>
              <a:ext cx="1241686" cy="896491"/>
              <a:chOff x="2736580" y="4337931"/>
              <a:chExt cx="1241686" cy="896491"/>
            </a:xfrm>
          </p:grpSpPr>
          <p:grpSp>
            <p:nvGrpSpPr>
              <p:cNvPr id="5" name="Group 4">
                <a:extLst>
                  <a:ext uri="{FF2B5EF4-FFF2-40B4-BE49-F238E27FC236}">
                    <a16:creationId xmlns:a16="http://schemas.microsoft.com/office/drawing/2014/main" id="{14D66A3F-F20E-4016-9A77-6B23F2F6FD26}"/>
                  </a:ext>
                </a:extLst>
              </p:cNvPr>
              <p:cNvGrpSpPr/>
              <p:nvPr/>
            </p:nvGrpSpPr>
            <p:grpSpPr>
              <a:xfrm>
                <a:off x="2834892" y="4337931"/>
                <a:ext cx="1045062" cy="548640"/>
                <a:chOff x="2832558" y="4337931"/>
                <a:chExt cx="1045062" cy="548640"/>
              </a:xfrm>
            </p:grpSpPr>
            <p:pic>
              <p:nvPicPr>
                <p:cNvPr id="66" name="Graphic 65">
                  <a:extLst>
                    <a:ext uri="{FF2B5EF4-FFF2-40B4-BE49-F238E27FC236}">
                      <a16:creationId xmlns:a16="http://schemas.microsoft.com/office/drawing/2014/main" id="{E86B64BE-3ADD-4478-9DD0-057E37712AC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2558" y="4337931"/>
                  <a:ext cx="548640" cy="548640"/>
                </a:xfrm>
                <a:prstGeom prst="rect">
                  <a:avLst/>
                </a:prstGeom>
              </p:spPr>
            </p:pic>
            <p:pic>
              <p:nvPicPr>
                <p:cNvPr id="67" name="Graphic 66">
                  <a:extLst>
                    <a:ext uri="{FF2B5EF4-FFF2-40B4-BE49-F238E27FC236}">
                      <a16:creationId xmlns:a16="http://schemas.microsoft.com/office/drawing/2014/main" id="{F9BEB9B6-B2C9-49EA-B7F6-1B4A28BBD5D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8980" y="4337931"/>
                  <a:ext cx="548640" cy="548640"/>
                </a:xfrm>
                <a:prstGeom prst="rect">
                  <a:avLst/>
                </a:prstGeom>
              </p:spPr>
            </p:pic>
          </p:grpSp>
          <p:sp>
            <p:nvSpPr>
              <p:cNvPr id="24" name="TextBox 23">
                <a:extLst>
                  <a:ext uri="{FF2B5EF4-FFF2-40B4-BE49-F238E27FC236}">
                    <a16:creationId xmlns:a16="http://schemas.microsoft.com/office/drawing/2014/main" id="{A80685A1-CB15-944F-AA23-1BD223F4A9B7}"/>
                  </a:ext>
                </a:extLst>
              </p:cNvPr>
              <p:cNvSpPr txBox="1"/>
              <p:nvPr/>
            </p:nvSpPr>
            <p:spPr>
              <a:xfrm>
                <a:off x="2736580" y="4895868"/>
                <a:ext cx="1241686"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copies</a:t>
                </a:r>
              </a:p>
            </p:txBody>
          </p:sp>
        </p:grpSp>
        <p:cxnSp>
          <p:nvCxnSpPr>
            <p:cNvPr id="37" name="Straight Arrow Connector 36">
              <a:extLst>
                <a:ext uri="{FF2B5EF4-FFF2-40B4-BE49-F238E27FC236}">
                  <a16:creationId xmlns:a16="http://schemas.microsoft.com/office/drawing/2014/main" id="{80310A18-5964-554F-98A5-0F3E5F8E58C6}"/>
                </a:ext>
              </a:extLst>
            </p:cNvPr>
            <p:cNvCxnSpPr>
              <a:cxnSpLocks/>
            </p:cNvCxnSpPr>
            <p:nvPr/>
          </p:nvCxnSpPr>
          <p:spPr>
            <a:xfrm>
              <a:off x="3178324" y="3705305"/>
              <a:ext cx="2188644" cy="89259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E1AEFE-82EB-5843-802A-A3D0CF08DD09}"/>
                </a:ext>
              </a:extLst>
            </p:cNvPr>
            <p:cNvCxnSpPr>
              <a:cxnSpLocks/>
            </p:cNvCxnSpPr>
            <p:nvPr/>
          </p:nvCxnSpPr>
          <p:spPr>
            <a:xfrm>
              <a:off x="3178324" y="3688965"/>
              <a:ext cx="5099494" cy="79274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DFC0AE5-7271-7046-9D38-A2DA169FA4AB}"/>
                </a:ext>
              </a:extLst>
            </p:cNvPr>
            <p:cNvCxnSpPr>
              <a:cxnSpLocks/>
            </p:cNvCxnSpPr>
            <p:nvPr/>
          </p:nvCxnSpPr>
          <p:spPr>
            <a:xfrm flipV="1">
              <a:off x="9598911" y="378493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36B756B-FE43-C84C-B326-E20AA088E5D4}"/>
                </a:ext>
              </a:extLst>
            </p:cNvPr>
            <p:cNvCxnSpPr>
              <a:cxnSpLocks/>
            </p:cNvCxnSpPr>
            <p:nvPr/>
          </p:nvCxnSpPr>
          <p:spPr>
            <a:xfrm flipV="1">
              <a:off x="8008529" y="378180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46E41-61D0-3041-9EC0-02AE01DD67A1}"/>
                </a:ext>
              </a:extLst>
            </p:cNvPr>
            <p:cNvCxnSpPr>
              <a:cxnSpLocks/>
            </p:cNvCxnSpPr>
            <p:nvPr/>
          </p:nvCxnSpPr>
          <p:spPr>
            <a:xfrm flipV="1">
              <a:off x="5744603" y="378493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CA08A92-09C0-9E4A-9DD2-CD56A205FEF7}"/>
                </a:ext>
              </a:extLst>
            </p:cNvPr>
            <p:cNvCxnSpPr>
              <a:cxnSpLocks/>
            </p:cNvCxnSpPr>
            <p:nvPr/>
          </p:nvCxnSpPr>
          <p:spPr>
            <a:xfrm flipV="1">
              <a:off x="2866433" y="3784930"/>
              <a:ext cx="0" cy="4114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576B5F2-8E6E-47A0-9FA9-8AA7E89F7538}"/>
                </a:ext>
              </a:extLst>
            </p:cNvPr>
            <p:cNvSpPr/>
            <p:nvPr/>
          </p:nvSpPr>
          <p:spPr>
            <a:xfrm>
              <a:off x="2281615" y="4182497"/>
              <a:ext cx="7589520" cy="1435957"/>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rial" panose="020B0604020202020204"/>
                  <a:ea typeface="+mn-ea"/>
                  <a:cs typeface="+mn-cs"/>
                </a:rPr>
                <a:t>Cluster volume</a:t>
              </a:r>
            </a:p>
          </p:txBody>
        </p:sp>
        <p:grpSp>
          <p:nvGrpSpPr>
            <p:cNvPr id="68" name="Group 67">
              <a:extLst>
                <a:ext uri="{FF2B5EF4-FFF2-40B4-BE49-F238E27FC236}">
                  <a16:creationId xmlns:a16="http://schemas.microsoft.com/office/drawing/2014/main" id="{28B85A3E-8189-4AF8-AB8E-12685BD6A128}"/>
                </a:ext>
              </a:extLst>
            </p:cNvPr>
            <p:cNvGrpSpPr/>
            <p:nvPr/>
          </p:nvGrpSpPr>
          <p:grpSpPr>
            <a:xfrm>
              <a:off x="5461553" y="4547791"/>
              <a:ext cx="1241686" cy="896491"/>
              <a:chOff x="2736580" y="4337931"/>
              <a:chExt cx="1241686" cy="896491"/>
            </a:xfrm>
          </p:grpSpPr>
          <p:grpSp>
            <p:nvGrpSpPr>
              <p:cNvPr id="69" name="Group 68">
                <a:extLst>
                  <a:ext uri="{FF2B5EF4-FFF2-40B4-BE49-F238E27FC236}">
                    <a16:creationId xmlns:a16="http://schemas.microsoft.com/office/drawing/2014/main" id="{ACE554DF-8ED6-48A6-9B54-86E15E58CA05}"/>
                  </a:ext>
                </a:extLst>
              </p:cNvPr>
              <p:cNvGrpSpPr/>
              <p:nvPr/>
            </p:nvGrpSpPr>
            <p:grpSpPr>
              <a:xfrm>
                <a:off x="2834892" y="4337931"/>
                <a:ext cx="1045062" cy="548640"/>
                <a:chOff x="2832558" y="4337931"/>
                <a:chExt cx="1045062" cy="548640"/>
              </a:xfrm>
            </p:grpSpPr>
            <p:pic>
              <p:nvPicPr>
                <p:cNvPr id="71" name="Graphic 70">
                  <a:extLst>
                    <a:ext uri="{FF2B5EF4-FFF2-40B4-BE49-F238E27FC236}">
                      <a16:creationId xmlns:a16="http://schemas.microsoft.com/office/drawing/2014/main" id="{9736BBBA-E1D5-4C94-9329-C4AE402AD41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2558" y="4337931"/>
                  <a:ext cx="548640" cy="548640"/>
                </a:xfrm>
                <a:prstGeom prst="rect">
                  <a:avLst/>
                </a:prstGeom>
              </p:spPr>
            </p:pic>
            <p:pic>
              <p:nvPicPr>
                <p:cNvPr id="72" name="Graphic 71">
                  <a:extLst>
                    <a:ext uri="{FF2B5EF4-FFF2-40B4-BE49-F238E27FC236}">
                      <a16:creationId xmlns:a16="http://schemas.microsoft.com/office/drawing/2014/main" id="{5D596977-BE4A-4DF0-A859-4D689A2C776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8980" y="4337931"/>
                  <a:ext cx="548640" cy="548640"/>
                </a:xfrm>
                <a:prstGeom prst="rect">
                  <a:avLst/>
                </a:prstGeom>
              </p:spPr>
            </p:pic>
          </p:grpSp>
          <p:sp>
            <p:nvSpPr>
              <p:cNvPr id="70" name="TextBox 69">
                <a:extLst>
                  <a:ext uri="{FF2B5EF4-FFF2-40B4-BE49-F238E27FC236}">
                    <a16:creationId xmlns:a16="http://schemas.microsoft.com/office/drawing/2014/main" id="{40DAF400-48F0-4A26-ACD5-3C9D45B65979}"/>
                  </a:ext>
                </a:extLst>
              </p:cNvPr>
              <p:cNvSpPr txBox="1"/>
              <p:nvPr/>
            </p:nvSpPr>
            <p:spPr>
              <a:xfrm>
                <a:off x="2736580" y="4895868"/>
                <a:ext cx="1241686"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copies</a:t>
                </a:r>
              </a:p>
            </p:txBody>
          </p:sp>
        </p:grpSp>
        <p:grpSp>
          <p:nvGrpSpPr>
            <p:cNvPr id="73" name="Group 72">
              <a:extLst>
                <a:ext uri="{FF2B5EF4-FFF2-40B4-BE49-F238E27FC236}">
                  <a16:creationId xmlns:a16="http://schemas.microsoft.com/office/drawing/2014/main" id="{195AAB2B-B7EB-4782-8B64-639B540B2656}"/>
                </a:ext>
              </a:extLst>
            </p:cNvPr>
            <p:cNvGrpSpPr/>
            <p:nvPr/>
          </p:nvGrpSpPr>
          <p:grpSpPr>
            <a:xfrm>
              <a:off x="8154783" y="4547791"/>
              <a:ext cx="1241686" cy="896491"/>
              <a:chOff x="2736580" y="4337931"/>
              <a:chExt cx="1241686" cy="896491"/>
            </a:xfrm>
          </p:grpSpPr>
          <p:grpSp>
            <p:nvGrpSpPr>
              <p:cNvPr id="74" name="Group 73">
                <a:extLst>
                  <a:ext uri="{FF2B5EF4-FFF2-40B4-BE49-F238E27FC236}">
                    <a16:creationId xmlns:a16="http://schemas.microsoft.com/office/drawing/2014/main" id="{48E99A3C-76B3-46FF-89D3-BDA7CC36966D}"/>
                  </a:ext>
                </a:extLst>
              </p:cNvPr>
              <p:cNvGrpSpPr/>
              <p:nvPr/>
            </p:nvGrpSpPr>
            <p:grpSpPr>
              <a:xfrm>
                <a:off x="2834892" y="4337931"/>
                <a:ext cx="1045062" cy="548640"/>
                <a:chOff x="2832558" y="4337931"/>
                <a:chExt cx="1045062" cy="548640"/>
              </a:xfrm>
            </p:grpSpPr>
            <p:pic>
              <p:nvPicPr>
                <p:cNvPr id="76" name="Graphic 75">
                  <a:extLst>
                    <a:ext uri="{FF2B5EF4-FFF2-40B4-BE49-F238E27FC236}">
                      <a16:creationId xmlns:a16="http://schemas.microsoft.com/office/drawing/2014/main" id="{4A374D0B-EF3E-4E5D-92CD-76A79D568EB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2558" y="4337931"/>
                  <a:ext cx="548640" cy="548640"/>
                </a:xfrm>
                <a:prstGeom prst="rect">
                  <a:avLst/>
                </a:prstGeom>
              </p:spPr>
            </p:pic>
            <p:pic>
              <p:nvPicPr>
                <p:cNvPr id="77" name="Graphic 76">
                  <a:extLst>
                    <a:ext uri="{FF2B5EF4-FFF2-40B4-BE49-F238E27FC236}">
                      <a16:creationId xmlns:a16="http://schemas.microsoft.com/office/drawing/2014/main" id="{B884F4CE-BD28-402F-B3AB-EF642483156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8980" y="4337931"/>
                  <a:ext cx="548640" cy="548640"/>
                </a:xfrm>
                <a:prstGeom prst="rect">
                  <a:avLst/>
                </a:prstGeom>
              </p:spPr>
            </p:pic>
          </p:grpSp>
          <p:sp>
            <p:nvSpPr>
              <p:cNvPr id="75" name="TextBox 74">
                <a:extLst>
                  <a:ext uri="{FF2B5EF4-FFF2-40B4-BE49-F238E27FC236}">
                    <a16:creationId xmlns:a16="http://schemas.microsoft.com/office/drawing/2014/main" id="{BD82EB10-2E65-4289-895A-6EA9EBD1F00F}"/>
                  </a:ext>
                </a:extLst>
              </p:cNvPr>
              <p:cNvSpPr txBox="1"/>
              <p:nvPr/>
            </p:nvSpPr>
            <p:spPr>
              <a:xfrm>
                <a:off x="2736580" y="4895868"/>
                <a:ext cx="1241686"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copies</a:t>
                </a:r>
              </a:p>
            </p:txBody>
          </p:sp>
        </p:grpSp>
        <p:sp>
          <p:nvSpPr>
            <p:cNvPr id="41" name="TextBox 40">
              <a:extLst>
                <a:ext uri="{FF2B5EF4-FFF2-40B4-BE49-F238E27FC236}">
                  <a16:creationId xmlns:a16="http://schemas.microsoft.com/office/drawing/2014/main" id="{CBE91A49-FFB1-4F08-AA39-4ACF492D7962}"/>
                </a:ext>
              </a:extLst>
            </p:cNvPr>
            <p:cNvSpPr txBox="1"/>
            <p:nvPr/>
          </p:nvSpPr>
          <p:spPr>
            <a:xfrm>
              <a:off x="3314541" y="3044081"/>
              <a:ext cx="1316386"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Primary DB</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sp>
          <p:nvSpPr>
            <p:cNvPr id="78" name="TextBox 77">
              <a:extLst>
                <a:ext uri="{FF2B5EF4-FFF2-40B4-BE49-F238E27FC236}">
                  <a16:creationId xmlns:a16="http://schemas.microsoft.com/office/drawing/2014/main" id="{275DBECC-5A80-4878-BB37-DAB92700912D}"/>
                </a:ext>
              </a:extLst>
            </p:cNvPr>
            <p:cNvSpPr txBox="1"/>
            <p:nvPr/>
          </p:nvSpPr>
          <p:spPr>
            <a:xfrm>
              <a:off x="6193036" y="3044081"/>
              <a:ext cx="904415"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Aurora</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a:t>
              </a:r>
            </a:p>
          </p:txBody>
        </p:sp>
        <p:sp>
          <p:nvSpPr>
            <p:cNvPr id="79" name="TextBox 78">
              <a:extLst>
                <a:ext uri="{FF2B5EF4-FFF2-40B4-BE49-F238E27FC236}">
                  <a16:creationId xmlns:a16="http://schemas.microsoft.com/office/drawing/2014/main" id="{58B80315-9804-46CD-A16D-CC0893658DE4}"/>
                </a:ext>
              </a:extLst>
            </p:cNvPr>
            <p:cNvSpPr txBox="1"/>
            <p:nvPr/>
          </p:nvSpPr>
          <p:spPr>
            <a:xfrm>
              <a:off x="8303657" y="3044081"/>
              <a:ext cx="1002197"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Aurora</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Replicas</a:t>
              </a:r>
            </a:p>
          </p:txBody>
        </p:sp>
      </p:grpSp>
      <p:sp>
        <p:nvSpPr>
          <p:cNvPr id="3" name="Footer Placeholder 2">
            <a:extLst>
              <a:ext uri="{FF2B5EF4-FFF2-40B4-BE49-F238E27FC236}">
                <a16:creationId xmlns:a16="http://schemas.microsoft.com/office/drawing/2014/main" id="{772A8F1B-24E3-4217-8287-1BF6BAE83CF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F145F52B-7213-44CF-917D-968CE0766085}"/>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1261766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F996-ACD6-6C40-B385-89522258EA7E}"/>
              </a:ext>
            </a:extLst>
          </p:cNvPr>
          <p:cNvSpPr>
            <a:spLocks noGrp="1"/>
          </p:cNvSpPr>
          <p:nvPr>
            <p:ph type="title"/>
          </p:nvPr>
        </p:nvSpPr>
        <p:spPr/>
        <p:txBody>
          <a:bodyPr/>
          <a:lstStyle/>
          <a:p>
            <a:r>
              <a:rPr lang="en-US" dirty="0"/>
              <a:t>Amazon Aurora Serverless</a:t>
            </a:r>
          </a:p>
        </p:txBody>
      </p:sp>
      <p:sp>
        <p:nvSpPr>
          <p:cNvPr id="13" name="Rectangle 12">
            <a:extLst>
              <a:ext uri="{FF2B5EF4-FFF2-40B4-BE49-F238E27FC236}">
                <a16:creationId xmlns:a16="http://schemas.microsoft.com/office/drawing/2014/main" id="{900C797B-29C7-F549-8A1E-B3282E84FD76}"/>
              </a:ext>
              <a:ext uri="{C183D7F6-B498-43B3-948B-1728B52AA6E4}">
                <adec:decorative xmlns:adec="http://schemas.microsoft.com/office/drawing/2017/decorative" val="1"/>
              </a:ext>
            </a:extLst>
          </p:cNvPr>
          <p:cNvSpPr/>
          <p:nvPr/>
        </p:nvSpPr>
        <p:spPr>
          <a:xfrm>
            <a:off x="884726" y="1444689"/>
            <a:ext cx="4365363" cy="47450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878F1B69-3389-42EC-B31C-A2BD769F6420}"/>
              </a:ext>
              <a:ext uri="{C183D7F6-B498-43B3-948B-1728B52AA6E4}">
                <adec:decorative xmlns:adec="http://schemas.microsoft.com/office/drawing/2017/decorative" val="1"/>
              </a:ext>
            </a:extLst>
          </p:cNvPr>
          <p:cNvGrpSpPr/>
          <p:nvPr/>
        </p:nvGrpSpPr>
        <p:grpSpPr>
          <a:xfrm>
            <a:off x="1750394" y="1658976"/>
            <a:ext cx="2634027" cy="1575226"/>
            <a:chOff x="1756231" y="1589701"/>
            <a:chExt cx="2634027" cy="1575226"/>
          </a:xfrm>
        </p:grpSpPr>
        <p:pic>
          <p:nvPicPr>
            <p:cNvPr id="29" name="Graphic 28">
              <a:extLst>
                <a:ext uri="{FF2B5EF4-FFF2-40B4-BE49-F238E27FC236}">
                  <a16:creationId xmlns:a16="http://schemas.microsoft.com/office/drawing/2014/main" id="{71F89862-4609-43B9-A0BC-BB5261E2F98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2140" y="1589701"/>
              <a:ext cx="1362209" cy="1362209"/>
            </a:xfrm>
            <a:prstGeom prst="rect">
              <a:avLst/>
            </a:prstGeom>
          </p:spPr>
        </p:pic>
        <p:grpSp>
          <p:nvGrpSpPr>
            <p:cNvPr id="17" name="Group 16">
              <a:extLst>
                <a:ext uri="{FF2B5EF4-FFF2-40B4-BE49-F238E27FC236}">
                  <a16:creationId xmlns:a16="http://schemas.microsoft.com/office/drawing/2014/main" id="{2BC935AC-A190-4987-9C0A-C5F68316C414}"/>
                </a:ext>
              </a:extLst>
            </p:cNvPr>
            <p:cNvGrpSpPr/>
            <p:nvPr/>
          </p:nvGrpSpPr>
          <p:grpSpPr>
            <a:xfrm>
              <a:off x="1756231" y="2433407"/>
              <a:ext cx="731520" cy="731520"/>
              <a:chOff x="1112899" y="2260881"/>
              <a:chExt cx="731520" cy="731520"/>
            </a:xfrm>
          </p:grpSpPr>
          <p:pic>
            <p:nvPicPr>
              <p:cNvPr id="24" name="Graphic 23">
                <a:extLst>
                  <a:ext uri="{FF2B5EF4-FFF2-40B4-BE49-F238E27FC236}">
                    <a16:creationId xmlns:a16="http://schemas.microsoft.com/office/drawing/2014/main" id="{B3CB9FDD-9DAC-47EE-B4E9-4D706E093F6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899" y="2260881"/>
                <a:ext cx="731520" cy="731520"/>
              </a:xfrm>
              <a:prstGeom prst="rect">
                <a:avLst/>
              </a:prstGeom>
            </p:spPr>
          </p:pic>
          <p:sp>
            <p:nvSpPr>
              <p:cNvPr id="25" name="TextBox 24">
                <a:extLst>
                  <a:ext uri="{FF2B5EF4-FFF2-40B4-BE49-F238E27FC236}">
                    <a16:creationId xmlns:a16="http://schemas.microsoft.com/office/drawing/2014/main" id="{56ED1ED5-BEBC-4AF0-A6B9-34BDD3A55E6D}"/>
                  </a:ext>
                </a:extLst>
              </p:cNvPr>
              <p:cNvSpPr txBox="1"/>
              <p:nvPr/>
            </p:nvSpPr>
            <p:spPr>
              <a:xfrm>
                <a:off x="1278925" y="2461363"/>
                <a:ext cx="39946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P</a:t>
                </a:r>
              </a:p>
            </p:txBody>
          </p:sp>
        </p:grpSp>
        <p:grpSp>
          <p:nvGrpSpPr>
            <p:cNvPr id="26" name="Group 25">
              <a:extLst>
                <a:ext uri="{FF2B5EF4-FFF2-40B4-BE49-F238E27FC236}">
                  <a16:creationId xmlns:a16="http://schemas.microsoft.com/office/drawing/2014/main" id="{AF9A1AC7-1825-4729-A70E-8DB931F8412A}"/>
                </a:ext>
              </a:extLst>
            </p:cNvPr>
            <p:cNvGrpSpPr/>
            <p:nvPr/>
          </p:nvGrpSpPr>
          <p:grpSpPr>
            <a:xfrm>
              <a:off x="3658738" y="2433407"/>
              <a:ext cx="731520" cy="731520"/>
              <a:chOff x="1112899" y="2260881"/>
              <a:chExt cx="731520" cy="731520"/>
            </a:xfrm>
          </p:grpSpPr>
          <p:pic>
            <p:nvPicPr>
              <p:cNvPr id="27" name="Graphic 26">
                <a:extLst>
                  <a:ext uri="{FF2B5EF4-FFF2-40B4-BE49-F238E27FC236}">
                    <a16:creationId xmlns:a16="http://schemas.microsoft.com/office/drawing/2014/main" id="{A6BC1D42-8715-4CE9-A745-725F56C8073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899" y="2260881"/>
                <a:ext cx="731520" cy="731520"/>
              </a:xfrm>
              <a:prstGeom prst="rect">
                <a:avLst/>
              </a:prstGeom>
            </p:spPr>
          </p:pic>
          <p:sp>
            <p:nvSpPr>
              <p:cNvPr id="28" name="TextBox 27">
                <a:extLst>
                  <a:ext uri="{FF2B5EF4-FFF2-40B4-BE49-F238E27FC236}">
                    <a16:creationId xmlns:a16="http://schemas.microsoft.com/office/drawing/2014/main" id="{233D2443-3757-4F55-8602-B30BB2D2680B}"/>
                  </a:ext>
                </a:extLst>
              </p:cNvPr>
              <p:cNvSpPr txBox="1"/>
              <p:nvPr/>
            </p:nvSpPr>
            <p:spPr>
              <a:xfrm>
                <a:off x="1278925" y="2461363"/>
                <a:ext cx="399468"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P</a:t>
                </a:r>
              </a:p>
            </p:txBody>
          </p:sp>
        </p:grpSp>
      </p:grpSp>
      <p:sp>
        <p:nvSpPr>
          <p:cNvPr id="5" name="TextBox 4">
            <a:extLst>
              <a:ext uri="{FF2B5EF4-FFF2-40B4-BE49-F238E27FC236}">
                <a16:creationId xmlns:a16="http://schemas.microsoft.com/office/drawing/2014/main" id="{2E4A1E3B-D740-E14A-A1F8-DD7F9DE8D28A}"/>
              </a:ext>
            </a:extLst>
          </p:cNvPr>
          <p:cNvSpPr txBox="1"/>
          <p:nvPr/>
        </p:nvSpPr>
        <p:spPr>
          <a:xfrm>
            <a:off x="1114941" y="3282155"/>
            <a:ext cx="3904932" cy="2800767"/>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Responds to your application automatically:</a:t>
            </a:r>
          </a:p>
          <a:p>
            <a:pPr algn="ct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Scales capacity</a:t>
            </a:r>
          </a:p>
          <a:p>
            <a:pPr marL="285750" indent="-285750">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Starts up</a:t>
            </a:r>
          </a:p>
          <a:p>
            <a:pPr marL="285750" indent="-285750">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Shuts down</a:t>
            </a:r>
          </a:p>
        </p:txBody>
      </p:sp>
      <p:pic>
        <p:nvPicPr>
          <p:cNvPr id="18" name="Picture 17">
            <a:extLst>
              <a:ext uri="{FF2B5EF4-FFF2-40B4-BE49-F238E27FC236}">
                <a16:creationId xmlns:a16="http://schemas.microsoft.com/office/drawing/2014/main" id="{7D2CF194-460C-D849-9622-BEDA41323CD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990890" y="2261411"/>
            <a:ext cx="1300901" cy="1300901"/>
          </a:xfrm>
          <a:prstGeom prst="rect">
            <a:avLst/>
          </a:prstGeom>
        </p:spPr>
      </p:pic>
      <p:sp>
        <p:nvSpPr>
          <p:cNvPr id="9" name="TextBox 8">
            <a:extLst>
              <a:ext uri="{FF2B5EF4-FFF2-40B4-BE49-F238E27FC236}">
                <a16:creationId xmlns:a16="http://schemas.microsoft.com/office/drawing/2014/main" id="{72C028E3-9711-4880-9EA7-16858FF2B301}"/>
              </a:ext>
            </a:extLst>
          </p:cNvPr>
          <p:cNvSpPr txBox="1"/>
          <p:nvPr/>
        </p:nvSpPr>
        <p:spPr>
          <a:xfrm>
            <a:off x="7475653" y="2219364"/>
            <a:ext cx="3759362" cy="1384995"/>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Pay for the number of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Aurora capacity units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(ACUs) that are used</a:t>
            </a:r>
          </a:p>
        </p:txBody>
      </p:sp>
      <p:pic>
        <p:nvPicPr>
          <p:cNvPr id="20" name="Picture 19">
            <a:extLst>
              <a:ext uri="{FF2B5EF4-FFF2-40B4-BE49-F238E27FC236}">
                <a16:creationId xmlns:a16="http://schemas.microsoft.com/office/drawing/2014/main" id="{B3FA32FE-0AFD-814A-9E12-05EC4A7129E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081136" y="4411968"/>
            <a:ext cx="1120408" cy="1120408"/>
          </a:xfrm>
          <a:prstGeom prst="rect">
            <a:avLst/>
          </a:prstGeom>
        </p:spPr>
      </p:pic>
      <p:sp>
        <p:nvSpPr>
          <p:cNvPr id="30" name="TextBox 29">
            <a:extLst>
              <a:ext uri="{FF2B5EF4-FFF2-40B4-BE49-F238E27FC236}">
                <a16:creationId xmlns:a16="http://schemas.microsoft.com/office/drawing/2014/main" id="{0672D070-47D3-4738-B273-F14FFBC66911}"/>
              </a:ext>
            </a:extLst>
          </p:cNvPr>
          <p:cNvSpPr txBox="1"/>
          <p:nvPr/>
        </p:nvSpPr>
        <p:spPr>
          <a:xfrm>
            <a:off x="7475653" y="4279675"/>
            <a:ext cx="3578224" cy="1384995"/>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Good for intermittent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 unpredictable</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workloads</a:t>
            </a:r>
          </a:p>
        </p:txBody>
      </p:sp>
      <p:sp>
        <p:nvSpPr>
          <p:cNvPr id="3" name="Footer Placeholder 2">
            <a:extLst>
              <a:ext uri="{FF2B5EF4-FFF2-40B4-BE49-F238E27FC236}">
                <a16:creationId xmlns:a16="http://schemas.microsoft.com/office/drawing/2014/main" id="{C64426A9-4C45-4C42-8DEA-4C3B89959BF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916E14D8-1CFC-5147-8ADC-69455A82CBC3}"/>
              </a:ext>
            </a:extLst>
          </p:cNvPr>
          <p:cNvSpPr>
            <a:spLocks noGrp="1"/>
          </p:cNvSpPr>
          <p:nvPr>
            <p:ph type="sldNum" sz="quarter" idx="12"/>
          </p:nvPr>
        </p:nvSpPr>
        <p:spPr/>
        <p:txBody>
          <a:bodyPr/>
          <a:lstStyle/>
          <a:p>
            <a:fld id="{DA3D2F37-7CDD-994A-90F6-DC311907F511}" type="slidenum">
              <a:rPr lang="en-US" smtClean="0"/>
              <a:pPr/>
              <a:t>23</a:t>
            </a:fld>
            <a:endParaRPr lang="en-US" dirty="0"/>
          </a:p>
        </p:txBody>
      </p:sp>
    </p:spTree>
    <p:custDataLst>
      <p:tags r:id="rId1"/>
    </p:custDataLst>
    <p:extLst>
      <p:ext uri="{BB962C8B-B14F-4D97-AF65-F5344CB8AC3E}">
        <p14:creationId xmlns:p14="http://schemas.microsoft.com/office/powerpoint/2010/main" val="566806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238EC8-E924-164A-97EC-565E2A2F7E70}"/>
              </a:ext>
            </a:extLst>
          </p:cNvPr>
          <p:cNvSpPr>
            <a:spLocks noGrp="1"/>
          </p:cNvSpPr>
          <p:nvPr>
            <p:ph type="title"/>
          </p:nvPr>
        </p:nvSpPr>
        <p:spPr/>
        <p:txBody>
          <a:bodyPr/>
          <a:lstStyle/>
          <a:p>
            <a:r>
              <a:rPr lang="en-US" sz="3600" dirty="0"/>
              <a:t>Horizontal scaling: Database sharding</a:t>
            </a:r>
          </a:p>
        </p:txBody>
      </p:sp>
      <p:sp>
        <p:nvSpPr>
          <p:cNvPr id="6" name="Content Placeholder 2">
            <a:extLst>
              <a:ext uri="{FF2B5EF4-FFF2-40B4-BE49-F238E27FC236}">
                <a16:creationId xmlns:a16="http://schemas.microsoft.com/office/drawing/2014/main" id="{AFBDCA16-025E-884D-A0FF-7516E33E2DFA}"/>
              </a:ext>
            </a:extLst>
          </p:cNvPr>
          <p:cNvSpPr txBox="1">
            <a:spLocks/>
          </p:cNvSpPr>
          <p:nvPr/>
        </p:nvSpPr>
        <p:spPr>
          <a:xfrm>
            <a:off x="336633" y="1365383"/>
            <a:ext cx="6675120" cy="4913308"/>
          </a:xfrm>
          <a:prstGeom prst="rect">
            <a:avLst/>
          </a:prstGeom>
        </p:spPr>
        <p:txBody>
          <a:bodyPr vert="horz" lIns="91440" tIns="45720" rIns="91440" bIns="45720" rtlCol="0">
            <a:noAutofit/>
          </a:bodyPr>
          <a:lstStyle>
            <a:lvl1pPr marL="228562" indent="-319990" algn="l" defTabSz="914199" rtl="0" eaLnBrk="1" latinLnBrk="0" hangingPunct="1">
              <a:lnSpc>
                <a:spcPct val="90000"/>
              </a:lnSpc>
              <a:spcBef>
                <a:spcPts val="1000"/>
              </a:spcBef>
              <a:buClr>
                <a:srgbClr val="FF9900"/>
              </a:buClr>
              <a:buFont typeface="Arial" panose="020B0604020202020204" pitchFamily="34" charset="0"/>
              <a:buChar char="•"/>
              <a:defRPr sz="2799" b="0" i="0" kern="1200">
                <a:solidFill>
                  <a:schemeClr val="tx1"/>
                </a:solidFill>
                <a:latin typeface="Amazon Ember Light" charset="0"/>
                <a:ea typeface="Amazon Ember Light" charset="0"/>
                <a:cs typeface="Amazon Ember Light" charset="0"/>
              </a:defRPr>
            </a:lvl1pPr>
            <a:lvl2pPr marL="685690" indent="-319990" algn="l" defTabSz="914199" rtl="0" eaLnBrk="1" latinLnBrk="0" hangingPunct="1">
              <a:lnSpc>
                <a:spcPct val="90000"/>
              </a:lnSpc>
              <a:spcBef>
                <a:spcPts val="500"/>
              </a:spcBef>
              <a:buClr>
                <a:srgbClr val="FF9900"/>
              </a:buClr>
              <a:buFont typeface="Arial" panose="020B0604020202020204" pitchFamily="34" charset="0"/>
              <a:buChar char="•"/>
              <a:defRPr sz="2399" b="0" i="0" kern="1200">
                <a:solidFill>
                  <a:schemeClr val="tx1"/>
                </a:solidFill>
                <a:latin typeface="Amazon Ember Light" charset="0"/>
                <a:ea typeface="Amazon Ember Light" charset="0"/>
                <a:cs typeface="Amazon Ember Light" charset="0"/>
              </a:defRPr>
            </a:lvl2pPr>
            <a:lvl3pPr marL="1142817" indent="-319990" algn="l" defTabSz="914199" rtl="0" eaLnBrk="1" latinLnBrk="0" hangingPunct="1">
              <a:lnSpc>
                <a:spcPct val="90000"/>
              </a:lnSpc>
              <a:spcBef>
                <a:spcPts val="500"/>
              </a:spcBef>
              <a:buClr>
                <a:srgbClr val="FF9900"/>
              </a:buClr>
              <a:buFont typeface="Arial" panose="020B0604020202020204" pitchFamily="34" charset="0"/>
              <a:buChar char="•"/>
              <a:defRPr sz="1999" b="0" i="0" kern="1200">
                <a:solidFill>
                  <a:schemeClr val="tx1"/>
                </a:solidFill>
                <a:latin typeface="Amazon Ember Light" charset="0"/>
                <a:ea typeface="Amazon Ember Light" charset="0"/>
                <a:cs typeface="Amazon Ember Light" charset="0"/>
              </a:defRPr>
            </a:lvl3pPr>
            <a:lvl4pPr marL="1599944"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4pPr>
            <a:lvl5pPr marL="2057072" indent="-228562" algn="l" defTabSz="914199" rtl="0" eaLnBrk="1" latinLnBrk="0" hangingPunct="1">
              <a:lnSpc>
                <a:spcPct val="90000"/>
              </a:lnSpc>
              <a:spcBef>
                <a:spcPts val="500"/>
              </a:spcBef>
              <a:buFontTx/>
              <a:buBlip>
                <a:blip r:embed="rId4"/>
              </a:buBlip>
              <a:defRPr sz="1799" b="0" i="0" kern="1200">
                <a:solidFill>
                  <a:schemeClr val="tx1"/>
                </a:solidFill>
                <a:latin typeface="Amazon Ember Light" charset="0"/>
                <a:ea typeface="Amazon Ember Light" charset="0"/>
                <a:cs typeface="Amazon Ember Light"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lvl="1" indent="0">
              <a:lnSpc>
                <a:spcPct val="120000"/>
              </a:lnSpc>
              <a:spcBef>
                <a:spcPts val="800"/>
              </a:spcBef>
              <a:buNone/>
            </a:pPr>
            <a:r>
              <a:rPr lang="en-US" sz="2400" dirty="0"/>
              <a:t>Without shards, all data resides in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one partition</a:t>
            </a:r>
            <a:r>
              <a:rPr lang="en-US" sz="2400" dirty="0"/>
              <a:t>.</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marL="457200" lvl="1" indent="-279400">
              <a:lnSpc>
                <a:spcPct val="120000"/>
              </a:lnSpc>
              <a:spcBef>
                <a:spcPts val="800"/>
              </a:spcBef>
              <a:buClr>
                <a:schemeClr val="tx1">
                  <a:lumMod val="85000"/>
                  <a:lumOff val="15000"/>
                </a:schemeClr>
              </a:buClr>
            </a:pPr>
            <a:r>
              <a:rPr lang="en-US" sz="2000" dirty="0"/>
              <a:t>Example: Employee IDs in one database</a:t>
            </a:r>
          </a:p>
          <a:p>
            <a:pPr marL="0" lvl="1" indent="0">
              <a:lnSpc>
                <a:spcPct val="120000"/>
              </a:lnSpc>
              <a:spcBef>
                <a:spcPts val="800"/>
              </a:spcBef>
              <a:buNone/>
            </a:pPr>
            <a:r>
              <a:rPr lang="en-US" sz="2400" dirty="0"/>
              <a:t>With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sharding</a:t>
            </a:r>
            <a:r>
              <a:rPr lang="en-US" sz="2400" dirty="0"/>
              <a:t>, data is split into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large </a:t>
            </a:r>
            <a:b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chunks</a:t>
            </a:r>
            <a:r>
              <a:rPr lang="en-US" sz="2400" dirty="0">
                <a:solidFill>
                  <a:schemeClr val="accent1"/>
                </a:solidFill>
              </a:rPr>
              <a:t> </a:t>
            </a:r>
            <a:r>
              <a:rPr lang="en-US" sz="2400" dirty="0"/>
              <a:t>(shards).</a:t>
            </a:r>
          </a:p>
          <a:p>
            <a:pPr marL="457200" lvl="1" indent="-279400">
              <a:lnSpc>
                <a:spcPct val="120000"/>
              </a:lnSpc>
              <a:spcBef>
                <a:spcPts val="800"/>
              </a:spcBef>
              <a:buClr>
                <a:schemeClr val="tx1">
                  <a:lumMod val="85000"/>
                  <a:lumOff val="15000"/>
                </a:schemeClr>
              </a:buClr>
            </a:pPr>
            <a:r>
              <a:rPr lang="en-US" sz="2000" dirty="0"/>
              <a:t>Example: Even-numbered employee IDs in one database, and odd-numbered employee IDs in another database</a:t>
            </a:r>
          </a:p>
          <a:p>
            <a:pPr marL="0" lvl="1" indent="0">
              <a:lnSpc>
                <a:spcPct val="120000"/>
              </a:lnSpc>
              <a:spcBef>
                <a:spcPts val="800"/>
              </a:spcBef>
              <a:buNone/>
            </a:pPr>
            <a:r>
              <a:rPr lang="en-US" sz="2400" dirty="0"/>
              <a:t>In many circumstances, sharding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improves write performance</a:t>
            </a:r>
            <a:r>
              <a:rPr lang="en-US" sz="2400" dirty="0"/>
              <a:t>.</a:t>
            </a:r>
            <a:endParaRPr lang="en-US" sz="2400" dirty="0">
              <a:solidFill>
                <a:schemeClr val="accent5"/>
              </a:solidFill>
            </a:endParaRPr>
          </a:p>
          <a:p>
            <a:pPr>
              <a:spcBef>
                <a:spcPts val="800"/>
              </a:spcBef>
            </a:pPr>
            <a:endParaRPr lang="en-US" sz="1600" dirty="0"/>
          </a:p>
        </p:txBody>
      </p:sp>
      <p:grpSp>
        <p:nvGrpSpPr>
          <p:cNvPr id="7" name="Group 6" descr="ec2 instance with sharding software splits employee id data into different databases.">
            <a:extLst>
              <a:ext uri="{FF2B5EF4-FFF2-40B4-BE49-F238E27FC236}">
                <a16:creationId xmlns:a16="http://schemas.microsoft.com/office/drawing/2014/main" id="{6ED85674-76D6-4146-9DF7-168D7CF58841}"/>
              </a:ext>
            </a:extLst>
          </p:cNvPr>
          <p:cNvGrpSpPr/>
          <p:nvPr/>
        </p:nvGrpSpPr>
        <p:grpSpPr>
          <a:xfrm>
            <a:off x="7258812" y="2523763"/>
            <a:ext cx="4389120" cy="2596548"/>
            <a:chOff x="7258812" y="2523763"/>
            <a:chExt cx="4389120" cy="2596548"/>
          </a:xfrm>
        </p:grpSpPr>
        <p:pic>
          <p:nvPicPr>
            <p:cNvPr id="26" name="Graphic 25">
              <a:extLst>
                <a:ext uri="{FF2B5EF4-FFF2-40B4-BE49-F238E27FC236}">
                  <a16:creationId xmlns:a16="http://schemas.microsoft.com/office/drawing/2014/main" id="{53A3AF35-254D-4E84-BF31-DB1B753C2CC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7612" y="2672872"/>
              <a:ext cx="640080" cy="640080"/>
            </a:xfrm>
            <a:prstGeom prst="rect">
              <a:avLst/>
            </a:prstGeom>
          </p:spPr>
        </p:pic>
        <p:pic>
          <p:nvPicPr>
            <p:cNvPr id="27" name="Graphic 26">
              <a:extLst>
                <a:ext uri="{FF2B5EF4-FFF2-40B4-BE49-F238E27FC236}">
                  <a16:creationId xmlns:a16="http://schemas.microsoft.com/office/drawing/2014/main" id="{61E91C08-9150-4C48-A266-A7C4C6BCCB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7612" y="3943970"/>
              <a:ext cx="640080" cy="640080"/>
            </a:xfrm>
            <a:prstGeom prst="rect">
              <a:avLst/>
            </a:prstGeom>
          </p:spPr>
        </p:pic>
        <p:pic>
          <p:nvPicPr>
            <p:cNvPr id="25" name="Graphic 24">
              <a:extLst>
                <a:ext uri="{FF2B5EF4-FFF2-40B4-BE49-F238E27FC236}">
                  <a16:creationId xmlns:a16="http://schemas.microsoft.com/office/drawing/2014/main" id="{1D75D7B0-4E91-40C0-991F-9C116E32C8D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8479" y="3349610"/>
              <a:ext cx="914400" cy="914400"/>
            </a:xfrm>
            <a:prstGeom prst="rect">
              <a:avLst/>
            </a:prstGeom>
          </p:spPr>
        </p:pic>
        <p:cxnSp>
          <p:nvCxnSpPr>
            <p:cNvPr id="17" name="Straight Arrow Connector 27">
              <a:extLst>
                <a:ext uri="{FF2B5EF4-FFF2-40B4-BE49-F238E27FC236}">
                  <a16:creationId xmlns:a16="http://schemas.microsoft.com/office/drawing/2014/main" id="{78516F57-F6EC-0449-91A7-581AD4F9B3D9}"/>
                </a:ext>
                <a:ext uri="{C183D7F6-B498-43B3-948B-1728B52AA6E4}">
                  <adec:decorative xmlns:adec="http://schemas.microsoft.com/office/drawing/2017/decorative" val="1"/>
                </a:ext>
              </a:extLst>
            </p:cNvPr>
            <p:cNvCxnSpPr>
              <a:cxnSpLocks/>
            </p:cNvCxnSpPr>
            <p:nvPr/>
          </p:nvCxnSpPr>
          <p:spPr>
            <a:xfrm flipV="1">
              <a:off x="8902729" y="3013053"/>
              <a:ext cx="1861753" cy="83907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28">
              <a:extLst>
                <a:ext uri="{FF2B5EF4-FFF2-40B4-BE49-F238E27FC236}">
                  <a16:creationId xmlns:a16="http://schemas.microsoft.com/office/drawing/2014/main" id="{6FA300C4-D4F9-984A-A916-312CF07FAB8C}"/>
                </a:ext>
                <a:ext uri="{C183D7F6-B498-43B3-948B-1728B52AA6E4}">
                  <adec:decorative xmlns:adec="http://schemas.microsoft.com/office/drawing/2017/decorative" val="1"/>
                </a:ext>
              </a:extLst>
            </p:cNvPr>
            <p:cNvCxnSpPr>
              <a:cxnSpLocks/>
            </p:cNvCxnSpPr>
            <p:nvPr/>
          </p:nvCxnSpPr>
          <p:spPr>
            <a:xfrm>
              <a:off x="8902729" y="3852129"/>
              <a:ext cx="1861753" cy="486329"/>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29">
              <a:extLst>
                <a:ext uri="{FF2B5EF4-FFF2-40B4-BE49-F238E27FC236}">
                  <a16:creationId xmlns:a16="http://schemas.microsoft.com/office/drawing/2014/main" id="{C62FDB13-BBE5-A84F-9C5C-8B9F7DBBC588}"/>
                </a:ext>
              </a:extLst>
            </p:cNvPr>
            <p:cNvSpPr txBox="1"/>
            <p:nvPr/>
          </p:nvSpPr>
          <p:spPr>
            <a:xfrm rot="20130547">
              <a:off x="8711226" y="3111162"/>
              <a:ext cx="2194560"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EmployeeID = even #</a:t>
              </a:r>
            </a:p>
          </p:txBody>
        </p:sp>
        <p:sp>
          <p:nvSpPr>
            <p:cNvPr id="20" name="TextBox 30">
              <a:extLst>
                <a:ext uri="{FF2B5EF4-FFF2-40B4-BE49-F238E27FC236}">
                  <a16:creationId xmlns:a16="http://schemas.microsoft.com/office/drawing/2014/main" id="{2DC2B22D-11B5-684E-AD64-BF3EC28213BC}"/>
                </a:ext>
              </a:extLst>
            </p:cNvPr>
            <p:cNvSpPr txBox="1"/>
            <p:nvPr/>
          </p:nvSpPr>
          <p:spPr>
            <a:xfrm rot="863196">
              <a:off x="8722309" y="4098099"/>
              <a:ext cx="2103120"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EmployeeID = odd #</a:t>
              </a:r>
            </a:p>
          </p:txBody>
        </p:sp>
        <p:sp>
          <p:nvSpPr>
            <p:cNvPr id="23" name="Rectangle 22">
              <a:extLst>
                <a:ext uri="{FF2B5EF4-FFF2-40B4-BE49-F238E27FC236}">
                  <a16:creationId xmlns:a16="http://schemas.microsoft.com/office/drawing/2014/main" id="{C089917A-EF5D-4F27-894E-3BA692F45006}"/>
                </a:ext>
              </a:extLst>
            </p:cNvPr>
            <p:cNvSpPr/>
            <p:nvPr/>
          </p:nvSpPr>
          <p:spPr>
            <a:xfrm>
              <a:off x="7258812" y="2523763"/>
              <a:ext cx="4389120" cy="25603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24" name="Graphic 23">
              <a:extLst>
                <a:ext uri="{FF2B5EF4-FFF2-40B4-BE49-F238E27FC236}">
                  <a16:creationId xmlns:a16="http://schemas.microsoft.com/office/drawing/2014/main" id="{3A3F02BD-4B22-4B99-ABC8-252F107CE30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58812" y="2523763"/>
              <a:ext cx="457200" cy="457200"/>
            </a:xfrm>
            <a:prstGeom prst="rect">
              <a:avLst/>
            </a:prstGeom>
          </p:spPr>
        </p:pic>
        <p:sp>
          <p:nvSpPr>
            <p:cNvPr id="28" name="TextBox 27">
              <a:extLst>
                <a:ext uri="{FF2B5EF4-FFF2-40B4-BE49-F238E27FC236}">
                  <a16:creationId xmlns:a16="http://schemas.microsoft.com/office/drawing/2014/main" id="{4EFAE64F-8855-4547-9D1B-C4DE1CBCD32A}"/>
                </a:ext>
              </a:extLst>
            </p:cNvPr>
            <p:cNvSpPr txBox="1"/>
            <p:nvPr/>
          </p:nvSpPr>
          <p:spPr>
            <a:xfrm>
              <a:off x="7469875" y="4289314"/>
              <a:ext cx="1455848"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with sharding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software</a:t>
              </a:r>
            </a:p>
          </p:txBody>
        </p:sp>
        <p:sp>
          <p:nvSpPr>
            <p:cNvPr id="4" name="TextBox 3">
              <a:extLst>
                <a:ext uri="{FF2B5EF4-FFF2-40B4-BE49-F238E27FC236}">
                  <a16:creationId xmlns:a16="http://schemas.microsoft.com/office/drawing/2014/main" id="{9B6F5351-C1BC-4A90-A111-8A41AE679F3A}"/>
                </a:ext>
              </a:extLst>
            </p:cNvPr>
            <p:cNvSpPr txBox="1"/>
            <p:nvPr/>
          </p:nvSpPr>
          <p:spPr>
            <a:xfrm>
              <a:off x="10650561" y="3303384"/>
              <a:ext cx="99418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shard</a:t>
              </a:r>
            </a:p>
          </p:txBody>
        </p:sp>
        <p:sp>
          <p:nvSpPr>
            <p:cNvPr id="21" name="TextBox 20">
              <a:extLst>
                <a:ext uri="{FF2B5EF4-FFF2-40B4-BE49-F238E27FC236}">
                  <a16:creationId xmlns:a16="http://schemas.microsoft.com/office/drawing/2014/main" id="{8216A32D-D728-4C3A-804C-96BC176B7C2F}"/>
                </a:ext>
              </a:extLst>
            </p:cNvPr>
            <p:cNvSpPr txBox="1"/>
            <p:nvPr/>
          </p:nvSpPr>
          <p:spPr>
            <a:xfrm>
              <a:off x="10650561" y="4590318"/>
              <a:ext cx="99418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shard</a:t>
              </a:r>
            </a:p>
          </p:txBody>
        </p:sp>
      </p:grpSp>
      <p:sp>
        <p:nvSpPr>
          <p:cNvPr id="2" name="Footer Placeholder 1">
            <a:extLst>
              <a:ext uri="{FF2B5EF4-FFF2-40B4-BE49-F238E27FC236}">
                <a16:creationId xmlns:a16="http://schemas.microsoft.com/office/drawing/2014/main" id="{2677E762-81AB-46BF-952C-AB736325BF4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C3BBDE69-B2B9-478D-BC36-DC9D236AAEB0}"/>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Tree>
    <p:custDataLst>
      <p:tags r:id="rId1"/>
    </p:custDataLst>
    <p:extLst>
      <p:ext uri="{BB962C8B-B14F-4D97-AF65-F5344CB8AC3E}">
        <p14:creationId xmlns:p14="http://schemas.microsoft.com/office/powerpoint/2010/main" val="2694210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sz="3600" dirty="0"/>
              <a:t>Scaling with Amazon DynamoDB: </a:t>
            </a:r>
            <a:br>
              <a:rPr lang="en-US" sz="3600" dirty="0"/>
            </a:br>
            <a:r>
              <a:rPr lang="en-US" sz="3600" dirty="0"/>
              <a:t>On-Demand</a:t>
            </a:r>
          </a:p>
        </p:txBody>
      </p:sp>
      <p:grpSp>
        <p:nvGrpSpPr>
          <p:cNvPr id="8" name="Group 7" descr="with on-demand scaling, you pay per request. typical use cases include spiky, unpredictable workloads.">
            <a:extLst>
              <a:ext uri="{FF2B5EF4-FFF2-40B4-BE49-F238E27FC236}">
                <a16:creationId xmlns:a16="http://schemas.microsoft.com/office/drawing/2014/main" id="{C714F4D9-CFA9-4A70-B04F-95208DFFD78A}"/>
              </a:ext>
            </a:extLst>
          </p:cNvPr>
          <p:cNvGrpSpPr/>
          <p:nvPr/>
        </p:nvGrpSpPr>
        <p:grpSpPr>
          <a:xfrm>
            <a:off x="1277937" y="1645805"/>
            <a:ext cx="4715304" cy="4571746"/>
            <a:chOff x="6198760" y="1645805"/>
            <a:chExt cx="4715304" cy="4571746"/>
          </a:xfrm>
        </p:grpSpPr>
        <p:grpSp>
          <p:nvGrpSpPr>
            <p:cNvPr id="33" name="Group 32">
              <a:extLst>
                <a:ext uri="{FF2B5EF4-FFF2-40B4-BE49-F238E27FC236}">
                  <a16:creationId xmlns:a16="http://schemas.microsoft.com/office/drawing/2014/main" id="{DB8803E3-DAAA-284B-A10B-427C1095FEED}"/>
                </a:ext>
              </a:extLst>
            </p:cNvPr>
            <p:cNvGrpSpPr/>
            <p:nvPr/>
          </p:nvGrpSpPr>
          <p:grpSpPr>
            <a:xfrm>
              <a:off x="6198760" y="1645805"/>
              <a:ext cx="4715304" cy="4571746"/>
              <a:chOff x="3766963" y="1657405"/>
              <a:chExt cx="4716533" cy="4572937"/>
            </a:xfrm>
          </p:grpSpPr>
          <p:sp>
            <p:nvSpPr>
              <p:cNvPr id="34" name="Rectangle 33">
                <a:extLst>
                  <a:ext uri="{FF2B5EF4-FFF2-40B4-BE49-F238E27FC236}">
                    <a16:creationId xmlns:a16="http://schemas.microsoft.com/office/drawing/2014/main" id="{F3AA19E2-15B0-ED45-8E13-8B9098B18B52}"/>
                  </a:ext>
                </a:extLst>
              </p:cNvPr>
              <p:cNvSpPr/>
              <p:nvPr/>
            </p:nvSpPr>
            <p:spPr>
              <a:xfrm>
                <a:off x="4318567" y="6184623"/>
                <a:ext cx="3613322"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solidFill>
                    <a:srgbClr val="7030A0"/>
                  </a:solidFill>
                </a:endParaRPr>
              </a:p>
            </p:txBody>
          </p:sp>
          <p:sp>
            <p:nvSpPr>
              <p:cNvPr id="35" name="Rectangle 34">
                <a:extLst>
                  <a:ext uri="{FF2B5EF4-FFF2-40B4-BE49-F238E27FC236}">
                    <a16:creationId xmlns:a16="http://schemas.microsoft.com/office/drawing/2014/main" id="{3BDDC383-D1F7-814F-B87F-BD035411FE09}"/>
                  </a:ext>
                </a:extLst>
              </p:cNvPr>
              <p:cNvSpPr/>
              <p:nvPr/>
            </p:nvSpPr>
            <p:spPr>
              <a:xfrm>
                <a:off x="4318567" y="2088291"/>
                <a:ext cx="3613322" cy="45719"/>
              </a:xfrm>
              <a:prstGeom prst="rect">
                <a:avLst/>
              </a:prstGeom>
              <a:solidFill>
                <a:srgbClr val="744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sp>
            <p:nvSpPr>
              <p:cNvPr id="36" name="TextBox 35">
                <a:extLst>
                  <a:ext uri="{FF2B5EF4-FFF2-40B4-BE49-F238E27FC236}">
                    <a16:creationId xmlns:a16="http://schemas.microsoft.com/office/drawing/2014/main" id="{0A69A086-3BE2-984D-AF3F-60474F57F691}"/>
                  </a:ext>
                </a:extLst>
              </p:cNvPr>
              <p:cNvSpPr txBox="1"/>
              <p:nvPr/>
            </p:nvSpPr>
            <p:spPr>
              <a:xfrm>
                <a:off x="4361044" y="1657405"/>
                <a:ext cx="3528369" cy="430887"/>
              </a:xfrm>
              <a:prstGeom prst="rect">
                <a:avLst/>
              </a:prstGeom>
              <a:noFill/>
            </p:spPr>
            <p:txBody>
              <a:bodyPr wrap="square" rtlCol="0">
                <a:spAutoFit/>
              </a:bodyPr>
              <a:lstStyle/>
              <a:p>
                <a:pPr algn="ctr"/>
                <a:r>
                  <a:rPr lang="en-US" sz="2199" dirty="0">
                    <a:solidFill>
                      <a:srgbClr val="7443FF"/>
                    </a:solidFill>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37" name="TextBox 36">
                <a:extLst>
                  <a:ext uri="{FF2B5EF4-FFF2-40B4-BE49-F238E27FC236}">
                    <a16:creationId xmlns:a16="http://schemas.microsoft.com/office/drawing/2014/main" id="{EA33BE1D-3066-0D41-AA74-6ADE6A2DF2E1}"/>
                  </a:ext>
                </a:extLst>
              </p:cNvPr>
              <p:cNvSpPr txBox="1"/>
              <p:nvPr/>
            </p:nvSpPr>
            <p:spPr>
              <a:xfrm>
                <a:off x="4648873" y="2235415"/>
                <a:ext cx="2952711" cy="368980"/>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Pay per request</a:t>
                </a:r>
              </a:p>
            </p:txBody>
          </p:sp>
          <p:grpSp>
            <p:nvGrpSpPr>
              <p:cNvPr id="39" name="Group 38">
                <a:extLst>
                  <a:ext uri="{FF2B5EF4-FFF2-40B4-BE49-F238E27FC236}">
                    <a16:creationId xmlns:a16="http://schemas.microsoft.com/office/drawing/2014/main" id="{4249EAED-602C-474B-8740-696F910E5113}"/>
                  </a:ext>
                </a:extLst>
              </p:cNvPr>
              <p:cNvGrpSpPr/>
              <p:nvPr/>
            </p:nvGrpSpPr>
            <p:grpSpPr>
              <a:xfrm>
                <a:off x="4845723" y="3087673"/>
                <a:ext cx="2559010" cy="1978816"/>
                <a:chOff x="869929" y="3170798"/>
                <a:chExt cx="2559010" cy="1978816"/>
              </a:xfrm>
            </p:grpSpPr>
            <p:sp>
              <p:nvSpPr>
                <p:cNvPr id="41" name="TextBox 40">
                  <a:extLst>
                    <a:ext uri="{FF2B5EF4-FFF2-40B4-BE49-F238E27FC236}">
                      <a16:creationId xmlns:a16="http://schemas.microsoft.com/office/drawing/2014/main" id="{25416CAC-557A-4C4B-B6FA-422E0CE76AD4}"/>
                    </a:ext>
                  </a:extLst>
                </p:cNvPr>
                <p:cNvSpPr txBox="1"/>
                <p:nvPr/>
              </p:nvSpPr>
              <p:spPr>
                <a:xfrm>
                  <a:off x="1017594" y="4368159"/>
                  <a:ext cx="2246426" cy="645601"/>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No more provisioning</a:t>
                  </a:r>
                </a:p>
              </p:txBody>
            </p:sp>
            <p:sp>
              <p:nvSpPr>
                <p:cNvPr id="42" name="Rectangle 41">
                  <a:extLst>
                    <a:ext uri="{FF2B5EF4-FFF2-40B4-BE49-F238E27FC236}">
                      <a16:creationId xmlns:a16="http://schemas.microsoft.com/office/drawing/2014/main" id="{F5EE9366-C8AB-F944-8307-8E98900582FA}"/>
                    </a:ext>
                  </a:extLst>
                </p:cNvPr>
                <p:cNvSpPr/>
                <p:nvPr/>
              </p:nvSpPr>
              <p:spPr>
                <a:xfrm>
                  <a:off x="869929" y="3170798"/>
                  <a:ext cx="2559010" cy="1978816"/>
                </a:xfrm>
                <a:prstGeom prst="rect">
                  <a:avLst/>
                </a:prstGeom>
                <a:noFill/>
                <a:ln w="28575">
                  <a:solidFill>
                    <a:srgbClr val="7443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grpSp>
          <p:sp>
            <p:nvSpPr>
              <p:cNvPr id="40" name="TextBox 39">
                <a:extLst>
                  <a:ext uri="{FF2B5EF4-FFF2-40B4-BE49-F238E27FC236}">
                    <a16:creationId xmlns:a16="http://schemas.microsoft.com/office/drawing/2014/main" id="{150C4F2D-9CA4-B84C-94EC-B9EA5DA7AB15}"/>
                  </a:ext>
                </a:extLst>
              </p:cNvPr>
              <p:cNvSpPr txBox="1"/>
              <p:nvPr/>
            </p:nvSpPr>
            <p:spPr>
              <a:xfrm>
                <a:off x="3766963" y="5464183"/>
                <a:ext cx="4716533" cy="645601"/>
              </a:xfrm>
              <a:prstGeom prst="rect">
                <a:avLst/>
              </a:prstGeom>
              <a:noFill/>
            </p:spPr>
            <p:txBody>
              <a:bodyPr wrap="square" rtlCol="0">
                <a:spAutoFit/>
              </a:bodyPr>
              <a:lstStyle/>
              <a:p>
                <a:pPr algn="ctr"/>
                <a:r>
                  <a:rPr lang="en-US" sz="1797" dirty="0">
                    <a:solidFill>
                      <a:srgbClr val="7443FF"/>
                    </a:solidFill>
                    <a:latin typeface="Amazon Ember" panose="020B0603020204020204" pitchFamily="34" charset="0"/>
                    <a:ea typeface="Amazon Ember" panose="020B0603020204020204" pitchFamily="34" charset="0"/>
                    <a:cs typeface="Amazon Ember" panose="020B0603020204020204" pitchFamily="34" charset="0"/>
                  </a:rPr>
                  <a:t>Use case</a:t>
                </a:r>
                <a:r>
                  <a:rPr lang="en-US" sz="1797" dirty="0">
                    <a:solidFill>
                      <a:srgbClr val="7443FF"/>
                    </a:solidFill>
                    <a:latin typeface="+mj-lt"/>
                    <a:ea typeface="Amazon Ember" panose="020B0603020204020204" pitchFamily="34" charset="0"/>
                    <a:cs typeface="Amazon Ember" panose="020B0603020204020204" pitchFamily="34" charset="0"/>
                  </a:rPr>
                  <a:t>: </a:t>
                </a:r>
                <a:r>
                  <a:rPr lang="en-US" sz="1797" dirty="0">
                    <a:solidFill>
                      <a:schemeClr val="tx1">
                        <a:lumMod val="75000"/>
                        <a:lumOff val="25000"/>
                      </a:schemeClr>
                    </a:solidFill>
                    <a:latin typeface="+mj-lt"/>
                    <a:ea typeface="Amazon Ember" panose="020B0603020204020204" pitchFamily="34" charset="0"/>
                    <a:cs typeface="Amazon Ember" panose="020B0603020204020204" pitchFamily="34" charset="0"/>
                  </a:rPr>
                  <a:t>Spiky, unpredictable workloads. Rapidly accommodates to need.</a:t>
                </a:r>
              </a:p>
            </p:txBody>
          </p:sp>
        </p:grpSp>
        <p:pic>
          <p:nvPicPr>
            <p:cNvPr id="57" name="Picture 56">
              <a:extLst>
                <a:ext uri="{FF2B5EF4-FFF2-40B4-BE49-F238E27FC236}">
                  <a16:creationId xmlns:a16="http://schemas.microsoft.com/office/drawing/2014/main" id="{A687564D-42AF-8840-AABC-15277CCA8CA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84298" y="3305865"/>
              <a:ext cx="926977" cy="926977"/>
            </a:xfrm>
            <a:prstGeom prst="rect">
              <a:avLst/>
            </a:prstGeom>
          </p:spPr>
        </p:pic>
      </p:grpSp>
      <p:sp>
        <p:nvSpPr>
          <p:cNvPr id="3" name="Footer Placeholder 2">
            <a:extLst>
              <a:ext uri="{FF2B5EF4-FFF2-40B4-BE49-F238E27FC236}">
                <a16:creationId xmlns:a16="http://schemas.microsoft.com/office/drawing/2014/main" id="{C8988369-9C4E-48B0-B055-0EE3847E1D7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A968305-2F8E-4E0F-B41D-CB5424321779}"/>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4140102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sz="3600" dirty="0"/>
              <a:t>Scaling with Amazon DynamoDB: </a:t>
            </a:r>
            <a:br>
              <a:rPr lang="en-US" sz="3600" dirty="0"/>
            </a:br>
            <a:r>
              <a:rPr lang="en-US" sz="3600" dirty="0"/>
              <a:t>Auto scaling</a:t>
            </a:r>
          </a:p>
        </p:txBody>
      </p:sp>
      <p:grpSp>
        <p:nvGrpSpPr>
          <p:cNvPr id="48" name="Group 47">
            <a:extLst>
              <a:ext uri="{FF2B5EF4-FFF2-40B4-BE49-F238E27FC236}">
                <a16:creationId xmlns:a16="http://schemas.microsoft.com/office/drawing/2014/main" id="{E824224F-7280-42C7-814C-0D52D6CD1ECD}"/>
              </a:ext>
              <a:ext uri="{C183D7F6-B498-43B3-948B-1728B52AA6E4}">
                <adec:decorative xmlns:adec="http://schemas.microsoft.com/office/drawing/2017/decorative" val="1"/>
              </a:ext>
            </a:extLst>
          </p:cNvPr>
          <p:cNvGrpSpPr/>
          <p:nvPr/>
        </p:nvGrpSpPr>
        <p:grpSpPr>
          <a:xfrm>
            <a:off x="1277937" y="1645805"/>
            <a:ext cx="4715304" cy="4571746"/>
            <a:chOff x="6198760" y="1645805"/>
            <a:chExt cx="4715304" cy="4571746"/>
          </a:xfrm>
        </p:grpSpPr>
        <p:grpSp>
          <p:nvGrpSpPr>
            <p:cNvPr id="49" name="Group 48">
              <a:extLst>
                <a:ext uri="{FF2B5EF4-FFF2-40B4-BE49-F238E27FC236}">
                  <a16:creationId xmlns:a16="http://schemas.microsoft.com/office/drawing/2014/main" id="{1D3021CF-42BE-4DBC-B29D-12730BAE7E1A}"/>
                </a:ext>
              </a:extLst>
            </p:cNvPr>
            <p:cNvGrpSpPr/>
            <p:nvPr/>
          </p:nvGrpSpPr>
          <p:grpSpPr>
            <a:xfrm>
              <a:off x="6198760" y="1645805"/>
              <a:ext cx="4715304" cy="4571746"/>
              <a:chOff x="3766963" y="1657405"/>
              <a:chExt cx="4716533" cy="4572937"/>
            </a:xfrm>
          </p:grpSpPr>
          <p:sp>
            <p:nvSpPr>
              <p:cNvPr id="51" name="Rectangle 50">
                <a:extLst>
                  <a:ext uri="{FF2B5EF4-FFF2-40B4-BE49-F238E27FC236}">
                    <a16:creationId xmlns:a16="http://schemas.microsoft.com/office/drawing/2014/main" id="{B202FD1A-510C-4839-889E-9D43CA23CCEA}"/>
                  </a:ext>
                </a:extLst>
              </p:cNvPr>
              <p:cNvSpPr/>
              <p:nvPr/>
            </p:nvSpPr>
            <p:spPr>
              <a:xfrm>
                <a:off x="4318567" y="6184623"/>
                <a:ext cx="3613322"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solidFill>
                    <a:srgbClr val="7030A0"/>
                  </a:solidFill>
                </a:endParaRPr>
              </a:p>
            </p:txBody>
          </p:sp>
          <p:sp>
            <p:nvSpPr>
              <p:cNvPr id="52" name="Rectangle 51">
                <a:extLst>
                  <a:ext uri="{FF2B5EF4-FFF2-40B4-BE49-F238E27FC236}">
                    <a16:creationId xmlns:a16="http://schemas.microsoft.com/office/drawing/2014/main" id="{5EB073AF-B9B2-44C1-9DF4-8A3EC7450D09}"/>
                  </a:ext>
                </a:extLst>
              </p:cNvPr>
              <p:cNvSpPr/>
              <p:nvPr/>
            </p:nvSpPr>
            <p:spPr>
              <a:xfrm>
                <a:off x="4318567" y="2088291"/>
                <a:ext cx="3613322" cy="45719"/>
              </a:xfrm>
              <a:prstGeom prst="rect">
                <a:avLst/>
              </a:prstGeom>
              <a:solidFill>
                <a:srgbClr val="744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sp>
            <p:nvSpPr>
              <p:cNvPr id="53" name="TextBox 52">
                <a:extLst>
                  <a:ext uri="{FF2B5EF4-FFF2-40B4-BE49-F238E27FC236}">
                    <a16:creationId xmlns:a16="http://schemas.microsoft.com/office/drawing/2014/main" id="{052173ED-2CA1-46DE-9FD7-BAC2D41ADE73}"/>
                  </a:ext>
                </a:extLst>
              </p:cNvPr>
              <p:cNvSpPr txBox="1"/>
              <p:nvPr/>
            </p:nvSpPr>
            <p:spPr>
              <a:xfrm>
                <a:off x="4361044" y="1657405"/>
                <a:ext cx="3528369" cy="430887"/>
              </a:xfrm>
              <a:prstGeom prst="rect">
                <a:avLst/>
              </a:prstGeom>
              <a:noFill/>
            </p:spPr>
            <p:txBody>
              <a:bodyPr wrap="square" rtlCol="0">
                <a:spAutoFit/>
              </a:bodyPr>
              <a:lstStyle/>
              <a:p>
                <a:pPr algn="ctr"/>
                <a:r>
                  <a:rPr lang="en-US" sz="2199" dirty="0">
                    <a:solidFill>
                      <a:srgbClr val="7443FF"/>
                    </a:solidFill>
                    <a:latin typeface="Amazon Ember" panose="020B0603020204020204" pitchFamily="34" charset="0"/>
                    <a:ea typeface="Amazon Ember" panose="020B0603020204020204" pitchFamily="34" charset="0"/>
                    <a:cs typeface="Amazon Ember" panose="020B0603020204020204" pitchFamily="34" charset="0"/>
                  </a:rPr>
                  <a:t>On-Demand</a:t>
                </a:r>
              </a:p>
            </p:txBody>
          </p:sp>
          <p:sp>
            <p:nvSpPr>
              <p:cNvPr id="54" name="TextBox 53">
                <a:extLst>
                  <a:ext uri="{FF2B5EF4-FFF2-40B4-BE49-F238E27FC236}">
                    <a16:creationId xmlns:a16="http://schemas.microsoft.com/office/drawing/2014/main" id="{0A199650-94C8-4A30-8D59-266BBCE62AC9}"/>
                  </a:ext>
                </a:extLst>
              </p:cNvPr>
              <p:cNvSpPr txBox="1"/>
              <p:nvPr/>
            </p:nvSpPr>
            <p:spPr>
              <a:xfrm>
                <a:off x="4648873" y="2235415"/>
                <a:ext cx="2952711" cy="368980"/>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Pay per request</a:t>
                </a:r>
              </a:p>
            </p:txBody>
          </p:sp>
          <p:grpSp>
            <p:nvGrpSpPr>
              <p:cNvPr id="55" name="Group 54">
                <a:extLst>
                  <a:ext uri="{FF2B5EF4-FFF2-40B4-BE49-F238E27FC236}">
                    <a16:creationId xmlns:a16="http://schemas.microsoft.com/office/drawing/2014/main" id="{1397D5F9-7676-4786-8496-BA345D759F49}"/>
                  </a:ext>
                </a:extLst>
              </p:cNvPr>
              <p:cNvGrpSpPr/>
              <p:nvPr/>
            </p:nvGrpSpPr>
            <p:grpSpPr>
              <a:xfrm>
                <a:off x="4845723" y="3087673"/>
                <a:ext cx="2559010" cy="1978816"/>
                <a:chOff x="869929" y="3170798"/>
                <a:chExt cx="2559010" cy="1978816"/>
              </a:xfrm>
            </p:grpSpPr>
            <p:sp>
              <p:nvSpPr>
                <p:cNvPr id="57" name="TextBox 56">
                  <a:extLst>
                    <a:ext uri="{FF2B5EF4-FFF2-40B4-BE49-F238E27FC236}">
                      <a16:creationId xmlns:a16="http://schemas.microsoft.com/office/drawing/2014/main" id="{3EEFA379-9E0D-4187-8400-98FEF11A325C}"/>
                    </a:ext>
                  </a:extLst>
                </p:cNvPr>
                <p:cNvSpPr txBox="1"/>
                <p:nvPr/>
              </p:nvSpPr>
              <p:spPr>
                <a:xfrm>
                  <a:off x="1017594" y="4368159"/>
                  <a:ext cx="2246426" cy="645601"/>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No more provisioning</a:t>
                  </a:r>
                </a:p>
              </p:txBody>
            </p:sp>
            <p:sp>
              <p:nvSpPr>
                <p:cNvPr id="58" name="Rectangle 57">
                  <a:extLst>
                    <a:ext uri="{FF2B5EF4-FFF2-40B4-BE49-F238E27FC236}">
                      <a16:creationId xmlns:a16="http://schemas.microsoft.com/office/drawing/2014/main" id="{7B5FDBAA-C273-4A3F-ABFC-D6415A628884}"/>
                    </a:ext>
                  </a:extLst>
                </p:cNvPr>
                <p:cNvSpPr/>
                <p:nvPr/>
              </p:nvSpPr>
              <p:spPr>
                <a:xfrm>
                  <a:off x="869929" y="3170798"/>
                  <a:ext cx="2559010" cy="1978816"/>
                </a:xfrm>
                <a:prstGeom prst="rect">
                  <a:avLst/>
                </a:prstGeom>
                <a:noFill/>
                <a:ln w="28575">
                  <a:solidFill>
                    <a:srgbClr val="7443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grpSp>
          <p:sp>
            <p:nvSpPr>
              <p:cNvPr id="56" name="TextBox 55">
                <a:extLst>
                  <a:ext uri="{FF2B5EF4-FFF2-40B4-BE49-F238E27FC236}">
                    <a16:creationId xmlns:a16="http://schemas.microsoft.com/office/drawing/2014/main" id="{4118E1B8-6313-476F-9766-1E3E19AAF9D5}"/>
                  </a:ext>
                </a:extLst>
              </p:cNvPr>
              <p:cNvSpPr txBox="1"/>
              <p:nvPr/>
            </p:nvSpPr>
            <p:spPr>
              <a:xfrm>
                <a:off x="3766963" y="5464183"/>
                <a:ext cx="4716533" cy="645601"/>
              </a:xfrm>
              <a:prstGeom prst="rect">
                <a:avLst/>
              </a:prstGeom>
              <a:noFill/>
            </p:spPr>
            <p:txBody>
              <a:bodyPr wrap="square" rtlCol="0">
                <a:spAutoFit/>
              </a:bodyPr>
              <a:lstStyle/>
              <a:p>
                <a:pPr algn="ctr"/>
                <a:r>
                  <a:rPr lang="en-US" sz="1797" dirty="0">
                    <a:solidFill>
                      <a:srgbClr val="7443FF"/>
                    </a:solidFill>
                    <a:latin typeface="Amazon Ember" panose="020B0603020204020204" pitchFamily="34" charset="0"/>
                    <a:ea typeface="Amazon Ember" panose="020B0603020204020204" pitchFamily="34" charset="0"/>
                    <a:cs typeface="Amazon Ember" panose="020B0603020204020204" pitchFamily="34" charset="0"/>
                  </a:rPr>
                  <a:t>Use case</a:t>
                </a:r>
                <a:r>
                  <a:rPr lang="en-US" sz="1797" dirty="0">
                    <a:solidFill>
                      <a:srgbClr val="7443FF"/>
                    </a:solidFill>
                    <a:latin typeface="+mj-lt"/>
                    <a:ea typeface="Amazon Ember" panose="020B0603020204020204" pitchFamily="34" charset="0"/>
                    <a:cs typeface="Amazon Ember" panose="020B0603020204020204" pitchFamily="34" charset="0"/>
                  </a:rPr>
                  <a:t>: </a:t>
                </a:r>
                <a:r>
                  <a:rPr lang="en-US" sz="1797" dirty="0">
                    <a:solidFill>
                      <a:schemeClr val="tx1">
                        <a:lumMod val="75000"/>
                        <a:lumOff val="25000"/>
                      </a:schemeClr>
                    </a:solidFill>
                    <a:latin typeface="+mj-lt"/>
                    <a:ea typeface="Amazon Ember" panose="020B0603020204020204" pitchFamily="34" charset="0"/>
                    <a:cs typeface="Amazon Ember" panose="020B0603020204020204" pitchFamily="34" charset="0"/>
                  </a:rPr>
                  <a:t>Spiky, unpredictable workloads. Rapidly accommodates to need.</a:t>
                </a:r>
              </a:p>
            </p:txBody>
          </p:sp>
        </p:grpSp>
        <p:pic>
          <p:nvPicPr>
            <p:cNvPr id="50" name="Picture 49">
              <a:extLst>
                <a:ext uri="{FF2B5EF4-FFF2-40B4-BE49-F238E27FC236}">
                  <a16:creationId xmlns:a16="http://schemas.microsoft.com/office/drawing/2014/main" id="{C3B55DBA-0719-4D3E-8351-EF5DE0EA445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84298" y="3305865"/>
              <a:ext cx="926977" cy="926977"/>
            </a:xfrm>
            <a:prstGeom prst="rect">
              <a:avLst/>
            </a:prstGeom>
          </p:spPr>
        </p:pic>
      </p:grpSp>
      <p:grpSp>
        <p:nvGrpSpPr>
          <p:cNvPr id="37" name="Group 36" descr="auto scaling with amazon dynamodb is the default for all new tables. it provides general scaling and is a good solution for most applications.">
            <a:extLst>
              <a:ext uri="{FF2B5EF4-FFF2-40B4-BE49-F238E27FC236}">
                <a16:creationId xmlns:a16="http://schemas.microsoft.com/office/drawing/2014/main" id="{B4904955-4CFF-4519-B275-2D6CF57ADDEF}"/>
              </a:ext>
            </a:extLst>
          </p:cNvPr>
          <p:cNvGrpSpPr/>
          <p:nvPr/>
        </p:nvGrpSpPr>
        <p:grpSpPr>
          <a:xfrm>
            <a:off x="6425662" y="1645805"/>
            <a:ext cx="4282272" cy="4571746"/>
            <a:chOff x="1277937" y="1645805"/>
            <a:chExt cx="4282272" cy="4571746"/>
          </a:xfrm>
        </p:grpSpPr>
        <p:grpSp>
          <p:nvGrpSpPr>
            <p:cNvPr id="38" name="Group 37">
              <a:extLst>
                <a:ext uri="{FF2B5EF4-FFF2-40B4-BE49-F238E27FC236}">
                  <a16:creationId xmlns:a16="http://schemas.microsoft.com/office/drawing/2014/main" id="{8988426B-1BDB-4984-B4BC-E423A1E19E84}"/>
                </a:ext>
              </a:extLst>
            </p:cNvPr>
            <p:cNvGrpSpPr/>
            <p:nvPr/>
          </p:nvGrpSpPr>
          <p:grpSpPr>
            <a:xfrm>
              <a:off x="1277937" y="1645805"/>
              <a:ext cx="4282272" cy="4571746"/>
              <a:chOff x="3983535" y="1657405"/>
              <a:chExt cx="4283388" cy="4572937"/>
            </a:xfrm>
          </p:grpSpPr>
          <p:sp>
            <p:nvSpPr>
              <p:cNvPr id="40" name="Rectangle 39">
                <a:extLst>
                  <a:ext uri="{FF2B5EF4-FFF2-40B4-BE49-F238E27FC236}">
                    <a16:creationId xmlns:a16="http://schemas.microsoft.com/office/drawing/2014/main" id="{FF57B383-A44C-46AB-A048-DDAECC2BD67F}"/>
                  </a:ext>
                </a:extLst>
              </p:cNvPr>
              <p:cNvSpPr/>
              <p:nvPr/>
            </p:nvSpPr>
            <p:spPr>
              <a:xfrm>
                <a:off x="4318567" y="6184623"/>
                <a:ext cx="3613322"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sp>
            <p:nvSpPr>
              <p:cNvPr id="41" name="Rectangle 40">
                <a:extLst>
                  <a:ext uri="{FF2B5EF4-FFF2-40B4-BE49-F238E27FC236}">
                    <a16:creationId xmlns:a16="http://schemas.microsoft.com/office/drawing/2014/main" id="{F8A0F859-64A6-4D52-AEE4-6A98DCD0840E}"/>
                  </a:ext>
                </a:extLst>
              </p:cNvPr>
              <p:cNvSpPr/>
              <p:nvPr/>
            </p:nvSpPr>
            <p:spPr>
              <a:xfrm>
                <a:off x="4318567" y="2088291"/>
                <a:ext cx="3613322" cy="45719"/>
              </a:xfrm>
              <a:prstGeom prst="rect">
                <a:avLst/>
              </a:prstGeom>
              <a:solidFill>
                <a:srgbClr val="FC6E6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sp>
            <p:nvSpPr>
              <p:cNvPr id="42" name="TextBox 41">
                <a:extLst>
                  <a:ext uri="{FF2B5EF4-FFF2-40B4-BE49-F238E27FC236}">
                    <a16:creationId xmlns:a16="http://schemas.microsoft.com/office/drawing/2014/main" id="{14B6216A-BBB8-4AC1-88F3-1C05D0C6568D}"/>
                  </a:ext>
                </a:extLst>
              </p:cNvPr>
              <p:cNvSpPr txBox="1"/>
              <p:nvPr/>
            </p:nvSpPr>
            <p:spPr>
              <a:xfrm>
                <a:off x="4361044" y="1657405"/>
                <a:ext cx="3528369" cy="430887"/>
              </a:xfrm>
              <a:prstGeom prst="rect">
                <a:avLst/>
              </a:prstGeom>
              <a:noFill/>
            </p:spPr>
            <p:txBody>
              <a:bodyPr wrap="square" rtlCol="0">
                <a:spAutoFit/>
              </a:bodyPr>
              <a:lstStyle/>
              <a:p>
                <a:pPr algn="ctr"/>
                <a:r>
                  <a:rPr lang="en-US" sz="2199" dirty="0">
                    <a:solidFill>
                      <a:srgbClr val="FC6E67"/>
                    </a:solidFill>
                    <a:latin typeface="Amazon Ember" panose="020B0603020204020204" pitchFamily="34" charset="0"/>
                    <a:ea typeface="Amazon Ember" panose="020B0603020204020204" pitchFamily="34" charset="0"/>
                    <a:cs typeface="Amazon Ember" panose="020B0603020204020204" pitchFamily="34" charset="0"/>
                  </a:rPr>
                  <a:t>Auto scaling</a:t>
                </a:r>
              </a:p>
            </p:txBody>
          </p:sp>
          <p:sp>
            <p:nvSpPr>
              <p:cNvPr id="43" name="TextBox 42">
                <a:extLst>
                  <a:ext uri="{FF2B5EF4-FFF2-40B4-BE49-F238E27FC236}">
                    <a16:creationId xmlns:a16="http://schemas.microsoft.com/office/drawing/2014/main" id="{91F7C260-2A35-40CD-86B0-D051F1514CBC}"/>
                  </a:ext>
                </a:extLst>
              </p:cNvPr>
              <p:cNvSpPr txBox="1"/>
              <p:nvPr/>
            </p:nvSpPr>
            <p:spPr>
              <a:xfrm>
                <a:off x="4648873" y="2235415"/>
                <a:ext cx="2952711" cy="368980"/>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Default for all new tables</a:t>
                </a:r>
              </a:p>
            </p:txBody>
          </p:sp>
          <p:grpSp>
            <p:nvGrpSpPr>
              <p:cNvPr id="44" name="Group 43">
                <a:extLst>
                  <a:ext uri="{FF2B5EF4-FFF2-40B4-BE49-F238E27FC236}">
                    <a16:creationId xmlns:a16="http://schemas.microsoft.com/office/drawing/2014/main" id="{E160937C-6B57-4F29-B928-CAEF66476BF0}"/>
                  </a:ext>
                </a:extLst>
              </p:cNvPr>
              <p:cNvGrpSpPr/>
              <p:nvPr/>
            </p:nvGrpSpPr>
            <p:grpSpPr>
              <a:xfrm>
                <a:off x="4845723" y="3087673"/>
                <a:ext cx="2559010" cy="1978816"/>
                <a:chOff x="869929" y="3170798"/>
                <a:chExt cx="2559010" cy="1978816"/>
              </a:xfrm>
            </p:grpSpPr>
            <p:sp>
              <p:nvSpPr>
                <p:cNvPr id="46" name="TextBox 45">
                  <a:extLst>
                    <a:ext uri="{FF2B5EF4-FFF2-40B4-BE49-F238E27FC236}">
                      <a16:creationId xmlns:a16="http://schemas.microsoft.com/office/drawing/2014/main" id="{5638E7D3-9BEA-4F2C-8F16-BF490B2069AA}"/>
                    </a:ext>
                  </a:extLst>
                </p:cNvPr>
                <p:cNvSpPr txBox="1"/>
                <p:nvPr/>
              </p:nvSpPr>
              <p:spPr>
                <a:xfrm>
                  <a:off x="1017594" y="4368159"/>
                  <a:ext cx="2246426" cy="645601"/>
                </a:xfrm>
                <a:prstGeom prst="rect">
                  <a:avLst/>
                </a:prstGeom>
                <a:noFill/>
              </p:spPr>
              <p:txBody>
                <a:bodyPr wrap="square" rtlCol="0">
                  <a:spAutoFit/>
                </a:bodyPr>
                <a:lstStyle/>
                <a:p>
                  <a:pPr algn="ctr"/>
                  <a:r>
                    <a:rPr lang="en-US" sz="1797" dirty="0">
                      <a:latin typeface="Amazon Ember Light" panose="020B0403020204020204" pitchFamily="34" charset="0"/>
                      <a:ea typeface="Amazon Ember Light" panose="020B0403020204020204" pitchFamily="34" charset="0"/>
                      <a:cs typeface="Amazon Ember Light" panose="020B0403020204020204" pitchFamily="34" charset="0"/>
                    </a:rPr>
                    <a:t>Specify upper and lower bounds</a:t>
                  </a:r>
                </a:p>
              </p:txBody>
            </p:sp>
            <p:sp>
              <p:nvSpPr>
                <p:cNvPr id="47" name="Rectangle 46">
                  <a:extLst>
                    <a:ext uri="{FF2B5EF4-FFF2-40B4-BE49-F238E27FC236}">
                      <a16:creationId xmlns:a16="http://schemas.microsoft.com/office/drawing/2014/main" id="{65CE7798-5B15-4415-B2CC-ACC7C7F1A8A2}"/>
                    </a:ext>
                  </a:extLst>
                </p:cNvPr>
                <p:cNvSpPr/>
                <p:nvPr/>
              </p:nvSpPr>
              <p:spPr>
                <a:xfrm>
                  <a:off x="869929" y="3170798"/>
                  <a:ext cx="2559010" cy="1978816"/>
                </a:xfrm>
                <a:prstGeom prst="rect">
                  <a:avLst/>
                </a:prstGeom>
                <a:noFill/>
                <a:ln w="28575">
                  <a:solidFill>
                    <a:srgbClr val="FC6E6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7" dirty="0"/>
                </a:p>
              </p:txBody>
            </p:sp>
          </p:grpSp>
          <p:sp>
            <p:nvSpPr>
              <p:cNvPr id="45" name="TextBox 44">
                <a:extLst>
                  <a:ext uri="{FF2B5EF4-FFF2-40B4-BE49-F238E27FC236}">
                    <a16:creationId xmlns:a16="http://schemas.microsoft.com/office/drawing/2014/main" id="{E59F2AE1-18E1-4F02-8DC8-1658F3264433}"/>
                  </a:ext>
                </a:extLst>
              </p:cNvPr>
              <p:cNvSpPr txBox="1"/>
              <p:nvPr/>
            </p:nvSpPr>
            <p:spPr>
              <a:xfrm>
                <a:off x="3983535" y="5464183"/>
                <a:ext cx="4283388" cy="645601"/>
              </a:xfrm>
              <a:prstGeom prst="rect">
                <a:avLst/>
              </a:prstGeom>
              <a:noFill/>
            </p:spPr>
            <p:txBody>
              <a:bodyPr wrap="square" rtlCol="0">
                <a:spAutoFit/>
              </a:bodyPr>
              <a:lstStyle/>
              <a:p>
                <a:pPr algn="ctr"/>
                <a:r>
                  <a:rPr lang="en-US" sz="1797" dirty="0">
                    <a:solidFill>
                      <a:srgbClr val="FC6E67"/>
                    </a:solidFill>
                    <a:latin typeface="Amazon Ember" panose="020B0603020204020204" pitchFamily="34" charset="0"/>
                    <a:ea typeface="Amazon Ember" panose="020B0603020204020204" pitchFamily="34" charset="0"/>
                    <a:cs typeface="Amazon Ember" panose="020B0603020204020204" pitchFamily="34" charset="0"/>
                  </a:rPr>
                  <a:t>Use case</a:t>
                </a:r>
                <a:r>
                  <a:rPr lang="en-US" sz="1797" dirty="0">
                    <a:solidFill>
                      <a:srgbClr val="FC6E67"/>
                    </a:solidFill>
                    <a:latin typeface="+mj-lt"/>
                    <a:ea typeface="Amazon Ember" panose="020B0603020204020204" pitchFamily="34" charset="0"/>
                    <a:cs typeface="Amazon Ember" panose="020B0603020204020204" pitchFamily="34" charset="0"/>
                  </a:rPr>
                  <a:t>: </a:t>
                </a:r>
                <a:r>
                  <a:rPr lang="en-US" sz="1797" dirty="0">
                    <a:solidFill>
                      <a:schemeClr val="tx1">
                        <a:lumMod val="75000"/>
                        <a:lumOff val="25000"/>
                      </a:schemeClr>
                    </a:solidFill>
                    <a:latin typeface="+mj-lt"/>
                    <a:ea typeface="Amazon Ember" panose="020B0603020204020204" pitchFamily="34" charset="0"/>
                    <a:cs typeface="Amazon Ember" panose="020B0603020204020204" pitchFamily="34" charset="0"/>
                  </a:rPr>
                  <a:t>General scaling, good </a:t>
                </a:r>
                <a:br>
                  <a:rPr lang="en-US" sz="1797" dirty="0">
                    <a:solidFill>
                      <a:schemeClr val="tx1">
                        <a:lumMod val="75000"/>
                        <a:lumOff val="25000"/>
                      </a:schemeClr>
                    </a:solidFill>
                    <a:latin typeface="+mj-lt"/>
                    <a:ea typeface="Amazon Ember" panose="020B0603020204020204" pitchFamily="34" charset="0"/>
                    <a:cs typeface="Amazon Ember" panose="020B0603020204020204" pitchFamily="34" charset="0"/>
                  </a:rPr>
                </a:br>
                <a:r>
                  <a:rPr lang="en-US" sz="1797" dirty="0">
                    <a:solidFill>
                      <a:schemeClr val="tx1">
                        <a:lumMod val="75000"/>
                        <a:lumOff val="25000"/>
                      </a:schemeClr>
                    </a:solidFill>
                    <a:latin typeface="+mj-lt"/>
                    <a:ea typeface="Amazon Ember" panose="020B0603020204020204" pitchFamily="34" charset="0"/>
                    <a:cs typeface="Amazon Ember" panose="020B0603020204020204" pitchFamily="34" charset="0"/>
                  </a:rPr>
                  <a:t>solution for most applications.</a:t>
                </a:r>
              </a:p>
            </p:txBody>
          </p:sp>
        </p:grpSp>
        <p:pic>
          <p:nvPicPr>
            <p:cNvPr id="39" name="Picture 38">
              <a:extLst>
                <a:ext uri="{FF2B5EF4-FFF2-40B4-BE49-F238E27FC236}">
                  <a16:creationId xmlns:a16="http://schemas.microsoft.com/office/drawing/2014/main" id="{96BE2BD1-7D58-437A-A55B-CEEEC443B51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929374" y="3270696"/>
              <a:ext cx="962147" cy="962147"/>
            </a:xfrm>
            <a:prstGeom prst="rect">
              <a:avLst/>
            </a:prstGeom>
          </p:spPr>
        </p:pic>
      </p:grpSp>
      <p:sp>
        <p:nvSpPr>
          <p:cNvPr id="3" name="Footer Placeholder 2">
            <a:extLst>
              <a:ext uri="{FF2B5EF4-FFF2-40B4-BE49-F238E27FC236}">
                <a16:creationId xmlns:a16="http://schemas.microsoft.com/office/drawing/2014/main" id="{A8C77322-B7AD-48EB-943D-C51E0164F9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7497919-512C-4180-957C-B79B598E81B0}"/>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2143392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sz="3600" dirty="0"/>
              <a:t>How to implement DynamoDB auto scaling</a:t>
            </a:r>
          </a:p>
        </p:txBody>
      </p:sp>
      <p:grpSp>
        <p:nvGrpSpPr>
          <p:cNvPr id="8" name="Group 7" descr="steps for how to implement amazon dynamodb auto scaling. ">
            <a:extLst>
              <a:ext uri="{FF2B5EF4-FFF2-40B4-BE49-F238E27FC236}">
                <a16:creationId xmlns:a16="http://schemas.microsoft.com/office/drawing/2014/main" id="{C54FB40D-027A-4325-8DB2-1FF2F53BD879}"/>
              </a:ext>
            </a:extLst>
          </p:cNvPr>
          <p:cNvGrpSpPr/>
          <p:nvPr/>
        </p:nvGrpSpPr>
        <p:grpSpPr>
          <a:xfrm>
            <a:off x="541983" y="1278852"/>
            <a:ext cx="11108034" cy="4975408"/>
            <a:chOff x="1060667" y="1278852"/>
            <a:chExt cx="11108034" cy="4975408"/>
          </a:xfrm>
        </p:grpSpPr>
        <p:sp>
          <p:nvSpPr>
            <p:cNvPr id="30" name="TextBox 29">
              <a:extLst>
                <a:ext uri="{FF2B5EF4-FFF2-40B4-BE49-F238E27FC236}">
                  <a16:creationId xmlns:a16="http://schemas.microsoft.com/office/drawing/2014/main" id="{B8BBB1FC-94CA-4C6C-8776-96D1871FCD70}"/>
                </a:ext>
              </a:extLst>
            </p:cNvPr>
            <p:cNvSpPr txBox="1"/>
            <p:nvPr/>
          </p:nvSpPr>
          <p:spPr>
            <a:xfrm>
              <a:off x="7683952" y="1278852"/>
              <a:ext cx="1781257" cy="830997"/>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 uses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SNS to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send email </a:t>
              </a:r>
            </a:p>
          </p:txBody>
        </p:sp>
        <p:pic>
          <p:nvPicPr>
            <p:cNvPr id="36" name="Graphic 35">
              <a:extLst>
                <a:ext uri="{FF2B5EF4-FFF2-40B4-BE49-F238E27FC236}">
                  <a16:creationId xmlns:a16="http://schemas.microsoft.com/office/drawing/2014/main" id="{777AC7E3-B8CB-4771-B867-60C9474FCBC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2888" y="1554593"/>
              <a:ext cx="914400" cy="914400"/>
            </a:xfrm>
            <a:prstGeom prst="rect">
              <a:avLst/>
            </a:prstGeom>
          </p:spPr>
        </p:pic>
        <p:pic>
          <p:nvPicPr>
            <p:cNvPr id="35" name="Graphic 34">
              <a:extLst>
                <a:ext uri="{FF2B5EF4-FFF2-40B4-BE49-F238E27FC236}">
                  <a16:creationId xmlns:a16="http://schemas.microsoft.com/office/drawing/2014/main" id="{7597FB55-1F8A-4019-A450-16ABB7B98BC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27326" y="1554593"/>
              <a:ext cx="914400" cy="914400"/>
            </a:xfrm>
            <a:prstGeom prst="rect">
              <a:avLst/>
            </a:prstGeom>
          </p:spPr>
        </p:pic>
        <p:cxnSp>
          <p:nvCxnSpPr>
            <p:cNvPr id="11" name="Straight Arrow Connector 10">
              <a:extLst>
                <a:ext uri="{FF2B5EF4-FFF2-40B4-BE49-F238E27FC236}">
                  <a16:creationId xmlns:a16="http://schemas.microsoft.com/office/drawing/2014/main" id="{83801C01-35C5-E540-90A7-5D0DE2335DC1}"/>
                </a:ext>
              </a:extLst>
            </p:cNvPr>
            <p:cNvCxnSpPr/>
            <p:nvPr/>
          </p:nvCxnSpPr>
          <p:spPr>
            <a:xfrm flipH="1">
              <a:off x="6931619" y="2122070"/>
              <a:ext cx="2643443"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270551-F0F0-EF4E-BED7-DB429CE3BC79}"/>
                </a:ext>
              </a:extLst>
            </p:cNvPr>
            <p:cNvCxnSpPr/>
            <p:nvPr/>
          </p:nvCxnSpPr>
          <p:spPr>
            <a:xfrm flipH="1">
              <a:off x="2592551" y="2122070"/>
              <a:ext cx="2643443"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937281-79D0-FF47-A554-A78288C4324C}"/>
                </a:ext>
              </a:extLst>
            </p:cNvPr>
            <p:cNvCxnSpPr/>
            <p:nvPr/>
          </p:nvCxnSpPr>
          <p:spPr>
            <a:xfrm>
              <a:off x="1740501" y="2703343"/>
              <a:ext cx="0" cy="1737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F37F5E-EA0C-4F4B-95FC-F495A0D0AAC6}"/>
                </a:ext>
              </a:extLst>
            </p:cNvPr>
            <p:cNvCxnSpPr/>
            <p:nvPr/>
          </p:nvCxnSpPr>
          <p:spPr>
            <a:xfrm flipV="1">
              <a:off x="2501762" y="2556901"/>
              <a:ext cx="7165529" cy="2244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C33D1B-295A-6847-B694-D4D40F095ED8}"/>
                </a:ext>
              </a:extLst>
            </p:cNvPr>
            <p:cNvCxnSpPr/>
            <p:nvPr/>
          </p:nvCxnSpPr>
          <p:spPr>
            <a:xfrm>
              <a:off x="10280088" y="3326797"/>
              <a:ext cx="0" cy="1097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B46623-355E-254A-91DB-2BF12D221F94}"/>
                </a:ext>
              </a:extLst>
            </p:cNvPr>
            <p:cNvCxnSpPr/>
            <p:nvPr/>
          </p:nvCxnSpPr>
          <p:spPr>
            <a:xfrm flipH="1">
              <a:off x="4048343" y="5336093"/>
              <a:ext cx="5394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4BB562-2FF2-7A4D-BB4B-1DB53D0D7019}"/>
                </a:ext>
              </a:extLst>
            </p:cNvPr>
            <p:cNvSpPr txBox="1"/>
            <p:nvPr/>
          </p:nvSpPr>
          <p:spPr>
            <a:xfrm>
              <a:off x="1190267" y="3257566"/>
              <a:ext cx="533400" cy="492443"/>
            </a:xfrm>
            <a:prstGeom prst="rect">
              <a:avLst/>
            </a:prstGeom>
            <a:noFill/>
          </p:spPr>
          <p:txBody>
            <a:bodyPr wrap="square" rtlCol="0">
              <a:spAutoFit/>
            </a:bodyPr>
            <a:lstStyle/>
            <a:p>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3" name="TextBox 22">
              <a:extLst>
                <a:ext uri="{FF2B5EF4-FFF2-40B4-BE49-F238E27FC236}">
                  <a16:creationId xmlns:a16="http://schemas.microsoft.com/office/drawing/2014/main" id="{22A3384D-3761-C54D-AA60-F73687EF252F}"/>
                </a:ext>
              </a:extLst>
            </p:cNvPr>
            <p:cNvSpPr txBox="1"/>
            <p:nvPr/>
          </p:nvSpPr>
          <p:spPr>
            <a:xfrm>
              <a:off x="4381885" y="3510979"/>
              <a:ext cx="533400" cy="492443"/>
            </a:xfrm>
            <a:prstGeom prst="rect">
              <a:avLst/>
            </a:prstGeom>
            <a:noFill/>
          </p:spPr>
          <p:txBody>
            <a:bodyPr wrap="square" rtlCol="0">
              <a:spAutoFit/>
            </a:bodyPr>
            <a:lstStyle/>
            <a:p>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4" name="TextBox 23">
              <a:extLst>
                <a:ext uri="{FF2B5EF4-FFF2-40B4-BE49-F238E27FC236}">
                  <a16:creationId xmlns:a16="http://schemas.microsoft.com/office/drawing/2014/main" id="{7AF302C9-AEEA-6644-9D5F-FB8BB428462F}"/>
                </a:ext>
              </a:extLst>
            </p:cNvPr>
            <p:cNvSpPr txBox="1"/>
            <p:nvPr/>
          </p:nvSpPr>
          <p:spPr>
            <a:xfrm>
              <a:off x="7141142" y="1448129"/>
              <a:ext cx="533400" cy="492443"/>
            </a:xfrm>
            <a:prstGeom prst="rect">
              <a:avLst/>
            </a:prstGeom>
            <a:noFill/>
          </p:spPr>
          <p:txBody>
            <a:bodyPr wrap="square" rtlCol="0">
              <a:spAutoFit/>
            </a:bodyPr>
            <a:lstStyle/>
            <a:p>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6" name="TextBox 25">
              <a:extLst>
                <a:ext uri="{FF2B5EF4-FFF2-40B4-BE49-F238E27FC236}">
                  <a16:creationId xmlns:a16="http://schemas.microsoft.com/office/drawing/2014/main" id="{94001270-A008-C040-B2BD-FA2440B37315}"/>
                </a:ext>
              </a:extLst>
            </p:cNvPr>
            <p:cNvSpPr txBox="1"/>
            <p:nvPr/>
          </p:nvSpPr>
          <p:spPr>
            <a:xfrm>
              <a:off x="6621397" y="5089872"/>
              <a:ext cx="533400" cy="492443"/>
            </a:xfrm>
            <a:prstGeom prst="rect">
              <a:avLst/>
            </a:prstGeom>
            <a:solidFill>
              <a:schemeClr val="bg1"/>
            </a:solidFill>
          </p:spPr>
          <p:txBody>
            <a:bodyPr wrap="square" rtlCol="0">
              <a:spAutoFit/>
            </a:bodyPr>
            <a:lstStyle/>
            <a:p>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27" name="TextBox 26">
              <a:extLst>
                <a:ext uri="{FF2B5EF4-FFF2-40B4-BE49-F238E27FC236}">
                  <a16:creationId xmlns:a16="http://schemas.microsoft.com/office/drawing/2014/main" id="{B6C2AF2A-885D-CB4B-BF4B-F4A404DD143D}"/>
                </a:ext>
              </a:extLst>
            </p:cNvPr>
            <p:cNvSpPr txBox="1"/>
            <p:nvPr/>
          </p:nvSpPr>
          <p:spPr>
            <a:xfrm>
              <a:off x="2229124" y="5089872"/>
              <a:ext cx="533400" cy="492443"/>
            </a:xfrm>
            <a:prstGeom prst="rect">
              <a:avLst/>
            </a:prstGeom>
            <a:noFill/>
          </p:spPr>
          <p:txBody>
            <a:bodyPr wrap="square" rtlCol="0">
              <a:spAutoFit/>
            </a:bodyPr>
            <a:lstStyle/>
            <a:p>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6.</a:t>
              </a:r>
            </a:p>
          </p:txBody>
        </p:sp>
        <p:sp>
          <p:nvSpPr>
            <p:cNvPr id="25" name="TextBox 24">
              <a:extLst>
                <a:ext uri="{FF2B5EF4-FFF2-40B4-BE49-F238E27FC236}">
                  <a16:creationId xmlns:a16="http://schemas.microsoft.com/office/drawing/2014/main" id="{CF70C420-558C-6A41-90E8-1A81FEE1FD85}"/>
                </a:ext>
              </a:extLst>
            </p:cNvPr>
            <p:cNvSpPr txBox="1"/>
            <p:nvPr/>
          </p:nvSpPr>
          <p:spPr>
            <a:xfrm>
              <a:off x="9716762" y="3541303"/>
              <a:ext cx="533400" cy="492443"/>
            </a:xfrm>
            <a:prstGeom prst="rect">
              <a:avLst/>
            </a:prstGeom>
            <a:noFill/>
          </p:spPr>
          <p:txBody>
            <a:bodyPr wrap="square" rtlCol="0">
              <a:spAutoFit/>
            </a:bodyPr>
            <a:lstStyle/>
            <a:p>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4.</a:t>
              </a:r>
            </a:p>
          </p:txBody>
        </p:sp>
        <p:pic>
          <p:nvPicPr>
            <p:cNvPr id="38" name="Picture 37">
              <a:extLst>
                <a:ext uri="{FF2B5EF4-FFF2-40B4-BE49-F238E27FC236}">
                  <a16:creationId xmlns:a16="http://schemas.microsoft.com/office/drawing/2014/main" id="{F01C87AB-93EF-4EB7-AC98-E6B4A72C14E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822888" y="4676386"/>
              <a:ext cx="914400" cy="914400"/>
            </a:xfrm>
            <a:prstGeom prst="rect">
              <a:avLst/>
            </a:prstGeom>
          </p:spPr>
        </p:pic>
        <p:pic>
          <p:nvPicPr>
            <p:cNvPr id="39" name="Graphic 38">
              <a:extLst>
                <a:ext uri="{FF2B5EF4-FFF2-40B4-BE49-F238E27FC236}">
                  <a16:creationId xmlns:a16="http://schemas.microsoft.com/office/drawing/2014/main" id="{AEF37B16-59CC-451C-82D0-00AA3F4073B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301" y="1554593"/>
              <a:ext cx="914400" cy="914400"/>
            </a:xfrm>
            <a:prstGeom prst="rect">
              <a:avLst/>
            </a:prstGeom>
          </p:spPr>
        </p:pic>
        <p:sp>
          <p:nvSpPr>
            <p:cNvPr id="17" name="TextBox 16">
              <a:extLst>
                <a:ext uri="{FF2B5EF4-FFF2-40B4-BE49-F238E27FC236}">
                  <a16:creationId xmlns:a16="http://schemas.microsoft.com/office/drawing/2014/main" id="{B16DA3DA-62EE-476C-B79C-EDBE3B200392}"/>
                </a:ext>
              </a:extLst>
            </p:cNvPr>
            <p:cNvSpPr txBox="1"/>
            <p:nvPr/>
          </p:nvSpPr>
          <p:spPr>
            <a:xfrm>
              <a:off x="5485644" y="2483873"/>
              <a:ext cx="119776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SNS topic</a:t>
              </a:r>
            </a:p>
          </p:txBody>
        </p:sp>
        <p:sp>
          <p:nvSpPr>
            <p:cNvPr id="40" name="TextBox 39">
              <a:extLst>
                <a:ext uri="{FF2B5EF4-FFF2-40B4-BE49-F238E27FC236}">
                  <a16:creationId xmlns:a16="http://schemas.microsoft.com/office/drawing/2014/main" id="{ED73059E-D0F2-40B8-8B2A-2E48BE4D163B}"/>
                </a:ext>
              </a:extLst>
            </p:cNvPr>
            <p:cNvSpPr txBox="1"/>
            <p:nvPr/>
          </p:nvSpPr>
          <p:spPr>
            <a:xfrm>
              <a:off x="1060667" y="5607929"/>
              <a:ext cx="1359668"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DynamoDB</a:t>
              </a:r>
            </a:p>
          </p:txBody>
        </p:sp>
        <p:sp>
          <p:nvSpPr>
            <p:cNvPr id="41" name="TextBox 40">
              <a:extLst>
                <a:ext uri="{FF2B5EF4-FFF2-40B4-BE49-F238E27FC236}">
                  <a16:creationId xmlns:a16="http://schemas.microsoft.com/office/drawing/2014/main" id="{1206DE87-026D-4306-B8AC-51EB16897A55}"/>
                </a:ext>
              </a:extLst>
            </p:cNvPr>
            <p:cNvSpPr txBox="1"/>
            <p:nvPr/>
          </p:nvSpPr>
          <p:spPr>
            <a:xfrm>
              <a:off x="9549760" y="2483873"/>
              <a:ext cx="146065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CloudWatch</a:t>
              </a:r>
            </a:p>
          </p:txBody>
        </p:sp>
        <p:sp>
          <p:nvSpPr>
            <p:cNvPr id="42" name="TextBox 41">
              <a:extLst>
                <a:ext uri="{FF2B5EF4-FFF2-40B4-BE49-F238E27FC236}">
                  <a16:creationId xmlns:a16="http://schemas.microsoft.com/office/drawing/2014/main" id="{6F2EE26A-3EC2-4190-9B84-CBD9C949F6FA}"/>
                </a:ext>
              </a:extLst>
            </p:cNvPr>
            <p:cNvSpPr txBox="1"/>
            <p:nvPr/>
          </p:nvSpPr>
          <p:spPr>
            <a:xfrm>
              <a:off x="9528119" y="5607929"/>
              <a:ext cx="1503938"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Application</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Auto Scaling</a:t>
              </a:r>
            </a:p>
          </p:txBody>
        </p:sp>
        <p:sp>
          <p:nvSpPr>
            <p:cNvPr id="5" name="TextBox 4">
              <a:extLst>
                <a:ext uri="{FF2B5EF4-FFF2-40B4-BE49-F238E27FC236}">
                  <a16:creationId xmlns:a16="http://schemas.microsoft.com/office/drawing/2014/main" id="{8E0879E2-C709-4AAE-AC7D-DD1E2487272B}"/>
                </a:ext>
              </a:extLst>
            </p:cNvPr>
            <p:cNvSpPr txBox="1"/>
            <p:nvPr/>
          </p:nvSpPr>
          <p:spPr>
            <a:xfrm>
              <a:off x="1860108" y="3088345"/>
              <a:ext cx="853119"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Create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policy</a:t>
              </a:r>
            </a:p>
          </p:txBody>
        </p:sp>
        <p:sp>
          <p:nvSpPr>
            <p:cNvPr id="29" name="TextBox 28">
              <a:extLst>
                <a:ext uri="{FF2B5EF4-FFF2-40B4-BE49-F238E27FC236}">
                  <a16:creationId xmlns:a16="http://schemas.microsoft.com/office/drawing/2014/main" id="{7A6EA30B-534C-45A7-8810-9F5A8552C99A}"/>
                </a:ext>
              </a:extLst>
            </p:cNvPr>
            <p:cNvSpPr txBox="1"/>
            <p:nvPr/>
          </p:nvSpPr>
          <p:spPr>
            <a:xfrm>
              <a:off x="4938447" y="3341702"/>
              <a:ext cx="2319866" cy="830997"/>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Consumed capacity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metrics are published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to Amazon CloudWatch</a:t>
              </a:r>
            </a:p>
          </p:txBody>
        </p:sp>
        <p:pic>
          <p:nvPicPr>
            <p:cNvPr id="31" name="Graphic 30">
              <a:extLst>
                <a:ext uri="{FF2B5EF4-FFF2-40B4-BE49-F238E27FC236}">
                  <a16:creationId xmlns:a16="http://schemas.microsoft.com/office/drawing/2014/main" id="{CA9B6611-6166-4008-AF1D-7EBEDDBA3B4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83301" y="4676386"/>
              <a:ext cx="914400" cy="914400"/>
            </a:xfrm>
            <a:prstGeom prst="rect">
              <a:avLst/>
            </a:prstGeom>
          </p:spPr>
        </p:pic>
        <p:sp>
          <p:nvSpPr>
            <p:cNvPr id="32" name="TextBox 31">
              <a:extLst>
                <a:ext uri="{FF2B5EF4-FFF2-40B4-BE49-F238E27FC236}">
                  <a16:creationId xmlns:a16="http://schemas.microsoft.com/office/drawing/2014/main" id="{B9D5503C-55B7-475D-B9A4-06263975F3D1}"/>
                </a:ext>
              </a:extLst>
            </p:cNvPr>
            <p:cNvSpPr txBox="1"/>
            <p:nvPr/>
          </p:nvSpPr>
          <p:spPr>
            <a:xfrm>
              <a:off x="10387444" y="3248915"/>
              <a:ext cx="1781257"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 alarm invokes Application Auto Scaling</a:t>
              </a:r>
            </a:p>
          </p:txBody>
        </p:sp>
        <p:sp>
          <p:nvSpPr>
            <p:cNvPr id="34" name="TextBox 33">
              <a:extLst>
                <a:ext uri="{FF2B5EF4-FFF2-40B4-BE49-F238E27FC236}">
                  <a16:creationId xmlns:a16="http://schemas.microsoft.com/office/drawing/2014/main" id="{50074BC1-44F1-4584-AF95-9C6B0D15B5D7}"/>
                </a:ext>
              </a:extLst>
            </p:cNvPr>
            <p:cNvSpPr txBox="1"/>
            <p:nvPr/>
          </p:nvSpPr>
          <p:spPr>
            <a:xfrm>
              <a:off x="7148072" y="4797484"/>
              <a:ext cx="2043673" cy="1077218"/>
            </a:xfrm>
            <a:prstGeom prst="rect">
              <a:avLst/>
            </a:prstGeom>
            <a:solidFill>
              <a:schemeClr val="bg1"/>
            </a:solid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Auto Scaling issues </a:t>
              </a:r>
              <a:r>
                <a:rPr lang="en-US" sz="1600" dirty="0" err="1">
                  <a:latin typeface="Lucida Console" panose="020B0609040504020204" pitchFamily="49" charset="0"/>
                  <a:ea typeface="Amazon Ember Light" panose="020B0403020204020204" pitchFamily="34" charset="0"/>
                  <a:cs typeface="Amazon Ember Light" panose="020B0403020204020204" pitchFamily="34" charset="0"/>
                </a:rPr>
                <a:t>UpdateTable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request</a:t>
              </a:r>
            </a:p>
          </p:txBody>
        </p:sp>
        <p:sp>
          <p:nvSpPr>
            <p:cNvPr id="37" name="TextBox 36">
              <a:extLst>
                <a:ext uri="{FF2B5EF4-FFF2-40B4-BE49-F238E27FC236}">
                  <a16:creationId xmlns:a16="http://schemas.microsoft.com/office/drawing/2014/main" id="{53343098-AD3D-46A9-9CE1-4C6655696521}"/>
                </a:ext>
              </a:extLst>
            </p:cNvPr>
            <p:cNvSpPr txBox="1"/>
            <p:nvPr/>
          </p:nvSpPr>
          <p:spPr>
            <a:xfrm>
              <a:off x="2775009" y="4920595"/>
              <a:ext cx="1270512" cy="830997"/>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DynamoDB processes request</a:t>
              </a:r>
            </a:p>
          </p:txBody>
        </p:sp>
      </p:grpSp>
      <p:sp>
        <p:nvSpPr>
          <p:cNvPr id="3" name="Footer Placeholder 2">
            <a:extLst>
              <a:ext uri="{FF2B5EF4-FFF2-40B4-BE49-F238E27FC236}">
                <a16:creationId xmlns:a16="http://schemas.microsoft.com/office/drawing/2014/main" id="{EF29A187-94D2-4D2F-AC86-85C8E995A0F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1D0D17DD-6A23-4C41-82B5-A77E952E76A0}"/>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580052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C689-99DB-45A0-8074-B6F7E52C0118}"/>
              </a:ext>
            </a:extLst>
          </p:cNvPr>
          <p:cNvSpPr>
            <a:spLocks noGrp="1"/>
          </p:cNvSpPr>
          <p:nvPr>
            <p:ph type="title"/>
          </p:nvPr>
        </p:nvSpPr>
        <p:spPr/>
        <p:txBody>
          <a:bodyPr/>
          <a:lstStyle/>
          <a:p>
            <a:r>
              <a:rPr lang="en-US" dirty="0"/>
              <a:t>Scaling throughput capacity:</a:t>
            </a:r>
            <a:br>
              <a:rPr lang="en-US" dirty="0"/>
            </a:br>
            <a:r>
              <a:rPr lang="en-US" dirty="0"/>
              <a:t>DynamoDB adaptive capacity</a:t>
            </a:r>
          </a:p>
        </p:txBody>
      </p:sp>
      <p:sp>
        <p:nvSpPr>
          <p:cNvPr id="6" name="Rectangle 5">
            <a:extLst>
              <a:ext uri="{FF2B5EF4-FFF2-40B4-BE49-F238E27FC236}">
                <a16:creationId xmlns:a16="http://schemas.microsoft.com/office/drawing/2014/main" id="{89166103-38C2-48E4-9AB0-6A69FAD33A5E}"/>
              </a:ext>
            </a:extLst>
          </p:cNvPr>
          <p:cNvSpPr/>
          <p:nvPr/>
        </p:nvSpPr>
        <p:spPr>
          <a:xfrm>
            <a:off x="921415" y="1375833"/>
            <a:ext cx="6092825" cy="4909036"/>
          </a:xfrm>
          <a:prstGeom prst="rect">
            <a:avLst/>
          </a:prstGeom>
        </p:spPr>
        <p:txBody>
          <a:bodyPr wrap="square">
            <a:spAutoFit/>
          </a:bodyPr>
          <a:lstStyle/>
          <a:p>
            <a:pPr marL="292100" indent="-292100">
              <a:spcAft>
                <a:spcPts val="1800"/>
              </a:spcAft>
              <a:buClr>
                <a:schemeClr val="tx1"/>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Enables reading and writing to hot partitions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without throttling</a:t>
            </a:r>
          </a:p>
          <a:p>
            <a:pPr marL="292100" indent="-292100">
              <a:spcAft>
                <a:spcPts val="1800"/>
              </a:spcAft>
              <a:buClr>
                <a:schemeClr val="tx1"/>
              </a:buClr>
              <a:buFont typeface="Arial" panose="020B0604020202020204" pitchFamily="34" charset="0"/>
              <a:buChar char="•"/>
            </a:pP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Automatically increases throughput capacity</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for partitions that receive more traffic*</a:t>
            </a:r>
          </a:p>
          <a:p>
            <a:pPr marL="292100" indent="-292100">
              <a:spcAft>
                <a:spcPts val="1800"/>
              </a:spcAft>
              <a:buClr>
                <a:schemeClr val="tx1"/>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enabled automatically</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for every DynamoDB table</a:t>
            </a:r>
          </a:p>
          <a:p>
            <a:pPr>
              <a:spcAft>
                <a:spcPts val="1800"/>
              </a:spcAft>
              <a:buClr>
                <a:schemeClr val="tx1">
                  <a:lumMod val="85000"/>
                  <a:lumOff val="15000"/>
                </a:schemeClr>
              </a:buCl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*Traffic cannot exceed the table’s total provisioned capacity or the partition’s maximum capacity.</a:t>
            </a:r>
            <a:endPar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 name="Group 18" descr="dynamodb adaptive capacity increases the capacity throughput so your application can read and write to hot partitions without being throttled.">
            <a:extLst>
              <a:ext uri="{FF2B5EF4-FFF2-40B4-BE49-F238E27FC236}">
                <a16:creationId xmlns:a16="http://schemas.microsoft.com/office/drawing/2014/main" id="{611820CB-B2BA-435A-B79E-FC0970C71E30}"/>
              </a:ext>
            </a:extLst>
          </p:cNvPr>
          <p:cNvGrpSpPr/>
          <p:nvPr/>
        </p:nvGrpSpPr>
        <p:grpSpPr>
          <a:xfrm>
            <a:off x="8188515" y="1546945"/>
            <a:ext cx="3576355" cy="4566813"/>
            <a:chOff x="8188515" y="1697563"/>
            <a:chExt cx="3576355" cy="4566813"/>
          </a:xfrm>
        </p:grpSpPr>
        <p:sp>
          <p:nvSpPr>
            <p:cNvPr id="14" name="Rectangle 13">
              <a:extLst>
                <a:ext uri="{FF2B5EF4-FFF2-40B4-BE49-F238E27FC236}">
                  <a16:creationId xmlns:a16="http://schemas.microsoft.com/office/drawing/2014/main" id="{0BD8EB82-AB2B-4D09-8154-8F06B5C06938}"/>
                </a:ext>
              </a:extLst>
            </p:cNvPr>
            <p:cNvSpPr/>
            <p:nvPr/>
          </p:nvSpPr>
          <p:spPr>
            <a:xfrm>
              <a:off x="8449307" y="2904537"/>
              <a:ext cx="963119" cy="2928258"/>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9F2B016-8A32-4038-A249-26BD6B3A37C3}"/>
                </a:ext>
              </a:extLst>
            </p:cNvPr>
            <p:cNvSpPr/>
            <p:nvPr/>
          </p:nvSpPr>
          <p:spPr>
            <a:xfrm>
              <a:off x="8449307" y="1697563"/>
              <a:ext cx="963119" cy="1190042"/>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573CCF47-82D2-4446-81FF-D10866566975}"/>
                </a:ext>
              </a:extLst>
            </p:cNvPr>
            <p:cNvSpPr/>
            <p:nvPr/>
          </p:nvSpPr>
          <p:spPr>
            <a:xfrm>
              <a:off x="9608967" y="1747402"/>
              <a:ext cx="476531" cy="1048229"/>
            </a:xfrm>
            <a:prstGeom prst="rightBrac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35C96A55-F3ED-4319-AFA6-EB1FE1326253}"/>
                </a:ext>
              </a:extLst>
            </p:cNvPr>
            <p:cNvSpPr txBox="1"/>
            <p:nvPr/>
          </p:nvSpPr>
          <p:spPr>
            <a:xfrm>
              <a:off x="9831173" y="1796684"/>
              <a:ext cx="1933697" cy="1199046"/>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Adaptive capacity throughput increase</a:t>
              </a:r>
            </a:p>
          </p:txBody>
        </p:sp>
        <p:sp>
          <p:nvSpPr>
            <p:cNvPr id="18" name="TextBox 17">
              <a:extLst>
                <a:ext uri="{FF2B5EF4-FFF2-40B4-BE49-F238E27FC236}">
                  <a16:creationId xmlns:a16="http://schemas.microsoft.com/office/drawing/2014/main" id="{275CD8CA-5DB5-43BD-9A48-59056FBA22D0}"/>
                </a:ext>
              </a:extLst>
            </p:cNvPr>
            <p:cNvSpPr txBox="1"/>
            <p:nvPr/>
          </p:nvSpPr>
          <p:spPr>
            <a:xfrm>
              <a:off x="8188515" y="5895044"/>
              <a:ext cx="1484702"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Hot partition</a:t>
              </a:r>
            </a:p>
          </p:txBody>
        </p:sp>
      </p:grpSp>
      <p:sp>
        <p:nvSpPr>
          <p:cNvPr id="3" name="Footer Placeholder 2">
            <a:extLst>
              <a:ext uri="{FF2B5EF4-FFF2-40B4-BE49-F238E27FC236}">
                <a16:creationId xmlns:a16="http://schemas.microsoft.com/office/drawing/2014/main" id="{B4437640-2BF1-4AA5-8111-0B3BD87839E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D3AEBD3-6382-4597-B828-53933C8E20FB}"/>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3637509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05B-95AF-A14E-A22E-74A12EBC35E0}"/>
              </a:ext>
            </a:extLst>
          </p:cNvPr>
          <p:cNvSpPr>
            <a:spLocks noGrp="1"/>
          </p:cNvSpPr>
          <p:nvPr>
            <p:ph type="title"/>
          </p:nvPr>
        </p:nvSpPr>
        <p:spPr/>
        <p:txBody>
          <a:bodyPr/>
          <a:lstStyle/>
          <a:p>
            <a:r>
              <a:rPr lang="en-US" dirty="0"/>
              <a:t>Adaptive capacity example (1 of 3)</a:t>
            </a:r>
          </a:p>
        </p:txBody>
      </p:sp>
      <p:sp>
        <p:nvSpPr>
          <p:cNvPr id="38" name="TextBox 37">
            <a:extLst>
              <a:ext uri="{FF2B5EF4-FFF2-40B4-BE49-F238E27FC236}">
                <a16:creationId xmlns:a16="http://schemas.microsoft.com/office/drawing/2014/main" id="{4FCE585C-6358-614F-8401-B79BCBB71D1D}"/>
              </a:ext>
            </a:extLst>
          </p:cNvPr>
          <p:cNvSpPr txBox="1"/>
          <p:nvPr/>
        </p:nvSpPr>
        <p:spPr>
          <a:xfrm>
            <a:off x="343381" y="1509849"/>
            <a:ext cx="4389120" cy="1005840"/>
          </a:xfrm>
          <a:prstGeom prst="rect">
            <a:avLst/>
          </a:prstGeom>
          <a:noFill/>
        </p:spPr>
        <p:txBody>
          <a:bodyPr wrap="square" rtlCol="0">
            <a:spAutoFit/>
          </a:bodyPr>
          <a:lstStyle/>
          <a:p>
            <a:r>
              <a:rPr lang="en-US" sz="1900" dirty="0">
                <a:latin typeface="Amazon Ember" panose="020B0603020204020204" pitchFamily="34" charset="0"/>
                <a:ea typeface="Amazon Ember" panose="020B0603020204020204" pitchFamily="34" charset="0"/>
                <a:cs typeface="Amazon Ember" panose="020B0603020204020204" pitchFamily="34" charset="0"/>
              </a:rPr>
              <a:t>Example table with </a:t>
            </a:r>
            <a:r>
              <a:rPr lang="en-US" sz="19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adaptive</a:t>
            </a:r>
            <a:r>
              <a:rPr lang="en-US" sz="1900" dirty="0">
                <a:latin typeface="Amazon Ember" panose="020B0603020204020204" pitchFamily="34" charset="0"/>
                <a:ea typeface="Amazon Ember" panose="020B0603020204020204" pitchFamily="34" charset="0"/>
                <a:cs typeface="Amazon Ember" panose="020B0603020204020204" pitchFamily="34" charset="0"/>
              </a:rPr>
              <a:t> capacity</a:t>
            </a:r>
          </a:p>
          <a:p>
            <a:r>
              <a:rPr lang="en-US" sz="1900" dirty="0">
                <a:latin typeface="+mj-lt"/>
                <a:ea typeface="Amazon Ember" panose="020B0603020204020204" pitchFamily="34" charset="0"/>
                <a:cs typeface="Amazon Ember" panose="020B0603020204020204" pitchFamily="34" charset="0"/>
              </a:rPr>
              <a:t>Total provisioned capacity = 400 WCUs</a:t>
            </a:r>
          </a:p>
          <a:p>
            <a:r>
              <a:rPr lang="en-US" sz="1900" dirty="0">
                <a:latin typeface="+mj-lt"/>
                <a:ea typeface="Amazon Ember" panose="020B0603020204020204" pitchFamily="34" charset="0"/>
                <a:cs typeface="Amazon Ember" panose="020B0603020204020204" pitchFamily="34" charset="0"/>
              </a:rPr>
              <a:t>Total consumed capacity = 200 WCUs</a:t>
            </a:r>
          </a:p>
        </p:txBody>
      </p:sp>
      <p:grpSp>
        <p:nvGrpSpPr>
          <p:cNvPr id="8" name="Group 7" descr="The example dynamodb table is provisioned with 400 WCUs evenly shared across four partitions, so that each partition can sustain up to 100 WCUs per second. ">
            <a:extLst>
              <a:ext uri="{FF2B5EF4-FFF2-40B4-BE49-F238E27FC236}">
                <a16:creationId xmlns:a16="http://schemas.microsoft.com/office/drawing/2014/main" id="{916651DD-CF08-40E5-9288-F9434F62717C}"/>
              </a:ext>
            </a:extLst>
          </p:cNvPr>
          <p:cNvGrpSpPr/>
          <p:nvPr/>
        </p:nvGrpSpPr>
        <p:grpSpPr>
          <a:xfrm>
            <a:off x="210262" y="2719344"/>
            <a:ext cx="9523453" cy="3654492"/>
            <a:chOff x="210262" y="2719344"/>
            <a:chExt cx="9523453" cy="3654492"/>
          </a:xfrm>
        </p:grpSpPr>
        <p:grpSp>
          <p:nvGrpSpPr>
            <p:cNvPr id="24" name="Group 23">
              <a:extLst>
                <a:ext uri="{FF2B5EF4-FFF2-40B4-BE49-F238E27FC236}">
                  <a16:creationId xmlns:a16="http://schemas.microsoft.com/office/drawing/2014/main" id="{4A40CE1C-6162-9C40-9EBB-0A167161AC37}"/>
                </a:ext>
              </a:extLst>
            </p:cNvPr>
            <p:cNvGrpSpPr/>
            <p:nvPr/>
          </p:nvGrpSpPr>
          <p:grpSpPr>
            <a:xfrm>
              <a:off x="3306494" y="2871173"/>
              <a:ext cx="1457794" cy="3502663"/>
              <a:chOff x="491330" y="2973392"/>
              <a:chExt cx="2039654" cy="3502663"/>
            </a:xfrm>
          </p:grpSpPr>
          <p:sp>
            <p:nvSpPr>
              <p:cNvPr id="6" name="Rectangle 5">
                <a:extLst>
                  <a:ext uri="{FF2B5EF4-FFF2-40B4-BE49-F238E27FC236}">
                    <a16:creationId xmlns:a16="http://schemas.microsoft.com/office/drawing/2014/main" id="{AC230C61-3B64-5341-BBAB-C9FFBAAC729B}"/>
                  </a:ext>
                </a:extLst>
              </p:cNvPr>
              <p:cNvSpPr/>
              <p:nvPr/>
            </p:nvSpPr>
            <p:spPr>
              <a:xfrm>
                <a:off x="837390"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EC433E49-C600-9048-B9F8-61B1667B4181}"/>
                  </a:ext>
                </a:extLst>
              </p:cNvPr>
              <p:cNvSpPr/>
              <p:nvPr/>
            </p:nvSpPr>
            <p:spPr>
              <a:xfrm>
                <a:off x="837390"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8D745E70-E144-E246-8076-71848ED28A4C}"/>
                  </a:ext>
                </a:extLst>
              </p:cNvPr>
              <p:cNvSpPr txBox="1"/>
              <p:nvPr/>
            </p:nvSpPr>
            <p:spPr>
              <a:xfrm>
                <a:off x="491330" y="6107043"/>
                <a:ext cx="203965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1</a:t>
                </a:r>
              </a:p>
            </p:txBody>
          </p:sp>
        </p:grpSp>
        <p:grpSp>
          <p:nvGrpSpPr>
            <p:cNvPr id="26" name="Group 25">
              <a:extLst>
                <a:ext uri="{FF2B5EF4-FFF2-40B4-BE49-F238E27FC236}">
                  <a16:creationId xmlns:a16="http://schemas.microsoft.com/office/drawing/2014/main" id="{9631D50B-15C9-554B-8439-BEA9DB377C8F}"/>
                </a:ext>
              </a:extLst>
            </p:cNvPr>
            <p:cNvGrpSpPr/>
            <p:nvPr/>
          </p:nvGrpSpPr>
          <p:grpSpPr>
            <a:xfrm>
              <a:off x="4934326" y="2871173"/>
              <a:ext cx="1467895" cy="3502663"/>
              <a:chOff x="3415639" y="2973392"/>
              <a:chExt cx="2053787" cy="3502663"/>
            </a:xfrm>
          </p:grpSpPr>
          <p:sp>
            <p:nvSpPr>
              <p:cNvPr id="10" name="Rectangle 9">
                <a:extLst>
                  <a:ext uri="{FF2B5EF4-FFF2-40B4-BE49-F238E27FC236}">
                    <a16:creationId xmlns:a16="http://schemas.microsoft.com/office/drawing/2014/main" id="{25D8F45C-AF4C-9A40-B9E9-D3C0A284788F}"/>
                  </a:ext>
                </a:extLst>
              </p:cNvPr>
              <p:cNvSpPr/>
              <p:nvPr/>
            </p:nvSpPr>
            <p:spPr>
              <a:xfrm>
                <a:off x="3768765"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2D0E79C4-39FA-0643-8016-3AAC1A593A58}"/>
                  </a:ext>
                </a:extLst>
              </p:cNvPr>
              <p:cNvSpPr/>
              <p:nvPr/>
            </p:nvSpPr>
            <p:spPr>
              <a:xfrm>
                <a:off x="3768765"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1DB698DA-2A6D-C847-AE9A-64CB8E8D0CD9}"/>
                  </a:ext>
                </a:extLst>
              </p:cNvPr>
              <p:cNvSpPr txBox="1"/>
              <p:nvPr/>
            </p:nvSpPr>
            <p:spPr>
              <a:xfrm>
                <a:off x="3415639" y="6107043"/>
                <a:ext cx="2053787"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2</a:t>
                </a:r>
              </a:p>
            </p:txBody>
          </p:sp>
        </p:grpSp>
        <p:grpSp>
          <p:nvGrpSpPr>
            <p:cNvPr id="5" name="Group 4">
              <a:extLst>
                <a:ext uri="{FF2B5EF4-FFF2-40B4-BE49-F238E27FC236}">
                  <a16:creationId xmlns:a16="http://schemas.microsoft.com/office/drawing/2014/main" id="{D53BEFE1-F5EB-40C3-B502-8F09B27AFDA4}"/>
                </a:ext>
              </a:extLst>
            </p:cNvPr>
            <p:cNvGrpSpPr/>
            <p:nvPr/>
          </p:nvGrpSpPr>
          <p:grpSpPr>
            <a:xfrm>
              <a:off x="6572257" y="2878619"/>
              <a:ext cx="1381744" cy="3495217"/>
              <a:chOff x="6572257" y="2878619"/>
              <a:chExt cx="1381744" cy="3495217"/>
            </a:xfrm>
          </p:grpSpPr>
          <p:grpSp>
            <p:nvGrpSpPr>
              <p:cNvPr id="21" name="Group 20">
                <a:extLst>
                  <a:ext uri="{FF2B5EF4-FFF2-40B4-BE49-F238E27FC236}">
                    <a16:creationId xmlns:a16="http://schemas.microsoft.com/office/drawing/2014/main" id="{68F29443-B4B8-43D5-9A20-CADE4DB94252}"/>
                  </a:ext>
                </a:extLst>
              </p:cNvPr>
              <p:cNvGrpSpPr/>
              <p:nvPr/>
            </p:nvGrpSpPr>
            <p:grpSpPr>
              <a:xfrm>
                <a:off x="6781570" y="2878619"/>
                <a:ext cx="963119" cy="2935705"/>
                <a:chOff x="6781570" y="2878619"/>
                <a:chExt cx="963119" cy="2935705"/>
              </a:xfrm>
            </p:grpSpPr>
            <p:sp>
              <p:nvSpPr>
                <p:cNvPr id="12" name="Rectangle 11">
                  <a:extLst>
                    <a:ext uri="{FF2B5EF4-FFF2-40B4-BE49-F238E27FC236}">
                      <a16:creationId xmlns:a16="http://schemas.microsoft.com/office/drawing/2014/main" id="{74B7B74E-F113-F048-A0CD-A217264F06B7}"/>
                    </a:ext>
                  </a:extLst>
                </p:cNvPr>
                <p:cNvSpPr/>
                <p:nvPr/>
              </p:nvSpPr>
              <p:spPr>
                <a:xfrm>
                  <a:off x="6781570" y="2878619"/>
                  <a:ext cx="963119"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a:extLst>
                    <a:ext uri="{FF2B5EF4-FFF2-40B4-BE49-F238E27FC236}">
                      <a16:creationId xmlns:a16="http://schemas.microsoft.com/office/drawing/2014/main" id="{4E644BED-435D-A44F-AD3B-CE41E7A07A27}"/>
                    </a:ext>
                  </a:extLst>
                </p:cNvPr>
                <p:cNvSpPr/>
                <p:nvPr/>
              </p:nvSpPr>
              <p:spPr>
                <a:xfrm>
                  <a:off x="6781570" y="4274282"/>
                  <a:ext cx="963119"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 name="TextBox 18">
                <a:extLst>
                  <a:ext uri="{FF2B5EF4-FFF2-40B4-BE49-F238E27FC236}">
                    <a16:creationId xmlns:a16="http://schemas.microsoft.com/office/drawing/2014/main" id="{35D1E8F9-2AD6-9549-A2F5-B59B203B2FBA}"/>
                  </a:ext>
                </a:extLst>
              </p:cNvPr>
              <p:cNvSpPr txBox="1"/>
              <p:nvPr/>
            </p:nvSpPr>
            <p:spPr>
              <a:xfrm>
                <a:off x="6572257" y="6004824"/>
                <a:ext cx="138174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3</a:t>
                </a:r>
              </a:p>
            </p:txBody>
          </p:sp>
        </p:grpSp>
        <p:grpSp>
          <p:nvGrpSpPr>
            <p:cNvPr id="7" name="Group 6">
              <a:extLst>
                <a:ext uri="{FF2B5EF4-FFF2-40B4-BE49-F238E27FC236}">
                  <a16:creationId xmlns:a16="http://schemas.microsoft.com/office/drawing/2014/main" id="{C82A5E26-96C3-4CA7-B3EF-38BA1132AFCE}"/>
                </a:ext>
              </a:extLst>
            </p:cNvPr>
            <p:cNvGrpSpPr/>
            <p:nvPr/>
          </p:nvGrpSpPr>
          <p:grpSpPr>
            <a:xfrm>
              <a:off x="8124040" y="2878619"/>
              <a:ext cx="1609675" cy="3495217"/>
              <a:chOff x="8124040" y="2878619"/>
              <a:chExt cx="1609675" cy="3495217"/>
            </a:xfrm>
          </p:grpSpPr>
          <p:grpSp>
            <p:nvGrpSpPr>
              <p:cNvPr id="22" name="Group 21">
                <a:extLst>
                  <a:ext uri="{FF2B5EF4-FFF2-40B4-BE49-F238E27FC236}">
                    <a16:creationId xmlns:a16="http://schemas.microsoft.com/office/drawing/2014/main" id="{DF700B26-277C-4D1F-AED2-5391F1A6D4D1}"/>
                  </a:ext>
                </a:extLst>
              </p:cNvPr>
              <p:cNvGrpSpPr/>
              <p:nvPr/>
            </p:nvGrpSpPr>
            <p:grpSpPr>
              <a:xfrm>
                <a:off x="8447318" y="2878619"/>
                <a:ext cx="963119" cy="2935705"/>
                <a:chOff x="8447318" y="2878619"/>
                <a:chExt cx="963119" cy="2935705"/>
              </a:xfrm>
            </p:grpSpPr>
            <p:sp>
              <p:nvSpPr>
                <p:cNvPr id="14" name="Rectangle 13">
                  <a:extLst>
                    <a:ext uri="{FF2B5EF4-FFF2-40B4-BE49-F238E27FC236}">
                      <a16:creationId xmlns:a16="http://schemas.microsoft.com/office/drawing/2014/main" id="{624B0C56-F062-7B41-B1D2-77F778D9383A}"/>
                    </a:ext>
                  </a:extLst>
                </p:cNvPr>
                <p:cNvSpPr/>
                <p:nvPr/>
              </p:nvSpPr>
              <p:spPr>
                <a:xfrm>
                  <a:off x="8447318" y="2878619"/>
                  <a:ext cx="963119"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5727C305-CBC3-5946-872D-AB173D2D2D0E}"/>
                    </a:ext>
                  </a:extLst>
                </p:cNvPr>
                <p:cNvSpPr/>
                <p:nvPr/>
              </p:nvSpPr>
              <p:spPr>
                <a:xfrm>
                  <a:off x="8447318" y="4281729"/>
                  <a:ext cx="963119" cy="1532594"/>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0" name="TextBox 19">
                <a:extLst>
                  <a:ext uri="{FF2B5EF4-FFF2-40B4-BE49-F238E27FC236}">
                    <a16:creationId xmlns:a16="http://schemas.microsoft.com/office/drawing/2014/main" id="{3DAB9206-4C95-D448-A271-39C08D5E2014}"/>
                  </a:ext>
                </a:extLst>
              </p:cNvPr>
              <p:cNvSpPr txBox="1"/>
              <p:nvPr/>
            </p:nvSpPr>
            <p:spPr>
              <a:xfrm>
                <a:off x="8124040" y="6003313"/>
                <a:ext cx="1609675" cy="370523"/>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4</a:t>
                </a:r>
              </a:p>
            </p:txBody>
          </p:sp>
        </p:grpSp>
        <p:cxnSp>
          <p:nvCxnSpPr>
            <p:cNvPr id="36" name="Straight Arrow Connector 35">
              <a:extLst>
                <a:ext uri="{FF2B5EF4-FFF2-40B4-BE49-F238E27FC236}">
                  <a16:creationId xmlns:a16="http://schemas.microsoft.com/office/drawing/2014/main" id="{9B01F5A2-6344-4C46-A2AE-A4157BCD0007}"/>
                </a:ext>
                <a:ext uri="{C183D7F6-B498-43B3-948B-1728B52AA6E4}">
                  <adec:decorative xmlns:adec="http://schemas.microsoft.com/office/drawing/2017/decorative" val="0"/>
                </a:ext>
              </a:extLst>
            </p:cNvPr>
            <p:cNvCxnSpPr/>
            <p:nvPr/>
          </p:nvCxnSpPr>
          <p:spPr>
            <a:xfrm flipV="1">
              <a:off x="2741643" y="2871172"/>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9CEE06-F66E-704F-80B3-21C3E6631D39}"/>
                </a:ext>
                <a:ext uri="{C183D7F6-B498-43B3-948B-1728B52AA6E4}">
                  <adec:decorative xmlns:adec="http://schemas.microsoft.com/office/drawing/2017/decorative" val="0"/>
                </a:ext>
              </a:extLst>
            </p:cNvPr>
            <p:cNvCxnSpPr/>
            <p:nvPr/>
          </p:nvCxnSpPr>
          <p:spPr>
            <a:xfrm flipV="1">
              <a:off x="2741643" y="4259388"/>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3B6A1D-2139-4DD2-A7C9-7E14E70B5EB9}"/>
                </a:ext>
              </a:extLst>
            </p:cNvPr>
            <p:cNvSpPr txBox="1"/>
            <p:nvPr/>
          </p:nvSpPr>
          <p:spPr>
            <a:xfrm>
              <a:off x="210262" y="2719344"/>
              <a:ext cx="250902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Provisioned: 100 WCU</a:t>
              </a:r>
            </a:p>
          </p:txBody>
        </p:sp>
        <p:sp>
          <p:nvSpPr>
            <p:cNvPr id="29" name="TextBox 28">
              <a:extLst>
                <a:ext uri="{FF2B5EF4-FFF2-40B4-BE49-F238E27FC236}">
                  <a16:creationId xmlns:a16="http://schemas.microsoft.com/office/drawing/2014/main" id="{DC3DE519-FCEA-435E-8F98-B1083125E972}"/>
                </a:ext>
              </a:extLst>
            </p:cNvPr>
            <p:cNvSpPr txBox="1"/>
            <p:nvPr/>
          </p:nvSpPr>
          <p:spPr>
            <a:xfrm>
              <a:off x="460330" y="4089775"/>
              <a:ext cx="2258952"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Consumed: 50 WCU</a:t>
              </a:r>
            </a:p>
          </p:txBody>
        </p:sp>
      </p:grpSp>
      <p:sp>
        <p:nvSpPr>
          <p:cNvPr id="3" name="Footer Placeholder 2">
            <a:extLst>
              <a:ext uri="{FF2B5EF4-FFF2-40B4-BE49-F238E27FC236}">
                <a16:creationId xmlns:a16="http://schemas.microsoft.com/office/drawing/2014/main" id="{C90EF0C3-6EDF-4AAA-808A-6CAB4F7550C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3CB6ECC-0678-425B-AF5D-C88F182BEEB4}"/>
              </a:ext>
            </a:extLst>
          </p:cNvPr>
          <p:cNvSpPr>
            <a:spLocks noGrp="1"/>
          </p:cNvSpPr>
          <p:nvPr>
            <p:ph type="sldNum" sz="quarter" idx="12"/>
          </p:nvPr>
        </p:nvSpPr>
        <p:spPr/>
        <p:txBody>
          <a:bodyPr/>
          <a:lstStyle/>
          <a:p>
            <a:fld id="{B6A95138-A96E-2F42-A959-2EFD44FE4AB7}" type="slidenum">
              <a:rPr lang="en-US" smtClean="0"/>
              <a:pPr/>
              <a:t>29</a:t>
            </a:fld>
            <a:endParaRPr lang="en-US" dirty="0"/>
          </a:p>
        </p:txBody>
      </p:sp>
    </p:spTree>
    <p:custDataLst>
      <p:tags r:id="rId1"/>
    </p:custDataLst>
    <p:extLst>
      <p:ext uri="{BB962C8B-B14F-4D97-AF65-F5344CB8AC3E}">
        <p14:creationId xmlns:p14="http://schemas.microsoft.com/office/powerpoint/2010/main" val="170216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pPr lvl="1"/>
            <a:r>
              <a:rPr lang="en-US" dirty="0"/>
              <a:t>Use Amazon EC2 Auto Scaling within an architecture to promote elasticity</a:t>
            </a:r>
            <a:endParaRPr lang="en-US" dirty="0">
              <a:latin typeface="+mn-lt"/>
            </a:endParaRPr>
          </a:p>
          <a:p>
            <a:pPr lvl="1"/>
            <a:r>
              <a:rPr lang="en-US" dirty="0">
                <a:latin typeface="+mn-lt"/>
              </a:rPr>
              <a:t>Explain how to scale your database resources</a:t>
            </a:r>
          </a:p>
          <a:p>
            <a:pPr lvl="1"/>
            <a:r>
              <a:rPr lang="en-US" dirty="0">
                <a:latin typeface="+mn-lt"/>
              </a:rPr>
              <a:t>Deploy an Application Load Balancer to create a highly available environment</a:t>
            </a:r>
          </a:p>
          <a:p>
            <a:pPr lvl="1"/>
            <a:r>
              <a:rPr lang="en-US" dirty="0">
                <a:latin typeface="+mn-lt"/>
              </a:rPr>
              <a:t>Use Amazon Route 53 for Domain Name System (DNS) failover</a:t>
            </a:r>
          </a:p>
          <a:p>
            <a:pPr lvl="1"/>
            <a:r>
              <a:rPr lang="en-US" dirty="0"/>
              <a:t>Create a highly available environment</a:t>
            </a:r>
            <a:endParaRPr lang="en-US" dirty="0">
              <a:latin typeface="+mn-lt"/>
            </a:endParaRPr>
          </a:p>
          <a:p>
            <a:pPr lvl="1"/>
            <a:r>
              <a:rPr lang="en-US" dirty="0"/>
              <a:t>Design architectures that use Amazon CloudWatch to monitor resources and react accordingly</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05B-95AF-A14E-A22E-74A12EBC35E0}"/>
              </a:ext>
            </a:extLst>
          </p:cNvPr>
          <p:cNvSpPr>
            <a:spLocks noGrp="1"/>
          </p:cNvSpPr>
          <p:nvPr>
            <p:ph type="title"/>
          </p:nvPr>
        </p:nvSpPr>
        <p:spPr/>
        <p:txBody>
          <a:bodyPr/>
          <a:lstStyle/>
          <a:p>
            <a:r>
              <a:rPr lang="en-US" dirty="0"/>
              <a:t>Adaptive capacity example (2 of 3)</a:t>
            </a:r>
          </a:p>
        </p:txBody>
      </p:sp>
      <p:sp>
        <p:nvSpPr>
          <p:cNvPr id="23" name="TextBox 22">
            <a:extLst>
              <a:ext uri="{FF2B5EF4-FFF2-40B4-BE49-F238E27FC236}">
                <a16:creationId xmlns:a16="http://schemas.microsoft.com/office/drawing/2014/main" id="{17CDF805-E506-2642-8F27-AC94F2F9E763}"/>
              </a:ext>
            </a:extLst>
          </p:cNvPr>
          <p:cNvSpPr txBox="1"/>
          <p:nvPr/>
        </p:nvSpPr>
        <p:spPr>
          <a:xfrm>
            <a:off x="343381" y="1509849"/>
            <a:ext cx="4389120" cy="1005840"/>
          </a:xfrm>
          <a:prstGeom prst="rect">
            <a:avLst/>
          </a:prstGeom>
          <a:noFill/>
        </p:spPr>
        <p:txBody>
          <a:bodyPr wrap="square" rtlCol="0">
            <a:spAutoFit/>
          </a:bodyPr>
          <a:lstStyle/>
          <a:p>
            <a:r>
              <a:rPr lang="en-US" sz="1900" dirty="0">
                <a:latin typeface="Amazon Ember" panose="020B0603020204020204" pitchFamily="34" charset="0"/>
                <a:ea typeface="Amazon Ember" panose="020B0603020204020204" pitchFamily="34" charset="0"/>
                <a:cs typeface="Amazon Ember" panose="020B0603020204020204" pitchFamily="34" charset="0"/>
              </a:rPr>
              <a:t>Example table with </a:t>
            </a:r>
            <a:r>
              <a:rPr lang="en-US" sz="19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adaptive</a:t>
            </a:r>
            <a:r>
              <a:rPr lang="en-US" sz="1900" dirty="0">
                <a:latin typeface="Amazon Ember" panose="020B0603020204020204" pitchFamily="34" charset="0"/>
                <a:ea typeface="Amazon Ember" panose="020B0603020204020204" pitchFamily="34" charset="0"/>
                <a:cs typeface="Amazon Ember" panose="020B0603020204020204" pitchFamily="34" charset="0"/>
              </a:rPr>
              <a:t> capacity</a:t>
            </a:r>
          </a:p>
          <a:p>
            <a:r>
              <a:rPr lang="en-US" sz="1900" dirty="0">
                <a:ea typeface="Amazon Ember" panose="020B0603020204020204" pitchFamily="34" charset="0"/>
                <a:cs typeface="Amazon Ember" panose="020B0603020204020204" pitchFamily="34" charset="0"/>
              </a:rPr>
              <a:t>Total provisioned capacity = 400 WCUs</a:t>
            </a:r>
          </a:p>
          <a:p>
            <a:r>
              <a:rPr lang="en-US" sz="1900" dirty="0">
                <a:ea typeface="Amazon Ember" panose="020B0603020204020204" pitchFamily="34" charset="0"/>
                <a:cs typeface="Amazon Ember" panose="020B0603020204020204" pitchFamily="34" charset="0"/>
              </a:rPr>
              <a:t>Total consumed capacity = 250 WCUs</a:t>
            </a:r>
          </a:p>
        </p:txBody>
      </p:sp>
      <p:grpSp>
        <p:nvGrpSpPr>
          <p:cNvPr id="6" name="Group 5" descr="three partitions each receive 50 WCUs per second. one partition receives 150 WCUs per second and throttles traffic over 100 WCUs per second.">
            <a:extLst>
              <a:ext uri="{FF2B5EF4-FFF2-40B4-BE49-F238E27FC236}">
                <a16:creationId xmlns:a16="http://schemas.microsoft.com/office/drawing/2014/main" id="{ECCEF8FA-C738-4399-9FA3-C8A649CB5EFE}"/>
              </a:ext>
            </a:extLst>
          </p:cNvPr>
          <p:cNvGrpSpPr/>
          <p:nvPr/>
        </p:nvGrpSpPr>
        <p:grpSpPr>
          <a:xfrm>
            <a:off x="210262" y="2719344"/>
            <a:ext cx="9523453" cy="3654492"/>
            <a:chOff x="210262" y="2719344"/>
            <a:chExt cx="9523453" cy="3654492"/>
          </a:xfrm>
        </p:grpSpPr>
        <p:grpSp>
          <p:nvGrpSpPr>
            <p:cNvPr id="25" name="Group 24">
              <a:extLst>
                <a:ext uri="{FF2B5EF4-FFF2-40B4-BE49-F238E27FC236}">
                  <a16:creationId xmlns:a16="http://schemas.microsoft.com/office/drawing/2014/main" id="{A950C821-077D-E54F-95B1-CCC97097689A}"/>
                </a:ext>
              </a:extLst>
            </p:cNvPr>
            <p:cNvGrpSpPr/>
            <p:nvPr/>
          </p:nvGrpSpPr>
          <p:grpSpPr>
            <a:xfrm>
              <a:off x="3306494" y="2871173"/>
              <a:ext cx="1457794" cy="3502663"/>
              <a:chOff x="491330" y="2973392"/>
              <a:chExt cx="2039654" cy="3502663"/>
            </a:xfrm>
          </p:grpSpPr>
          <p:sp>
            <p:nvSpPr>
              <p:cNvPr id="28" name="Rectangle 27">
                <a:extLst>
                  <a:ext uri="{FF2B5EF4-FFF2-40B4-BE49-F238E27FC236}">
                    <a16:creationId xmlns:a16="http://schemas.microsoft.com/office/drawing/2014/main" id="{BA861EA3-A990-8E44-A150-5E49E0A75EB1}"/>
                  </a:ext>
                </a:extLst>
              </p:cNvPr>
              <p:cNvSpPr/>
              <p:nvPr/>
            </p:nvSpPr>
            <p:spPr>
              <a:xfrm>
                <a:off x="837390"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ectangle 28">
                <a:extLst>
                  <a:ext uri="{FF2B5EF4-FFF2-40B4-BE49-F238E27FC236}">
                    <a16:creationId xmlns:a16="http://schemas.microsoft.com/office/drawing/2014/main" id="{26E917BA-F916-6D4B-A0E8-9005C9ACBB47}"/>
                  </a:ext>
                </a:extLst>
              </p:cNvPr>
              <p:cNvSpPr/>
              <p:nvPr/>
            </p:nvSpPr>
            <p:spPr>
              <a:xfrm>
                <a:off x="837390"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29">
                <a:extLst>
                  <a:ext uri="{FF2B5EF4-FFF2-40B4-BE49-F238E27FC236}">
                    <a16:creationId xmlns:a16="http://schemas.microsoft.com/office/drawing/2014/main" id="{C402583F-7CB9-9848-80C3-30603DF016A3}"/>
                  </a:ext>
                </a:extLst>
              </p:cNvPr>
              <p:cNvSpPr txBox="1"/>
              <p:nvPr/>
            </p:nvSpPr>
            <p:spPr>
              <a:xfrm>
                <a:off x="491330" y="6107043"/>
                <a:ext cx="203965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1</a:t>
                </a:r>
              </a:p>
            </p:txBody>
          </p:sp>
        </p:grpSp>
        <p:grpSp>
          <p:nvGrpSpPr>
            <p:cNvPr id="32" name="Group 31">
              <a:extLst>
                <a:ext uri="{FF2B5EF4-FFF2-40B4-BE49-F238E27FC236}">
                  <a16:creationId xmlns:a16="http://schemas.microsoft.com/office/drawing/2014/main" id="{D78B1A3E-A91B-8E45-9614-E00F1D21E937}"/>
                </a:ext>
              </a:extLst>
            </p:cNvPr>
            <p:cNvGrpSpPr/>
            <p:nvPr/>
          </p:nvGrpSpPr>
          <p:grpSpPr>
            <a:xfrm>
              <a:off x="4934326" y="2871173"/>
              <a:ext cx="1467895" cy="3502663"/>
              <a:chOff x="3415639" y="2973392"/>
              <a:chExt cx="2053787" cy="3502663"/>
            </a:xfrm>
          </p:grpSpPr>
          <p:sp>
            <p:nvSpPr>
              <p:cNvPr id="33" name="Rectangle 32">
                <a:extLst>
                  <a:ext uri="{FF2B5EF4-FFF2-40B4-BE49-F238E27FC236}">
                    <a16:creationId xmlns:a16="http://schemas.microsoft.com/office/drawing/2014/main" id="{A6C9DBA7-5D01-D04A-9E55-B6D500A3AD35}"/>
                  </a:ext>
                </a:extLst>
              </p:cNvPr>
              <p:cNvSpPr/>
              <p:nvPr/>
            </p:nvSpPr>
            <p:spPr>
              <a:xfrm>
                <a:off x="3768765"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ectangle 33">
                <a:extLst>
                  <a:ext uri="{FF2B5EF4-FFF2-40B4-BE49-F238E27FC236}">
                    <a16:creationId xmlns:a16="http://schemas.microsoft.com/office/drawing/2014/main" id="{F2DCA3FA-22AC-B74C-8D70-FDA78B7B1AB4}"/>
                  </a:ext>
                </a:extLst>
              </p:cNvPr>
              <p:cNvSpPr/>
              <p:nvPr/>
            </p:nvSpPr>
            <p:spPr>
              <a:xfrm>
                <a:off x="3768765"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a:extLst>
                  <a:ext uri="{FF2B5EF4-FFF2-40B4-BE49-F238E27FC236}">
                    <a16:creationId xmlns:a16="http://schemas.microsoft.com/office/drawing/2014/main" id="{46D20017-2264-C043-A8B2-D25B1FF057A8}"/>
                  </a:ext>
                </a:extLst>
              </p:cNvPr>
              <p:cNvSpPr txBox="1"/>
              <p:nvPr/>
            </p:nvSpPr>
            <p:spPr>
              <a:xfrm>
                <a:off x="3415639" y="6107043"/>
                <a:ext cx="2053787"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2</a:t>
                </a:r>
              </a:p>
            </p:txBody>
          </p:sp>
        </p:grpSp>
        <p:grpSp>
          <p:nvGrpSpPr>
            <p:cNvPr id="40" name="Group 39">
              <a:extLst>
                <a:ext uri="{FF2B5EF4-FFF2-40B4-BE49-F238E27FC236}">
                  <a16:creationId xmlns:a16="http://schemas.microsoft.com/office/drawing/2014/main" id="{2D8EEFF6-83F7-F94D-B949-C7FFF631E749}"/>
                </a:ext>
              </a:extLst>
            </p:cNvPr>
            <p:cNvGrpSpPr/>
            <p:nvPr/>
          </p:nvGrpSpPr>
          <p:grpSpPr>
            <a:xfrm>
              <a:off x="6572257" y="2878619"/>
              <a:ext cx="1381744" cy="3495217"/>
              <a:chOff x="5659610" y="2980838"/>
              <a:chExt cx="1933250" cy="3495217"/>
            </a:xfrm>
          </p:grpSpPr>
          <p:sp>
            <p:nvSpPr>
              <p:cNvPr id="41" name="Rectangle 40">
                <a:extLst>
                  <a:ext uri="{FF2B5EF4-FFF2-40B4-BE49-F238E27FC236}">
                    <a16:creationId xmlns:a16="http://schemas.microsoft.com/office/drawing/2014/main" id="{F6C48BE8-9073-674B-8750-84C630DFC40C}"/>
                  </a:ext>
                </a:extLst>
              </p:cNvPr>
              <p:cNvSpPr/>
              <p:nvPr/>
            </p:nvSpPr>
            <p:spPr>
              <a:xfrm>
                <a:off x="5952468" y="2980838"/>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5136D376-D5E7-0F45-B0A2-3D6F104FEA58}"/>
                  </a:ext>
                </a:extLst>
              </p:cNvPr>
              <p:cNvSpPr/>
              <p:nvPr/>
            </p:nvSpPr>
            <p:spPr>
              <a:xfrm>
                <a:off x="5952468" y="4376501"/>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5391EBAB-9AD2-4A42-8DA7-625E681E9FCE}"/>
                  </a:ext>
                </a:extLst>
              </p:cNvPr>
              <p:cNvSpPr txBox="1"/>
              <p:nvPr/>
            </p:nvSpPr>
            <p:spPr>
              <a:xfrm>
                <a:off x="5659610" y="6107043"/>
                <a:ext cx="1933250"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3</a:t>
                </a:r>
              </a:p>
            </p:txBody>
          </p:sp>
        </p:grpSp>
        <p:grpSp>
          <p:nvGrpSpPr>
            <p:cNvPr id="5" name="Group 4">
              <a:extLst>
                <a:ext uri="{FF2B5EF4-FFF2-40B4-BE49-F238E27FC236}">
                  <a16:creationId xmlns:a16="http://schemas.microsoft.com/office/drawing/2014/main" id="{7F1AF2E6-5271-42B1-9BDA-3CA5410C985E}"/>
                </a:ext>
              </a:extLst>
            </p:cNvPr>
            <p:cNvGrpSpPr/>
            <p:nvPr/>
          </p:nvGrpSpPr>
          <p:grpSpPr>
            <a:xfrm>
              <a:off x="8124040" y="2886067"/>
              <a:ext cx="1609675" cy="3487769"/>
              <a:chOff x="8124040" y="2886067"/>
              <a:chExt cx="1609675" cy="3487769"/>
            </a:xfrm>
          </p:grpSpPr>
          <p:grpSp>
            <p:nvGrpSpPr>
              <p:cNvPr id="8" name="Group 7">
                <a:extLst>
                  <a:ext uri="{FF2B5EF4-FFF2-40B4-BE49-F238E27FC236}">
                    <a16:creationId xmlns:a16="http://schemas.microsoft.com/office/drawing/2014/main" id="{E49B16BF-B2A0-47BA-9C2E-A1520868D69A}"/>
                  </a:ext>
                </a:extLst>
              </p:cNvPr>
              <p:cNvGrpSpPr/>
              <p:nvPr/>
            </p:nvGrpSpPr>
            <p:grpSpPr>
              <a:xfrm>
                <a:off x="8445274" y="2886067"/>
                <a:ext cx="963119" cy="2928258"/>
                <a:chOff x="8445274" y="2886067"/>
                <a:chExt cx="963119" cy="2928258"/>
              </a:xfrm>
            </p:grpSpPr>
            <p:sp>
              <p:nvSpPr>
                <p:cNvPr id="14" name="Rectangle 13">
                  <a:extLst>
                    <a:ext uri="{FF2B5EF4-FFF2-40B4-BE49-F238E27FC236}">
                      <a16:creationId xmlns:a16="http://schemas.microsoft.com/office/drawing/2014/main" id="{624B0C56-F062-7B41-B1D2-77F778D9383A}"/>
                    </a:ext>
                  </a:extLst>
                </p:cNvPr>
                <p:cNvSpPr/>
                <p:nvPr/>
              </p:nvSpPr>
              <p:spPr>
                <a:xfrm>
                  <a:off x="8445274" y="2888245"/>
                  <a:ext cx="963119" cy="2926080"/>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727C305-CBC3-5946-872D-AB173D2D2D0E}"/>
                    </a:ext>
                  </a:extLst>
                </p:cNvPr>
                <p:cNvSpPr/>
                <p:nvPr/>
              </p:nvSpPr>
              <p:spPr>
                <a:xfrm>
                  <a:off x="8445274" y="2886067"/>
                  <a:ext cx="963119" cy="2928258"/>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AFDF2064-7FFA-9B45-936D-6BB795C53325}"/>
                  </a:ext>
                </a:extLst>
              </p:cNvPr>
              <p:cNvSpPr txBox="1"/>
              <p:nvPr/>
            </p:nvSpPr>
            <p:spPr>
              <a:xfrm>
                <a:off x="8124040" y="6003313"/>
                <a:ext cx="1609675" cy="370523"/>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4</a:t>
                </a:r>
              </a:p>
            </p:txBody>
          </p:sp>
        </p:grpSp>
        <p:cxnSp>
          <p:nvCxnSpPr>
            <p:cNvPr id="46" name="Straight Arrow Connector 45">
              <a:extLst>
                <a:ext uri="{FF2B5EF4-FFF2-40B4-BE49-F238E27FC236}">
                  <a16:creationId xmlns:a16="http://schemas.microsoft.com/office/drawing/2014/main" id="{5AB3785A-FD9D-234C-9DA9-69C36DDCF6E2}"/>
                </a:ext>
              </a:extLst>
            </p:cNvPr>
            <p:cNvCxnSpPr/>
            <p:nvPr/>
          </p:nvCxnSpPr>
          <p:spPr>
            <a:xfrm flipV="1">
              <a:off x="2741643" y="2871172"/>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33FE825-38C8-CD4F-82C1-8A9276070C93}"/>
                </a:ext>
              </a:extLst>
            </p:cNvPr>
            <p:cNvCxnSpPr/>
            <p:nvPr/>
          </p:nvCxnSpPr>
          <p:spPr>
            <a:xfrm flipV="1">
              <a:off x="2741643" y="4259388"/>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A6A861A-070D-4BAE-B6EC-32D36CBD2618}"/>
                </a:ext>
              </a:extLst>
            </p:cNvPr>
            <p:cNvSpPr txBox="1"/>
            <p:nvPr/>
          </p:nvSpPr>
          <p:spPr>
            <a:xfrm>
              <a:off x="210262" y="2719344"/>
              <a:ext cx="250902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Provisioned: 100 WCU</a:t>
              </a:r>
            </a:p>
          </p:txBody>
        </p:sp>
        <p:sp>
          <p:nvSpPr>
            <p:cNvPr id="36" name="TextBox 35">
              <a:extLst>
                <a:ext uri="{FF2B5EF4-FFF2-40B4-BE49-F238E27FC236}">
                  <a16:creationId xmlns:a16="http://schemas.microsoft.com/office/drawing/2014/main" id="{CCC2C12C-1A2E-4B2B-B0F7-0471A2FC8BF4}"/>
                </a:ext>
              </a:extLst>
            </p:cNvPr>
            <p:cNvSpPr txBox="1"/>
            <p:nvPr/>
          </p:nvSpPr>
          <p:spPr>
            <a:xfrm>
              <a:off x="460330" y="4089775"/>
              <a:ext cx="2258952"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Consumed: 50 WCU</a:t>
              </a:r>
            </a:p>
          </p:txBody>
        </p:sp>
      </p:grpSp>
      <p:sp>
        <p:nvSpPr>
          <p:cNvPr id="3" name="Footer Placeholder 2">
            <a:extLst>
              <a:ext uri="{FF2B5EF4-FFF2-40B4-BE49-F238E27FC236}">
                <a16:creationId xmlns:a16="http://schemas.microsoft.com/office/drawing/2014/main" id="{2F19F301-1612-4F1E-AC24-D3F51A00CE5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5906A65-B783-4D08-9233-BFF5D74EBCC6}"/>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Tree>
    <p:custDataLst>
      <p:tags r:id="rId1"/>
    </p:custDataLst>
    <p:extLst>
      <p:ext uri="{BB962C8B-B14F-4D97-AF65-F5344CB8AC3E}">
        <p14:creationId xmlns:p14="http://schemas.microsoft.com/office/powerpoint/2010/main" val="2028661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805B-95AF-A14E-A22E-74A12EBC35E0}"/>
              </a:ext>
            </a:extLst>
          </p:cNvPr>
          <p:cNvSpPr>
            <a:spLocks noGrp="1"/>
          </p:cNvSpPr>
          <p:nvPr>
            <p:ph type="title"/>
          </p:nvPr>
        </p:nvSpPr>
        <p:spPr/>
        <p:txBody>
          <a:bodyPr/>
          <a:lstStyle/>
          <a:p>
            <a:r>
              <a:rPr lang="en-US" dirty="0"/>
              <a:t>Adaptive capacity example (3 of 3)</a:t>
            </a:r>
          </a:p>
        </p:txBody>
      </p:sp>
      <p:sp>
        <p:nvSpPr>
          <p:cNvPr id="28" name="TextBox 27">
            <a:extLst>
              <a:ext uri="{FF2B5EF4-FFF2-40B4-BE49-F238E27FC236}">
                <a16:creationId xmlns:a16="http://schemas.microsoft.com/office/drawing/2014/main" id="{0C3321C5-7835-B243-AC1F-0D92CED7CFF7}"/>
              </a:ext>
            </a:extLst>
          </p:cNvPr>
          <p:cNvSpPr txBox="1"/>
          <p:nvPr/>
        </p:nvSpPr>
        <p:spPr>
          <a:xfrm>
            <a:off x="343381" y="1509849"/>
            <a:ext cx="4389120" cy="969496"/>
          </a:xfrm>
          <a:prstGeom prst="rect">
            <a:avLst/>
          </a:prstGeom>
          <a:noFill/>
        </p:spPr>
        <p:txBody>
          <a:bodyPr wrap="square" rtlCol="0">
            <a:spAutoFit/>
          </a:bodyPr>
          <a:lstStyle/>
          <a:p>
            <a:r>
              <a:rPr lang="en-US" sz="1900" dirty="0">
                <a:latin typeface="Amazon Ember" panose="020B0603020204020204" pitchFamily="34" charset="0"/>
                <a:ea typeface="Amazon Ember" panose="020B0603020204020204" pitchFamily="34" charset="0"/>
                <a:cs typeface="Amazon Ember" panose="020B0603020204020204" pitchFamily="34" charset="0"/>
              </a:rPr>
              <a:t>Example table with </a:t>
            </a:r>
            <a:r>
              <a:rPr lang="en-US" sz="19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adaptive</a:t>
            </a:r>
            <a:r>
              <a:rPr lang="en-US" sz="1900" dirty="0">
                <a:latin typeface="Amazon Ember" panose="020B0603020204020204" pitchFamily="34" charset="0"/>
                <a:ea typeface="Amazon Ember" panose="020B0603020204020204" pitchFamily="34" charset="0"/>
                <a:cs typeface="Amazon Ember" panose="020B0603020204020204" pitchFamily="34" charset="0"/>
              </a:rPr>
              <a:t> capacity</a:t>
            </a:r>
          </a:p>
          <a:p>
            <a:r>
              <a:rPr lang="en-US" sz="1900" dirty="0">
                <a:latin typeface="+mj-lt"/>
                <a:ea typeface="Amazon Ember" panose="020B0603020204020204" pitchFamily="34" charset="0"/>
                <a:cs typeface="Amazon Ember" panose="020B0603020204020204" pitchFamily="34" charset="0"/>
              </a:rPr>
              <a:t>Total provisioned capacity = 400 WCUs</a:t>
            </a:r>
          </a:p>
          <a:p>
            <a:r>
              <a:rPr lang="en-US" sz="1900" dirty="0">
                <a:latin typeface="+mj-lt"/>
                <a:ea typeface="Amazon Ember" panose="020B0603020204020204" pitchFamily="34" charset="0"/>
                <a:cs typeface="Amazon Ember" panose="020B0603020204020204" pitchFamily="34" charset="0"/>
              </a:rPr>
              <a:t>Total consumed capacity = 300 WCUs</a:t>
            </a:r>
          </a:p>
        </p:txBody>
      </p:sp>
      <p:grpSp>
        <p:nvGrpSpPr>
          <p:cNvPr id="7" name="Group 6" descr="with adaptive capacity, the hot partition can sustain the higher workload of 150 WCUs per second without throttling.">
            <a:extLst>
              <a:ext uri="{FF2B5EF4-FFF2-40B4-BE49-F238E27FC236}">
                <a16:creationId xmlns:a16="http://schemas.microsoft.com/office/drawing/2014/main" id="{EAE0B4E0-BC7D-4687-9EFC-4F35E34DC968}"/>
              </a:ext>
            </a:extLst>
          </p:cNvPr>
          <p:cNvGrpSpPr/>
          <p:nvPr/>
        </p:nvGrpSpPr>
        <p:grpSpPr>
          <a:xfrm>
            <a:off x="210262" y="1539829"/>
            <a:ext cx="11554608" cy="4834007"/>
            <a:chOff x="210262" y="1539829"/>
            <a:chExt cx="11554608" cy="4834007"/>
          </a:xfrm>
        </p:grpSpPr>
        <p:sp>
          <p:nvSpPr>
            <p:cNvPr id="22" name="Right Brace 21">
              <a:extLst>
                <a:ext uri="{FF2B5EF4-FFF2-40B4-BE49-F238E27FC236}">
                  <a16:creationId xmlns:a16="http://schemas.microsoft.com/office/drawing/2014/main" id="{226E79AE-020D-F64B-9275-697653A3877E}"/>
                </a:ext>
              </a:extLst>
            </p:cNvPr>
            <p:cNvSpPr/>
            <p:nvPr/>
          </p:nvSpPr>
          <p:spPr>
            <a:xfrm>
              <a:off x="9608967" y="1747402"/>
              <a:ext cx="476531" cy="1048229"/>
            </a:xfrm>
            <a:prstGeom prst="rightBrac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11D56AB6-0D0F-B649-BAF5-1111D9274E32}"/>
                </a:ext>
              </a:extLst>
            </p:cNvPr>
            <p:cNvSpPr txBox="1"/>
            <p:nvPr/>
          </p:nvSpPr>
          <p:spPr>
            <a:xfrm>
              <a:off x="9831173" y="1796684"/>
              <a:ext cx="1933697" cy="1199046"/>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Adaptive capacity throughput increase</a:t>
              </a:r>
            </a:p>
          </p:txBody>
        </p:sp>
        <p:cxnSp>
          <p:nvCxnSpPr>
            <p:cNvPr id="41" name="Straight Arrow Connector 40">
              <a:extLst>
                <a:ext uri="{FF2B5EF4-FFF2-40B4-BE49-F238E27FC236}">
                  <a16:creationId xmlns:a16="http://schemas.microsoft.com/office/drawing/2014/main" id="{88AA1C2A-683D-FE4E-9D7A-7D2773BD1192}"/>
                </a:ext>
              </a:extLst>
            </p:cNvPr>
            <p:cNvCxnSpPr>
              <a:cxnSpLocks/>
            </p:cNvCxnSpPr>
            <p:nvPr/>
          </p:nvCxnSpPr>
          <p:spPr>
            <a:xfrm>
              <a:off x="7679246" y="1730463"/>
              <a:ext cx="770061" cy="0"/>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39596A0-0505-1C4E-A567-70AD9CB2C8B0}"/>
                </a:ext>
              </a:extLst>
            </p:cNvPr>
            <p:cNvGrpSpPr/>
            <p:nvPr/>
          </p:nvGrpSpPr>
          <p:grpSpPr>
            <a:xfrm>
              <a:off x="3306494" y="2871173"/>
              <a:ext cx="1457794" cy="3502663"/>
              <a:chOff x="491330" y="2973392"/>
              <a:chExt cx="2039654" cy="3502663"/>
            </a:xfrm>
          </p:grpSpPr>
          <p:sp>
            <p:nvSpPr>
              <p:cNvPr id="30" name="Rectangle 29">
                <a:extLst>
                  <a:ext uri="{FF2B5EF4-FFF2-40B4-BE49-F238E27FC236}">
                    <a16:creationId xmlns:a16="http://schemas.microsoft.com/office/drawing/2014/main" id="{6723ECAE-B0CE-514F-A257-AD6F7F5C9B23}"/>
                  </a:ext>
                </a:extLst>
              </p:cNvPr>
              <p:cNvSpPr/>
              <p:nvPr/>
            </p:nvSpPr>
            <p:spPr>
              <a:xfrm>
                <a:off x="837390"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ectangle 31">
                <a:extLst>
                  <a:ext uri="{FF2B5EF4-FFF2-40B4-BE49-F238E27FC236}">
                    <a16:creationId xmlns:a16="http://schemas.microsoft.com/office/drawing/2014/main" id="{B8BA834D-3363-E54A-B5F0-25DCBB29E0F6}"/>
                  </a:ext>
                </a:extLst>
              </p:cNvPr>
              <p:cNvSpPr/>
              <p:nvPr/>
            </p:nvSpPr>
            <p:spPr>
              <a:xfrm>
                <a:off x="837390"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94FF36C9-1858-E849-AADD-D29C2B398E14}"/>
                  </a:ext>
                </a:extLst>
              </p:cNvPr>
              <p:cNvSpPr txBox="1"/>
              <p:nvPr/>
            </p:nvSpPr>
            <p:spPr>
              <a:xfrm>
                <a:off x="491330" y="6107043"/>
                <a:ext cx="203965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1</a:t>
                </a:r>
              </a:p>
            </p:txBody>
          </p:sp>
        </p:grpSp>
        <p:grpSp>
          <p:nvGrpSpPr>
            <p:cNvPr id="34" name="Group 33">
              <a:extLst>
                <a:ext uri="{FF2B5EF4-FFF2-40B4-BE49-F238E27FC236}">
                  <a16:creationId xmlns:a16="http://schemas.microsoft.com/office/drawing/2014/main" id="{55FDA41D-AFCB-E84E-A8C7-DBD2C9C3A39F}"/>
                </a:ext>
              </a:extLst>
            </p:cNvPr>
            <p:cNvGrpSpPr/>
            <p:nvPr/>
          </p:nvGrpSpPr>
          <p:grpSpPr>
            <a:xfrm>
              <a:off x="4934326" y="2871173"/>
              <a:ext cx="1467895" cy="3502663"/>
              <a:chOff x="3415639" y="2973392"/>
              <a:chExt cx="2053787" cy="3502663"/>
            </a:xfrm>
          </p:grpSpPr>
          <p:sp>
            <p:nvSpPr>
              <p:cNvPr id="35" name="Rectangle 34">
                <a:extLst>
                  <a:ext uri="{FF2B5EF4-FFF2-40B4-BE49-F238E27FC236}">
                    <a16:creationId xmlns:a16="http://schemas.microsoft.com/office/drawing/2014/main" id="{76B75CDD-6AB1-0B4D-A5D7-602731B2758A}"/>
                  </a:ext>
                </a:extLst>
              </p:cNvPr>
              <p:cNvSpPr/>
              <p:nvPr/>
            </p:nvSpPr>
            <p:spPr>
              <a:xfrm>
                <a:off x="3768765" y="2973392"/>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id="{4B467994-7AA0-934A-A73F-EA7328AA158A}"/>
                  </a:ext>
                </a:extLst>
              </p:cNvPr>
              <p:cNvSpPr/>
              <p:nvPr/>
            </p:nvSpPr>
            <p:spPr>
              <a:xfrm>
                <a:off x="3768765" y="4369055"/>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FD006C1B-156F-634F-9AB9-FE5672E431F6}"/>
                  </a:ext>
                </a:extLst>
              </p:cNvPr>
              <p:cNvSpPr txBox="1"/>
              <p:nvPr/>
            </p:nvSpPr>
            <p:spPr>
              <a:xfrm>
                <a:off x="3415639" y="6107043"/>
                <a:ext cx="2053787"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2</a:t>
                </a:r>
              </a:p>
            </p:txBody>
          </p:sp>
        </p:grpSp>
        <p:grpSp>
          <p:nvGrpSpPr>
            <p:cNvPr id="44" name="Group 43">
              <a:extLst>
                <a:ext uri="{FF2B5EF4-FFF2-40B4-BE49-F238E27FC236}">
                  <a16:creationId xmlns:a16="http://schemas.microsoft.com/office/drawing/2014/main" id="{5C1202C7-192D-C94F-8856-5FE1FC4A71CB}"/>
                </a:ext>
              </a:extLst>
            </p:cNvPr>
            <p:cNvGrpSpPr/>
            <p:nvPr/>
          </p:nvGrpSpPr>
          <p:grpSpPr>
            <a:xfrm>
              <a:off x="6572257" y="2878619"/>
              <a:ext cx="1381744" cy="3495217"/>
              <a:chOff x="5659610" y="2980838"/>
              <a:chExt cx="1933250" cy="3495217"/>
            </a:xfrm>
          </p:grpSpPr>
          <p:sp>
            <p:nvSpPr>
              <p:cNvPr id="45" name="Rectangle 44">
                <a:extLst>
                  <a:ext uri="{FF2B5EF4-FFF2-40B4-BE49-F238E27FC236}">
                    <a16:creationId xmlns:a16="http://schemas.microsoft.com/office/drawing/2014/main" id="{72FE2BDD-C2CE-C645-B0AB-17078E1190D8}"/>
                  </a:ext>
                </a:extLst>
              </p:cNvPr>
              <p:cNvSpPr/>
              <p:nvPr/>
            </p:nvSpPr>
            <p:spPr>
              <a:xfrm>
                <a:off x="5952468" y="2980838"/>
                <a:ext cx="1347536" cy="2935705"/>
              </a:xfrm>
              <a:prstGeom prst="rect">
                <a:avLst/>
              </a:prstGeom>
              <a:solidFill>
                <a:schemeClr val="bg1"/>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ectangle 45">
                <a:extLst>
                  <a:ext uri="{FF2B5EF4-FFF2-40B4-BE49-F238E27FC236}">
                    <a16:creationId xmlns:a16="http://schemas.microsoft.com/office/drawing/2014/main" id="{74DD8FA8-4CF0-3E4B-98CC-4BF91577E33F}"/>
                  </a:ext>
                </a:extLst>
              </p:cNvPr>
              <p:cNvSpPr/>
              <p:nvPr/>
            </p:nvSpPr>
            <p:spPr>
              <a:xfrm>
                <a:off x="5952468" y="4376501"/>
                <a:ext cx="1347536" cy="1540041"/>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46">
                <a:extLst>
                  <a:ext uri="{FF2B5EF4-FFF2-40B4-BE49-F238E27FC236}">
                    <a16:creationId xmlns:a16="http://schemas.microsoft.com/office/drawing/2014/main" id="{841ABE86-7B49-AB46-A06F-EC406621FB9F}"/>
                  </a:ext>
                </a:extLst>
              </p:cNvPr>
              <p:cNvSpPr txBox="1"/>
              <p:nvPr/>
            </p:nvSpPr>
            <p:spPr>
              <a:xfrm>
                <a:off x="5659610" y="6107043"/>
                <a:ext cx="1933250"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3</a:t>
                </a:r>
              </a:p>
            </p:txBody>
          </p:sp>
        </p:grpSp>
        <p:cxnSp>
          <p:nvCxnSpPr>
            <p:cNvPr id="49" name="Straight Arrow Connector 48">
              <a:extLst>
                <a:ext uri="{FF2B5EF4-FFF2-40B4-BE49-F238E27FC236}">
                  <a16:creationId xmlns:a16="http://schemas.microsoft.com/office/drawing/2014/main" id="{025D13A0-D402-0F4D-91CB-B91BE4502572}"/>
                </a:ext>
              </a:extLst>
            </p:cNvPr>
            <p:cNvCxnSpPr/>
            <p:nvPr/>
          </p:nvCxnSpPr>
          <p:spPr>
            <a:xfrm flipV="1">
              <a:off x="2741643" y="2871172"/>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893597C-FEAC-3D44-8BF8-A343A20995EB}"/>
                </a:ext>
              </a:extLst>
            </p:cNvPr>
            <p:cNvCxnSpPr/>
            <p:nvPr/>
          </p:nvCxnSpPr>
          <p:spPr>
            <a:xfrm flipV="1">
              <a:off x="2741643" y="4259388"/>
              <a:ext cx="772112" cy="7447"/>
            </a:xfrm>
            <a:prstGeom prst="straightConnector1">
              <a:avLst/>
            </a:prstGeom>
            <a:ln w="254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8C0577A-5252-44A5-80B1-4FE9FC46EB0A}"/>
                </a:ext>
              </a:extLst>
            </p:cNvPr>
            <p:cNvSpPr txBox="1"/>
            <p:nvPr/>
          </p:nvSpPr>
          <p:spPr>
            <a:xfrm>
              <a:off x="210262" y="2719344"/>
              <a:ext cx="250902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Provisioned: 100 WCU</a:t>
              </a:r>
            </a:p>
          </p:txBody>
        </p:sp>
        <p:sp>
          <p:nvSpPr>
            <p:cNvPr id="36" name="TextBox 35">
              <a:extLst>
                <a:ext uri="{FF2B5EF4-FFF2-40B4-BE49-F238E27FC236}">
                  <a16:creationId xmlns:a16="http://schemas.microsoft.com/office/drawing/2014/main" id="{B9C2CFAD-EA88-435A-9C6D-B0AEEE20AE0B}"/>
                </a:ext>
              </a:extLst>
            </p:cNvPr>
            <p:cNvSpPr txBox="1"/>
            <p:nvPr/>
          </p:nvSpPr>
          <p:spPr>
            <a:xfrm>
              <a:off x="460330" y="4089775"/>
              <a:ext cx="2258952"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Consumed: 50 WCU</a:t>
              </a:r>
            </a:p>
          </p:txBody>
        </p:sp>
        <p:sp>
          <p:nvSpPr>
            <p:cNvPr id="37" name="TextBox 36">
              <a:extLst>
                <a:ext uri="{FF2B5EF4-FFF2-40B4-BE49-F238E27FC236}">
                  <a16:creationId xmlns:a16="http://schemas.microsoft.com/office/drawing/2014/main" id="{8263A223-7290-4016-87EA-0038F6544F77}"/>
                </a:ext>
              </a:extLst>
            </p:cNvPr>
            <p:cNvSpPr txBox="1"/>
            <p:nvPr/>
          </p:nvSpPr>
          <p:spPr>
            <a:xfrm>
              <a:off x="5278542" y="1539829"/>
              <a:ext cx="2393604"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Consumed: 150 WCU</a:t>
              </a:r>
            </a:p>
          </p:txBody>
        </p:sp>
        <p:grpSp>
          <p:nvGrpSpPr>
            <p:cNvPr id="38" name="Group 37">
              <a:extLst>
                <a:ext uri="{FF2B5EF4-FFF2-40B4-BE49-F238E27FC236}">
                  <a16:creationId xmlns:a16="http://schemas.microsoft.com/office/drawing/2014/main" id="{5862C483-85D7-4703-9FD8-F39786EAAFFB}"/>
                </a:ext>
              </a:extLst>
            </p:cNvPr>
            <p:cNvGrpSpPr/>
            <p:nvPr/>
          </p:nvGrpSpPr>
          <p:grpSpPr>
            <a:xfrm>
              <a:off x="8124040" y="1697563"/>
              <a:ext cx="1609675" cy="4676273"/>
              <a:chOff x="8124040" y="1697563"/>
              <a:chExt cx="1609675" cy="4676273"/>
            </a:xfrm>
          </p:grpSpPr>
          <p:sp>
            <p:nvSpPr>
              <p:cNvPr id="39" name="Rectangle 38">
                <a:extLst>
                  <a:ext uri="{FF2B5EF4-FFF2-40B4-BE49-F238E27FC236}">
                    <a16:creationId xmlns:a16="http://schemas.microsoft.com/office/drawing/2014/main" id="{69FA3DC7-8AFF-4CCB-95BA-C547EE0E48BA}"/>
                  </a:ext>
                </a:extLst>
              </p:cNvPr>
              <p:cNvSpPr/>
              <p:nvPr/>
            </p:nvSpPr>
            <p:spPr>
              <a:xfrm>
                <a:off x="8449307" y="2904537"/>
                <a:ext cx="963119" cy="2928258"/>
              </a:xfrm>
              <a:prstGeom prst="rect">
                <a:avLst/>
              </a:prstGeom>
              <a:gradFill flip="none" rotWithShape="1">
                <a:gsLst>
                  <a:gs pos="0">
                    <a:schemeClr val="accent2"/>
                  </a:gs>
                  <a:gs pos="50000">
                    <a:schemeClr val="accent2">
                      <a:lumMod val="60000"/>
                      <a:lumOff val="40000"/>
                    </a:schemeClr>
                  </a:gs>
                  <a:gs pos="100000">
                    <a:schemeClr val="accent2"/>
                  </a:gs>
                </a:gsLst>
                <a:lin ang="0" scaled="1"/>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3D928D5D-4150-4FBE-BFBE-40F7DAC112FD}"/>
                  </a:ext>
                </a:extLst>
              </p:cNvPr>
              <p:cNvSpPr/>
              <p:nvPr/>
            </p:nvSpPr>
            <p:spPr>
              <a:xfrm>
                <a:off x="8449307" y="1697563"/>
                <a:ext cx="963119" cy="1190042"/>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9D187C34-3955-4B93-83E6-DFABECDB7D07}"/>
                  </a:ext>
                </a:extLst>
              </p:cNvPr>
              <p:cNvSpPr txBox="1"/>
              <p:nvPr/>
            </p:nvSpPr>
            <p:spPr>
              <a:xfrm>
                <a:off x="8124040" y="6003313"/>
                <a:ext cx="1609675" cy="370523"/>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Partition 4</a:t>
                </a:r>
              </a:p>
            </p:txBody>
          </p:sp>
        </p:grpSp>
      </p:grpSp>
      <p:sp>
        <p:nvSpPr>
          <p:cNvPr id="3" name="Footer Placeholder 2">
            <a:extLst>
              <a:ext uri="{FF2B5EF4-FFF2-40B4-BE49-F238E27FC236}">
                <a16:creationId xmlns:a16="http://schemas.microsoft.com/office/drawing/2014/main" id="{FDC4EA14-7F01-42B3-92FD-682879D2B82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74E6AE0-C40E-4C64-A7F3-7E41058175B6}"/>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93225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p:txBody>
          <a:bodyPr/>
          <a:lstStyle/>
          <a:p>
            <a:r>
              <a:rPr lang="en-US" dirty="0"/>
              <a:t>Adaptive capacity does not fix hot keys and hot partitions</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2505969304"/>
              </p:ext>
            </p:extLst>
          </p:nvPr>
        </p:nvGraphicFramePr>
        <p:xfrm>
          <a:off x="587660" y="1835298"/>
          <a:ext cx="11016681" cy="3979380"/>
        </p:xfrm>
        <a:graphic>
          <a:graphicData uri="http://schemas.openxmlformats.org/drawingml/2006/table">
            <a:tbl>
              <a:tblPr firstRow="1" bandRow="1"/>
              <a:tblGrid>
                <a:gridCol w="8637812">
                  <a:extLst>
                    <a:ext uri="{9D8B030D-6E8A-4147-A177-3AD203B41FA5}">
                      <a16:colId xmlns:a16="http://schemas.microsoft.com/office/drawing/2014/main" val="20000"/>
                    </a:ext>
                  </a:extLst>
                </a:gridCol>
                <a:gridCol w="2378869">
                  <a:extLst>
                    <a:ext uri="{9D8B030D-6E8A-4147-A177-3AD203B41FA5}">
                      <a16:colId xmlns:a16="http://schemas.microsoft.com/office/drawing/2014/main" val="20001"/>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Partition key value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Uniformity</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b="0" i="0" dirty="0">
                          <a:latin typeface="+mj-lt"/>
                          <a:ea typeface="Amazon Ember" panose="02000000000000000000" pitchFamily="2" charset="0"/>
                          <a:cs typeface="Amazon Ember Light" panose="020B0403020204020204" pitchFamily="34" charset="0"/>
                        </a:rPr>
                        <a:t>User ID, where the application has many users</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b="0" i="0" dirty="0">
                          <a:solidFill>
                            <a:srgbClr val="232F3E"/>
                          </a:solidFill>
                          <a:latin typeface="+mj-lt"/>
                          <a:ea typeface="Amazon Ember Light" panose="020B0403020204020204" pitchFamily="34" charset="0"/>
                          <a:cs typeface="Amazon Ember Light" panose="020B0403020204020204" pitchFamily="34" charset="0"/>
                        </a:rPr>
                        <a:t>Good</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rgbClr val="232F3E"/>
                          </a:solidFill>
                          <a:latin typeface="+mj-lt"/>
                          <a:ea typeface="Amazon Ember" panose="02000000000000000000" pitchFamily="2" charset="0"/>
                          <a:cs typeface="Amazon Ember Light" panose="020B0403020204020204" pitchFamily="34" charset="0"/>
                        </a:rPr>
                        <a:t>Status code, where there are only a few possible status codes</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rgbClr val="232F3E"/>
                          </a:solidFill>
                          <a:latin typeface="+mj-lt"/>
                          <a:ea typeface="Amazon Ember Light" panose="020B0403020204020204" pitchFamily="34" charset="0"/>
                          <a:cs typeface="Amazon Ember Light" panose="020B0403020204020204" pitchFamily="34" charset="0"/>
                        </a:rPr>
                        <a:t>Bad</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latin typeface="+mj-lt"/>
                          <a:ea typeface="Amazon Ember" panose="02000000000000000000" pitchFamily="2" charset="0"/>
                          <a:cs typeface="Amazon Ember Light" panose="020B0403020204020204" pitchFamily="34" charset="0"/>
                        </a:rPr>
                        <a:t>Item creation date, rounded to the nearest time period (for example, day, hour, or minute)</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rgbClr val="232F3E"/>
                          </a:solidFill>
                          <a:latin typeface="+mj-lt"/>
                          <a:ea typeface="Amazon Ember Light" panose="020B0403020204020204" pitchFamily="34" charset="0"/>
                          <a:cs typeface="Amazon Ember Light" panose="020B0403020204020204" pitchFamily="34" charset="0"/>
                        </a:rPr>
                        <a:t>Bad</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latin typeface="+mj-lt"/>
                          <a:ea typeface="Amazon Ember Light" panose="020B0403020204020204" pitchFamily="34" charset="0"/>
                          <a:cs typeface="Amazon Ember Light" panose="020B0403020204020204" pitchFamily="34" charset="0"/>
                        </a:rPr>
                        <a:t>Device ID, where each device accesses data at relatively similar intervals</a:t>
                      </a:r>
                      <a:endParaRPr lang="en-US" sz="18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rgbClr val="232F3E"/>
                          </a:solidFill>
                          <a:latin typeface="+mj-lt"/>
                          <a:ea typeface="Amazon Ember Light" panose="020B0403020204020204" pitchFamily="34" charset="0"/>
                          <a:cs typeface="Amazon Ember Light" panose="020B0403020204020204" pitchFamily="34" charset="0"/>
                        </a:rPr>
                        <a:t>Good</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rgbClr val="232F3E"/>
                          </a:solidFill>
                          <a:latin typeface="+mj-lt"/>
                          <a:ea typeface="Amazon Ember Light" panose="020B0403020204020204" pitchFamily="34" charset="0"/>
                          <a:cs typeface="Amazon Ember Light" panose="020B0403020204020204" pitchFamily="34" charset="0"/>
                        </a:rPr>
                        <a:t>Device ID, where even if many devices are tracked, one is much more popular than all the others</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rgbClr val="232F3E"/>
                          </a:solidFill>
                          <a:latin typeface="+mj-lt"/>
                          <a:ea typeface="Amazon Ember Light" panose="020B0403020204020204" pitchFamily="34" charset="0"/>
                          <a:cs typeface="Amazon Ember Light" panose="020B0403020204020204" pitchFamily="34" charset="0"/>
                        </a:rPr>
                        <a:t>Bad</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54902617"/>
                  </a:ext>
                </a:extLst>
              </a:tr>
            </a:tbl>
          </a:graphicData>
        </a:graphic>
      </p:graphicFrame>
      <p:sp>
        <p:nvSpPr>
          <p:cNvPr id="4" name="Footer Placeholder 3">
            <a:extLst>
              <a:ext uri="{FF2B5EF4-FFF2-40B4-BE49-F238E27FC236}">
                <a16:creationId xmlns:a16="http://schemas.microsoft.com/office/drawing/2014/main" id="{FB495FF4-B428-7B45-85F5-9D5F6EF9F1B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C6B622A1-65FD-C84C-8C8F-0E9AB30D045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24406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426607" y="856644"/>
            <a:ext cx="6439102" cy="5499706"/>
          </a:xfrm>
        </p:spPr>
        <p:txBody>
          <a:bodyPr/>
          <a:lstStyle/>
          <a:p>
            <a:pPr>
              <a:buClr>
                <a:schemeClr val="tx1"/>
              </a:buClr>
            </a:pPr>
            <a:r>
              <a:rPr lang="en-US" sz="2000" dirty="0"/>
              <a:t>You can use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push-button scaling</a:t>
            </a:r>
            <a:r>
              <a:rPr lang="en-US" sz="2000" dirty="0"/>
              <a:t> to vertically scale compute capacity for your RDS DB instance</a:t>
            </a:r>
          </a:p>
          <a:p>
            <a:pPr>
              <a:buClr>
                <a:schemeClr val="tx1"/>
              </a:buClr>
            </a:pPr>
            <a:r>
              <a:rPr lang="en-US" sz="2000" dirty="0">
                <a:latin typeface="+mn-lt"/>
              </a:rPr>
              <a:t>You can use </a:t>
            </a:r>
            <a:r>
              <a:rPr lang="en-US" sz="2000" dirty="0">
                <a:solidFill>
                  <a:schemeClr val="accent5"/>
                </a:solidFill>
                <a:latin typeface="Amazon Ember" panose="020B0603020204020204" pitchFamily="34" charset="0"/>
                <a:ea typeface="Amazon Ember" panose="020B0603020204020204" pitchFamily="34" charset="0"/>
              </a:rPr>
              <a:t>r</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ead replicas</a:t>
            </a:r>
            <a:r>
              <a:rPr lang="en-US" sz="2000" dirty="0">
                <a:latin typeface="+mn-lt"/>
              </a:rPr>
              <a:t> or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shards</a:t>
            </a:r>
            <a:r>
              <a:rPr lang="en-US" sz="2000" dirty="0">
                <a:latin typeface="+mn-lt"/>
              </a:rPr>
              <a:t> to horizontally scale your RDS DB instance</a:t>
            </a:r>
          </a:p>
          <a:p>
            <a:pPr>
              <a:buClr>
                <a:schemeClr val="tx1"/>
              </a:buClr>
            </a:pPr>
            <a:r>
              <a:rPr lang="en-US" sz="2000" dirty="0">
                <a:latin typeface="+mn-lt"/>
              </a:rPr>
              <a:t>With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Aurora</a:t>
            </a:r>
            <a:r>
              <a:rPr lang="en-US" sz="2000" dirty="0">
                <a:latin typeface="+mn-lt"/>
              </a:rPr>
              <a:t>, you can choose the DB instance class size and number of Aurora replicas (up to 15)</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Aurora Serverless</a:t>
            </a:r>
            <a:r>
              <a:rPr lang="en-US" sz="2000" dirty="0">
                <a:latin typeface="+mn-lt"/>
              </a:rPr>
              <a:t> scales resources automatically based on the minimum and maximum capacity specifications</a:t>
            </a:r>
          </a:p>
          <a:p>
            <a:pPr>
              <a:buClr>
                <a:schemeClr val="tx1"/>
              </a:buClr>
            </a:pPr>
            <a:r>
              <a:rPr lang="en-US" sz="2000" dirty="0">
                <a:latin typeface="+mn-lt"/>
              </a:rPr>
              <a:t>Amazon DynamoDB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On-Demand</a:t>
            </a:r>
            <a:r>
              <a:rPr lang="en-US" sz="2000" dirty="0">
                <a:latin typeface="+mn-lt"/>
              </a:rPr>
              <a:t> offers a pay-per-request pricing model</a:t>
            </a:r>
          </a:p>
          <a:p>
            <a:pPr>
              <a:buClr>
                <a:schemeClr val="tx1"/>
              </a:buClr>
            </a:pPr>
            <a:r>
              <a:rPr lang="en-US" sz="2000" dirty="0">
                <a:latin typeface="+mn-lt"/>
              </a:rPr>
              <a:t>DynamoDB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auto scaling</a:t>
            </a:r>
            <a:r>
              <a:rPr lang="en-US" sz="2000" dirty="0">
                <a:latin typeface="+mn-lt"/>
              </a:rPr>
              <a:t> uses Amazon Application Auto Scaling to dynamically adjust provisioned throughput capacity</a:t>
            </a:r>
          </a:p>
          <a:p>
            <a:pPr>
              <a:buClr>
                <a:schemeClr val="tx1"/>
              </a:buClr>
            </a:pPr>
            <a:r>
              <a:rPr lang="en-US" sz="2000" dirty="0"/>
              <a:t>DynamoDB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adaptive capacity</a:t>
            </a:r>
            <a:r>
              <a:rPr lang="en-US" sz="2000" dirty="0">
                <a:latin typeface="+mn-lt"/>
              </a:rPr>
              <a:t> works by automatically increasing throughput capacity for partitions that receive more traffic</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16D96FE3-6775-4C0B-AE1C-36F4F2972E14}"/>
              </a:ext>
            </a:extLst>
          </p:cNvPr>
          <p:cNvSpPr>
            <a:spLocks noGrp="1"/>
          </p:cNvSpPr>
          <p:nvPr>
            <p:ph type="body" sz="quarter" idx="10"/>
          </p:nvPr>
        </p:nvSpPr>
        <p:spPr>
          <a:xfrm>
            <a:off x="419100" y="2554356"/>
            <a:ext cx="10972800" cy="488498"/>
          </a:xfrm>
        </p:spPr>
        <p:txBody>
          <a:bodyPr>
            <a:normAutofit fontScale="85000" lnSpcReduction="10000"/>
          </a:bodyPr>
          <a:lstStyle/>
          <a:p>
            <a:r>
              <a:rPr lang="en-US" sz="2400" b="1" dirty="0">
                <a:latin typeface="+mn-lt"/>
              </a:rPr>
              <a:t>Module 9: Implementing Elasticity, High Availability, and Monitoring</a:t>
            </a:r>
          </a:p>
        </p:txBody>
      </p:sp>
      <p:sp>
        <p:nvSpPr>
          <p:cNvPr id="2" name="Title 1"/>
          <p:cNvSpPr>
            <a:spLocks noGrp="1"/>
          </p:cNvSpPr>
          <p:nvPr>
            <p:ph type="title"/>
          </p:nvPr>
        </p:nvSpPr>
        <p:spPr>
          <a:xfrm>
            <a:off x="419100" y="3191940"/>
            <a:ext cx="11353800" cy="1061405"/>
          </a:xfrm>
        </p:spPr>
        <p:txBody>
          <a:bodyPr>
            <a:noAutofit/>
          </a:bodyPr>
          <a:lstStyle/>
          <a:p>
            <a:r>
              <a:rPr lang="en-US" sz="4000" dirty="0">
                <a:latin typeface="+mj-lt"/>
              </a:rPr>
              <a:t>Section 4: Designing an environment that’s highly available</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193718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C59715-3F7D-4AA0-BED0-42993FC2FDDA}"/>
              </a:ext>
            </a:extLst>
          </p:cNvPr>
          <p:cNvSpPr>
            <a:spLocks noGrp="1"/>
          </p:cNvSpPr>
          <p:nvPr>
            <p:ph type="title"/>
          </p:nvPr>
        </p:nvSpPr>
        <p:spPr/>
        <p:txBody>
          <a:bodyPr/>
          <a:lstStyle/>
          <a:p>
            <a:r>
              <a:rPr lang="en-US" dirty="0"/>
              <a:t>Highly available systems</a:t>
            </a:r>
          </a:p>
        </p:txBody>
      </p:sp>
      <p:sp>
        <p:nvSpPr>
          <p:cNvPr id="29" name="Content Placeholder 28">
            <a:extLst>
              <a:ext uri="{FF2B5EF4-FFF2-40B4-BE49-F238E27FC236}">
                <a16:creationId xmlns:a16="http://schemas.microsoft.com/office/drawing/2014/main" id="{56417E84-C6C0-4A3E-9758-5AF2C71D7DE9}"/>
              </a:ext>
            </a:extLst>
          </p:cNvPr>
          <p:cNvSpPr>
            <a:spLocks noGrp="1"/>
          </p:cNvSpPr>
          <p:nvPr>
            <p:ph idx="1"/>
          </p:nvPr>
        </p:nvSpPr>
        <p:spPr/>
        <p:txBody>
          <a:bodyPr/>
          <a:lstStyle/>
          <a:p>
            <a:r>
              <a:rPr lang="en-US" dirty="0"/>
              <a:t>Can withstand some measure of degradation while remaining available</a:t>
            </a:r>
          </a:p>
          <a:p>
            <a:r>
              <a:rPr lang="en-US" dirty="0"/>
              <a:t>Have minimized downtime</a:t>
            </a:r>
          </a:p>
          <a:p>
            <a:r>
              <a:rPr lang="en-US" dirty="0"/>
              <a:t>Require minimal human intervention</a:t>
            </a:r>
          </a:p>
          <a:p>
            <a:r>
              <a:rPr lang="en-US" dirty="0"/>
              <a:t>Recover from failure or roll over to secondary source in an acceptable amount of degraded performance time</a:t>
            </a:r>
          </a:p>
          <a:p>
            <a:endParaRPr lang="en-US" dirty="0"/>
          </a:p>
        </p:txBody>
      </p:sp>
      <p:graphicFrame>
        <p:nvGraphicFramePr>
          <p:cNvPr id="7" name="Table 6">
            <a:extLst>
              <a:ext uri="{FF2B5EF4-FFF2-40B4-BE49-F238E27FC236}">
                <a16:creationId xmlns:a16="http://schemas.microsoft.com/office/drawing/2014/main" id="{3FC51F7D-6D5A-4969-91A1-21DAF0368FF7}"/>
              </a:ext>
            </a:extLst>
          </p:cNvPr>
          <p:cNvGraphicFramePr>
            <a:graphicFrameLocks noGrp="1"/>
          </p:cNvGraphicFramePr>
          <p:nvPr>
            <p:extLst>
              <p:ext uri="{D42A27DB-BD31-4B8C-83A1-F6EECF244321}">
                <p14:modId xmlns:p14="http://schemas.microsoft.com/office/powerpoint/2010/main" val="3047425730"/>
              </p:ext>
            </p:extLst>
          </p:nvPr>
        </p:nvGraphicFramePr>
        <p:xfrm>
          <a:off x="6268214" y="1540816"/>
          <a:ext cx="5784215" cy="2768600"/>
        </p:xfrm>
        <a:graphic>
          <a:graphicData uri="http://schemas.openxmlformats.org/drawingml/2006/table">
            <a:tbl>
              <a:tblPr firstRow="1" bandRow="1">
                <a:tableStyleId>{5C22544A-7EE6-4342-B048-85BDC9FD1C3A}</a:tableStyleId>
              </a:tblPr>
              <a:tblGrid>
                <a:gridCol w="1646555">
                  <a:extLst>
                    <a:ext uri="{9D8B030D-6E8A-4147-A177-3AD203B41FA5}">
                      <a16:colId xmlns:a16="http://schemas.microsoft.com/office/drawing/2014/main" val="3311649063"/>
                    </a:ext>
                  </a:extLst>
                </a:gridCol>
                <a:gridCol w="1748155">
                  <a:extLst>
                    <a:ext uri="{9D8B030D-6E8A-4147-A177-3AD203B41FA5}">
                      <a16:colId xmlns:a16="http://schemas.microsoft.com/office/drawing/2014/main" val="1544470336"/>
                    </a:ext>
                  </a:extLst>
                </a:gridCol>
                <a:gridCol w="2389505">
                  <a:extLst>
                    <a:ext uri="{9D8B030D-6E8A-4147-A177-3AD203B41FA5}">
                      <a16:colId xmlns:a16="http://schemas.microsoft.com/office/drawing/2014/main" val="831937781"/>
                    </a:ext>
                  </a:extLst>
                </a:gridCol>
              </a:tblGrid>
              <a:tr h="370840">
                <a:tc>
                  <a:txBody>
                    <a:bodyPr/>
                    <a:lstStyle/>
                    <a:p>
                      <a:pPr algn="ctr"/>
                      <a:r>
                        <a:rPr lang="en-US" dirty="0">
                          <a:solidFill>
                            <a:schemeClr val="tx1"/>
                          </a:solidFill>
                        </a:rPr>
                        <a:t>Percentage of</a:t>
                      </a:r>
                      <a:br>
                        <a:rPr lang="en-US" dirty="0">
                          <a:solidFill>
                            <a:schemeClr val="tx1"/>
                          </a:solidFill>
                        </a:rPr>
                      </a:br>
                      <a:r>
                        <a:rPr lang="en-US" dirty="0">
                          <a:solidFill>
                            <a:schemeClr val="tx1"/>
                          </a:solidFill>
                        </a:rPr>
                        <a:t>Uptime</a:t>
                      </a:r>
                    </a:p>
                  </a:txBody>
                  <a:tcPr>
                    <a:solidFill>
                      <a:schemeClr val="tx2"/>
                    </a:solidFill>
                  </a:tcPr>
                </a:tc>
                <a:tc>
                  <a:txBody>
                    <a:bodyPr/>
                    <a:lstStyle/>
                    <a:p>
                      <a:pPr algn="ctr"/>
                      <a:r>
                        <a:rPr lang="en-US" dirty="0">
                          <a:solidFill>
                            <a:schemeClr val="tx1"/>
                          </a:solidFill>
                        </a:rPr>
                        <a:t>Maximum</a:t>
                      </a:r>
                      <a:br>
                        <a:rPr lang="en-US" dirty="0">
                          <a:solidFill>
                            <a:schemeClr val="tx1"/>
                          </a:solidFill>
                        </a:rPr>
                      </a:br>
                      <a:r>
                        <a:rPr lang="en-US" dirty="0">
                          <a:solidFill>
                            <a:schemeClr val="tx1"/>
                          </a:solidFill>
                        </a:rPr>
                        <a:t>Downtime</a:t>
                      </a:r>
                      <a:br>
                        <a:rPr lang="en-US" dirty="0">
                          <a:solidFill>
                            <a:schemeClr val="tx1"/>
                          </a:solidFill>
                        </a:rPr>
                      </a:br>
                      <a:r>
                        <a:rPr lang="en-US" dirty="0">
                          <a:solidFill>
                            <a:schemeClr val="tx1"/>
                          </a:solidFill>
                        </a:rPr>
                        <a:t>Per Year</a:t>
                      </a:r>
                    </a:p>
                  </a:txBody>
                  <a:tcPr>
                    <a:solidFill>
                      <a:schemeClr val="tx2"/>
                    </a:solidFill>
                  </a:tcPr>
                </a:tc>
                <a:tc>
                  <a:txBody>
                    <a:bodyPr/>
                    <a:lstStyle/>
                    <a:p>
                      <a:pPr algn="ctr"/>
                      <a:r>
                        <a:rPr lang="en-US" dirty="0">
                          <a:solidFill>
                            <a:schemeClr val="tx1"/>
                          </a:solidFill>
                        </a:rPr>
                        <a:t>Equivalent </a:t>
                      </a:r>
                      <a:br>
                        <a:rPr lang="en-US" dirty="0">
                          <a:solidFill>
                            <a:schemeClr val="tx1"/>
                          </a:solidFill>
                        </a:rPr>
                      </a:br>
                      <a:r>
                        <a:rPr lang="en-US" dirty="0">
                          <a:solidFill>
                            <a:schemeClr val="tx1"/>
                          </a:solidFill>
                        </a:rPr>
                        <a:t>Downtime</a:t>
                      </a:r>
                      <a:br>
                        <a:rPr lang="en-US" dirty="0">
                          <a:solidFill>
                            <a:schemeClr val="tx1"/>
                          </a:solidFill>
                        </a:rPr>
                      </a:br>
                      <a:r>
                        <a:rPr lang="en-US" dirty="0">
                          <a:solidFill>
                            <a:schemeClr val="tx1"/>
                          </a:solidFill>
                        </a:rPr>
                        <a:t>Per Day</a:t>
                      </a:r>
                    </a:p>
                  </a:txBody>
                  <a:tcPr>
                    <a:solidFill>
                      <a:schemeClr val="tx2"/>
                    </a:solidFill>
                  </a:tcPr>
                </a:tc>
                <a:extLst>
                  <a:ext uri="{0D108BD9-81ED-4DB2-BD59-A6C34878D82A}">
                    <a16:rowId xmlns:a16="http://schemas.microsoft.com/office/drawing/2014/main" val="1122289990"/>
                  </a:ext>
                </a:extLst>
              </a:tr>
              <a:tr h="370840">
                <a:tc>
                  <a:txBody>
                    <a:bodyPr/>
                    <a:lstStyle/>
                    <a:p>
                      <a:pPr algn="ctr"/>
                      <a:r>
                        <a:rPr lang="en-US" dirty="0"/>
                        <a:t>90%</a:t>
                      </a:r>
                    </a:p>
                  </a:txBody>
                  <a:tcPr>
                    <a:solidFill>
                      <a:srgbClr val="F2F2F2"/>
                    </a:solidFill>
                  </a:tcPr>
                </a:tc>
                <a:tc>
                  <a:txBody>
                    <a:bodyPr/>
                    <a:lstStyle/>
                    <a:p>
                      <a:pPr algn="ctr"/>
                      <a:r>
                        <a:rPr lang="en-US" dirty="0"/>
                        <a:t>36.5 days</a:t>
                      </a:r>
                    </a:p>
                  </a:txBody>
                  <a:tcPr>
                    <a:solidFill>
                      <a:srgbClr val="F2F2F2"/>
                    </a:solidFill>
                  </a:tcPr>
                </a:tc>
                <a:tc>
                  <a:txBody>
                    <a:bodyPr/>
                    <a:lstStyle/>
                    <a:p>
                      <a:pPr algn="ctr"/>
                      <a:r>
                        <a:rPr lang="en-US" dirty="0"/>
                        <a:t>2.4 hours</a:t>
                      </a:r>
                    </a:p>
                  </a:txBody>
                  <a:tcPr>
                    <a:solidFill>
                      <a:srgbClr val="F2F2F2"/>
                    </a:solidFill>
                  </a:tcPr>
                </a:tc>
                <a:extLst>
                  <a:ext uri="{0D108BD9-81ED-4DB2-BD59-A6C34878D82A}">
                    <a16:rowId xmlns:a16="http://schemas.microsoft.com/office/drawing/2014/main" val="754071426"/>
                  </a:ext>
                </a:extLst>
              </a:tr>
              <a:tr h="370840">
                <a:tc>
                  <a:txBody>
                    <a:bodyPr/>
                    <a:lstStyle/>
                    <a:p>
                      <a:pPr algn="ctr"/>
                      <a:r>
                        <a:rPr lang="en-US" dirty="0"/>
                        <a:t>99%</a:t>
                      </a:r>
                    </a:p>
                  </a:txBody>
                  <a:tcPr>
                    <a:solidFill>
                      <a:schemeClr val="bg1"/>
                    </a:solidFill>
                  </a:tcPr>
                </a:tc>
                <a:tc>
                  <a:txBody>
                    <a:bodyPr/>
                    <a:lstStyle/>
                    <a:p>
                      <a:pPr algn="ctr"/>
                      <a:r>
                        <a:rPr lang="en-US" dirty="0"/>
                        <a:t>3.65 days</a:t>
                      </a:r>
                    </a:p>
                  </a:txBody>
                  <a:tcPr>
                    <a:solidFill>
                      <a:schemeClr val="bg1"/>
                    </a:solidFill>
                  </a:tcPr>
                </a:tc>
                <a:tc>
                  <a:txBody>
                    <a:bodyPr/>
                    <a:lstStyle/>
                    <a:p>
                      <a:pPr algn="ctr"/>
                      <a:r>
                        <a:rPr lang="en-US" dirty="0"/>
                        <a:t>14 minutes</a:t>
                      </a:r>
                    </a:p>
                  </a:txBody>
                  <a:tcPr>
                    <a:solidFill>
                      <a:schemeClr val="bg1"/>
                    </a:solidFill>
                  </a:tcPr>
                </a:tc>
                <a:extLst>
                  <a:ext uri="{0D108BD9-81ED-4DB2-BD59-A6C34878D82A}">
                    <a16:rowId xmlns:a16="http://schemas.microsoft.com/office/drawing/2014/main" val="1573718955"/>
                  </a:ext>
                </a:extLst>
              </a:tr>
              <a:tr h="370840">
                <a:tc>
                  <a:txBody>
                    <a:bodyPr/>
                    <a:lstStyle/>
                    <a:p>
                      <a:pPr algn="ctr"/>
                      <a:r>
                        <a:rPr lang="en-US" dirty="0"/>
                        <a:t>99.9%</a:t>
                      </a:r>
                    </a:p>
                  </a:txBody>
                  <a:tcPr>
                    <a:solidFill>
                      <a:srgbClr val="F2F2F2"/>
                    </a:solidFill>
                  </a:tcPr>
                </a:tc>
                <a:tc>
                  <a:txBody>
                    <a:bodyPr/>
                    <a:lstStyle/>
                    <a:p>
                      <a:pPr algn="ctr"/>
                      <a:r>
                        <a:rPr lang="en-US" dirty="0"/>
                        <a:t>8.76 hours</a:t>
                      </a:r>
                    </a:p>
                  </a:txBody>
                  <a:tcPr>
                    <a:solidFill>
                      <a:srgbClr val="F2F2F2"/>
                    </a:solidFill>
                  </a:tcPr>
                </a:tc>
                <a:tc>
                  <a:txBody>
                    <a:bodyPr/>
                    <a:lstStyle/>
                    <a:p>
                      <a:pPr algn="ctr"/>
                      <a:r>
                        <a:rPr lang="en-US" dirty="0"/>
                        <a:t>86 seconds</a:t>
                      </a:r>
                    </a:p>
                  </a:txBody>
                  <a:tcPr>
                    <a:solidFill>
                      <a:srgbClr val="F2F2F2"/>
                    </a:solidFill>
                  </a:tcPr>
                </a:tc>
                <a:extLst>
                  <a:ext uri="{0D108BD9-81ED-4DB2-BD59-A6C34878D82A}">
                    <a16:rowId xmlns:a16="http://schemas.microsoft.com/office/drawing/2014/main" val="1874334708"/>
                  </a:ext>
                </a:extLst>
              </a:tr>
              <a:tr h="370840">
                <a:tc>
                  <a:txBody>
                    <a:bodyPr/>
                    <a:lstStyle/>
                    <a:p>
                      <a:pPr algn="ctr"/>
                      <a:r>
                        <a:rPr lang="en-US" dirty="0"/>
                        <a:t>99.99%</a:t>
                      </a:r>
                    </a:p>
                  </a:txBody>
                  <a:tcPr>
                    <a:solidFill>
                      <a:schemeClr val="bg1"/>
                    </a:solidFill>
                  </a:tcPr>
                </a:tc>
                <a:tc>
                  <a:txBody>
                    <a:bodyPr/>
                    <a:lstStyle/>
                    <a:p>
                      <a:pPr algn="ctr"/>
                      <a:r>
                        <a:rPr lang="en-US" dirty="0"/>
                        <a:t>52.6 minutes</a:t>
                      </a:r>
                    </a:p>
                  </a:txBody>
                  <a:tcPr>
                    <a:solidFill>
                      <a:schemeClr val="bg1"/>
                    </a:solidFill>
                  </a:tcPr>
                </a:tc>
                <a:tc>
                  <a:txBody>
                    <a:bodyPr/>
                    <a:lstStyle/>
                    <a:p>
                      <a:pPr algn="ctr"/>
                      <a:r>
                        <a:rPr lang="en-US" dirty="0"/>
                        <a:t>8.6 seconds</a:t>
                      </a:r>
                    </a:p>
                  </a:txBody>
                  <a:tcPr>
                    <a:solidFill>
                      <a:schemeClr val="bg1"/>
                    </a:solidFill>
                  </a:tcPr>
                </a:tc>
                <a:extLst>
                  <a:ext uri="{0D108BD9-81ED-4DB2-BD59-A6C34878D82A}">
                    <a16:rowId xmlns:a16="http://schemas.microsoft.com/office/drawing/2014/main" val="3085933946"/>
                  </a:ext>
                </a:extLst>
              </a:tr>
              <a:tr h="370840">
                <a:tc>
                  <a:txBody>
                    <a:bodyPr/>
                    <a:lstStyle/>
                    <a:p>
                      <a:pPr algn="ctr"/>
                      <a:r>
                        <a:rPr lang="en-US" dirty="0"/>
                        <a:t>99.999%</a:t>
                      </a:r>
                    </a:p>
                  </a:txBody>
                  <a:tcPr>
                    <a:solidFill>
                      <a:srgbClr val="F2F2F2"/>
                    </a:solidFill>
                  </a:tcPr>
                </a:tc>
                <a:tc>
                  <a:txBody>
                    <a:bodyPr/>
                    <a:lstStyle/>
                    <a:p>
                      <a:pPr algn="ctr"/>
                      <a:r>
                        <a:rPr lang="en-US" dirty="0"/>
                        <a:t>5.25 minutes</a:t>
                      </a:r>
                    </a:p>
                  </a:txBody>
                  <a:tcPr>
                    <a:solidFill>
                      <a:srgbClr val="F2F2F2"/>
                    </a:solidFill>
                  </a:tcPr>
                </a:tc>
                <a:tc>
                  <a:txBody>
                    <a:bodyPr/>
                    <a:lstStyle/>
                    <a:p>
                      <a:pPr algn="ctr"/>
                      <a:r>
                        <a:rPr lang="en-US" dirty="0"/>
                        <a:t>0.86 seconds</a:t>
                      </a:r>
                    </a:p>
                  </a:txBody>
                  <a:tcPr>
                    <a:solidFill>
                      <a:srgbClr val="F2F2F2"/>
                    </a:solidFill>
                  </a:tcPr>
                </a:tc>
                <a:extLst>
                  <a:ext uri="{0D108BD9-81ED-4DB2-BD59-A6C34878D82A}">
                    <a16:rowId xmlns:a16="http://schemas.microsoft.com/office/drawing/2014/main" val="1060340729"/>
                  </a:ext>
                </a:extLst>
              </a:tr>
            </a:tbl>
          </a:graphicData>
        </a:graphic>
      </p:graphicFrame>
      <p:sp>
        <p:nvSpPr>
          <p:cNvPr id="4" name="Footer Placeholder 3">
            <a:extLst>
              <a:ext uri="{FF2B5EF4-FFF2-40B4-BE49-F238E27FC236}">
                <a16:creationId xmlns:a16="http://schemas.microsoft.com/office/drawing/2014/main" id="{321B3EFD-A554-4CC6-8136-253465CD813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07C50785-6055-4A46-985C-249C13311291}"/>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749181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BBB4-6435-C147-A9E7-4494F6B7FD65}"/>
              </a:ext>
            </a:extLst>
          </p:cNvPr>
          <p:cNvSpPr>
            <a:spLocks noGrp="1"/>
          </p:cNvSpPr>
          <p:nvPr>
            <p:ph type="title"/>
          </p:nvPr>
        </p:nvSpPr>
        <p:spPr/>
        <p:txBody>
          <a:bodyPr/>
          <a:lstStyle/>
          <a:p>
            <a:r>
              <a:rPr lang="en-US" dirty="0"/>
              <a:t>Elastic Load Balancing</a:t>
            </a:r>
          </a:p>
        </p:txBody>
      </p:sp>
      <p:grpSp>
        <p:nvGrpSpPr>
          <p:cNvPr id="3" name="Group 2">
            <a:extLst>
              <a:ext uri="{FF2B5EF4-FFF2-40B4-BE49-F238E27FC236}">
                <a16:creationId xmlns:a16="http://schemas.microsoft.com/office/drawing/2014/main" id="{8FD25358-BA5C-4B55-9FCC-7DC2C3BE263C}"/>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pic>
          <p:nvPicPr>
            <p:cNvPr id="9" name="Graphic 8">
              <a:extLst>
                <a:ext uri="{FF2B5EF4-FFF2-40B4-BE49-F238E27FC236}">
                  <a16:creationId xmlns:a16="http://schemas.microsoft.com/office/drawing/2014/main" id="{88490801-B9A7-4D75-9CAE-EBADFDF7E3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9972" y="2772228"/>
              <a:ext cx="1371600" cy="1371600"/>
            </a:xfrm>
            <a:prstGeom prst="rect">
              <a:avLst/>
            </a:prstGeom>
          </p:spPr>
        </p:pic>
        <p:sp>
          <p:nvSpPr>
            <p:cNvPr id="5" name="TextBox 4">
              <a:extLst>
                <a:ext uri="{FF2B5EF4-FFF2-40B4-BE49-F238E27FC236}">
                  <a16:creationId xmlns:a16="http://schemas.microsoft.com/office/drawing/2014/main" id="{681F85C3-C178-E544-A195-649DAAAB1039}"/>
                </a:ext>
              </a:extLst>
            </p:cNvPr>
            <p:cNvSpPr txBox="1"/>
            <p:nvPr/>
          </p:nvSpPr>
          <p:spPr>
            <a:xfrm>
              <a:off x="990812" y="4331526"/>
              <a:ext cx="2249922"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6" name="Rectangle 5">
              <a:extLst>
                <a:ext uri="{FF2B5EF4-FFF2-40B4-BE49-F238E27FC236}">
                  <a16:creationId xmlns:a16="http://schemas.microsoft.com/office/drawing/2014/main" id="{5ABAE850-1821-8948-BFF8-51D49D1E2701}"/>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4BEFC994-89E7-4A47-B341-023492B57C65}"/>
              </a:ext>
            </a:extLst>
          </p:cNvPr>
          <p:cNvSpPr txBox="1"/>
          <p:nvPr/>
        </p:nvSpPr>
        <p:spPr>
          <a:xfrm>
            <a:off x="3725343" y="1700626"/>
            <a:ext cx="8286549" cy="1200329"/>
          </a:xfrm>
          <a:prstGeom prst="rect">
            <a:avLst/>
          </a:prstGeom>
          <a:noFill/>
        </p:spPr>
        <p:txBody>
          <a:bodyPr wrap="square" rtlCol="0">
            <a:spAutoFit/>
          </a:bodyPr>
          <a:lstStyle/>
          <a:p>
            <a:pPr algn="ctr"/>
            <a:r>
              <a:rPr lang="en-US"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managed load balancing service</a:t>
            </a:r>
            <a:r>
              <a:rPr lang="en-US" sz="2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that distributes incoming application traffic across multiple EC2 instances, containers, IP addresses, and Lambda functions.</a:t>
            </a:r>
          </a:p>
        </p:txBody>
      </p:sp>
      <p:sp>
        <p:nvSpPr>
          <p:cNvPr id="8" name="Rectangle 7">
            <a:extLst>
              <a:ext uri="{FF2B5EF4-FFF2-40B4-BE49-F238E27FC236}">
                <a16:creationId xmlns:a16="http://schemas.microsoft.com/office/drawing/2014/main" id="{2C843AF8-9143-504B-92B7-536180E53B00}"/>
              </a:ext>
            </a:extLst>
          </p:cNvPr>
          <p:cNvSpPr/>
          <p:nvPr/>
        </p:nvSpPr>
        <p:spPr>
          <a:xfrm>
            <a:off x="3905451" y="3372270"/>
            <a:ext cx="7589520" cy="1415772"/>
          </a:xfrm>
          <a:prstGeom prst="rect">
            <a:avLst/>
          </a:prstGeom>
        </p:spPr>
        <p:txBody>
          <a:bodyPr wrap="square">
            <a:spAutoFit/>
          </a:bodyPr>
          <a:lstStyle/>
          <a:p>
            <a:pPr marL="460375" indent="-460375">
              <a:spcAft>
                <a:spcPts val="1200"/>
              </a:spcAft>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Can be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external-facing or internal-facing</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60375" indent="-460375">
              <a:spcAft>
                <a:spcPts val="1200"/>
              </a:spcAft>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Each load balancer receives a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DNS name</a:t>
            </a:r>
          </a:p>
          <a:p>
            <a:pPr marL="460375" indent="-460375">
              <a:spcAft>
                <a:spcPts val="1200"/>
              </a:spcAft>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Recognizes and responds to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unhealthy instances</a:t>
            </a:r>
          </a:p>
        </p:txBody>
      </p:sp>
      <p:sp>
        <p:nvSpPr>
          <p:cNvPr id="4" name="Footer Placeholder 3">
            <a:extLst>
              <a:ext uri="{FF2B5EF4-FFF2-40B4-BE49-F238E27FC236}">
                <a16:creationId xmlns:a16="http://schemas.microsoft.com/office/drawing/2014/main" id="{6FEF124B-9F72-4164-A519-66B7BEDA725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7" name="Slide Number Placeholder 6">
            <a:extLst>
              <a:ext uri="{FF2B5EF4-FFF2-40B4-BE49-F238E27FC236}">
                <a16:creationId xmlns:a16="http://schemas.microsoft.com/office/drawing/2014/main" id="{DD7E35E9-501D-4C1A-A0F5-F0CDC011264A}"/>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426365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7788-9401-ED4C-8473-76DABF34FB5B}"/>
              </a:ext>
            </a:extLst>
          </p:cNvPr>
          <p:cNvSpPr>
            <a:spLocks noGrp="1"/>
          </p:cNvSpPr>
          <p:nvPr>
            <p:ph type="title"/>
          </p:nvPr>
        </p:nvSpPr>
        <p:spPr/>
        <p:txBody>
          <a:bodyPr/>
          <a:lstStyle/>
          <a:p>
            <a:r>
              <a:rPr lang="en-US" dirty="0"/>
              <a:t>Types of load balancers</a:t>
            </a:r>
          </a:p>
        </p:txBody>
      </p:sp>
      <p:graphicFrame>
        <p:nvGraphicFramePr>
          <p:cNvPr id="20" name="Table 19">
            <a:extLst>
              <a:ext uri="{FF2B5EF4-FFF2-40B4-BE49-F238E27FC236}">
                <a16:creationId xmlns:a16="http://schemas.microsoft.com/office/drawing/2014/main" id="{CA4554F7-4F43-5545-B611-33D2526F36D8}"/>
              </a:ext>
            </a:extLst>
          </p:cNvPr>
          <p:cNvGraphicFramePr>
            <a:graphicFrameLocks noGrp="1"/>
          </p:cNvGraphicFramePr>
          <p:nvPr>
            <p:extLst>
              <p:ext uri="{D42A27DB-BD31-4B8C-83A1-F6EECF244321}">
                <p14:modId xmlns:p14="http://schemas.microsoft.com/office/powerpoint/2010/main" val="566401943"/>
              </p:ext>
            </p:extLst>
          </p:nvPr>
        </p:nvGraphicFramePr>
        <p:xfrm>
          <a:off x="321378" y="1564314"/>
          <a:ext cx="3845464" cy="4621035"/>
        </p:xfrm>
        <a:graphic>
          <a:graphicData uri="http://schemas.openxmlformats.org/drawingml/2006/table">
            <a:tbl>
              <a:tblPr firstRow="1" bandRow="1">
                <a:tableStyleId>{2D5ABB26-0587-4C30-8999-92F81FD0307C}</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Application</a:t>
                      </a:r>
                      <a:r>
                        <a:rPr lang="en-US" sz="2100" dirty="0">
                          <a:latin typeface="+mn-lt"/>
                          <a:ea typeface="Amazon Ember" panose="020B0603020204020204" pitchFamily="34" charset="0"/>
                          <a:cs typeface="Amazon Ember" panose="020B0603020204020204" pitchFamily="34" charset="0"/>
                        </a:rPr>
                        <a:t> Load Balancer</a:t>
                      </a:r>
                    </a:p>
                  </a:txBody>
                  <a:tcPr marL="121920" marR="121920" marT="60960" marB="60960">
                    <a:solidFill>
                      <a:schemeClr val="accent1">
                        <a:lumMod val="20000"/>
                        <a:lumOff val="80000"/>
                      </a:schemeClr>
                    </a:solidFill>
                  </a:tcPr>
                </a:tc>
                <a:extLst>
                  <a:ext uri="{0D108BD9-81ED-4DB2-BD59-A6C34878D82A}">
                    <a16:rowId xmlns:a16="http://schemas.microsoft.com/office/drawing/2014/main" val="10000"/>
                  </a:ext>
                </a:extLst>
              </a:tr>
              <a:tr h="1724751">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Flexible application management</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Advanced load balancing of HTTP and HTTPS traffic</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the request level </a:t>
                      </a:r>
                      <a:br>
                        <a:rPr lang="en-US" sz="1600" kern="1200" dirty="0">
                          <a:latin typeface="Amazon Ember" panose="020B0603020204020204" pitchFamily="34" charset="0"/>
                          <a:ea typeface="Amazon Ember" panose="020B0603020204020204" pitchFamily="34" charset="0"/>
                          <a:cs typeface="Amazon Ember" panose="020B0603020204020204" pitchFamily="34" charset="0"/>
                        </a:rPr>
                      </a:br>
                      <a:r>
                        <a:rPr lang="en-US" sz="1600" kern="1200" dirty="0">
                          <a:latin typeface="Amazon Ember" panose="020B0603020204020204" pitchFamily="34" charset="0"/>
                          <a:ea typeface="Amazon Ember" panose="020B0603020204020204" pitchFamily="34" charset="0"/>
                          <a:cs typeface="Amazon Ember" panose="020B0603020204020204" pitchFamily="34" charset="0"/>
                        </a:rPr>
                        <a:t>(Layer 7)</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1" name="Table 20">
            <a:extLst>
              <a:ext uri="{FF2B5EF4-FFF2-40B4-BE49-F238E27FC236}">
                <a16:creationId xmlns:a16="http://schemas.microsoft.com/office/drawing/2014/main" id="{19FE8380-850A-704F-B399-8B37082A51CD}"/>
              </a:ext>
            </a:extLst>
          </p:cNvPr>
          <p:cNvGraphicFramePr>
            <a:graphicFrameLocks noGrp="1"/>
          </p:cNvGraphicFramePr>
          <p:nvPr>
            <p:extLst>
              <p:ext uri="{D42A27DB-BD31-4B8C-83A1-F6EECF244321}">
                <p14:modId xmlns:p14="http://schemas.microsoft.com/office/powerpoint/2010/main" val="3854504825"/>
              </p:ext>
            </p:extLst>
          </p:nvPr>
        </p:nvGraphicFramePr>
        <p:xfrm>
          <a:off x="4188283" y="1564314"/>
          <a:ext cx="3845464" cy="4621035"/>
        </p:xfrm>
        <a:graphic>
          <a:graphicData uri="http://schemas.openxmlformats.org/drawingml/2006/table">
            <a:tbl>
              <a:tblPr firstRow="1" bandRow="1">
                <a:tableStyleId>{2D5ABB26-0587-4C30-8999-92F81FD0307C}</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Network</a:t>
                      </a:r>
                      <a:r>
                        <a:rPr lang="en-US" sz="2100" dirty="0">
                          <a:latin typeface="Amazon Ember" panose="020B0603020204020204" pitchFamily="34" charset="0"/>
                          <a:ea typeface="Amazon Ember" panose="020B0603020204020204" pitchFamily="34" charset="0"/>
                          <a:cs typeface="Amazon Ember" panose="020B0603020204020204" pitchFamily="34" charset="0"/>
                        </a:rPr>
                        <a:t> </a:t>
                      </a:r>
                      <a:r>
                        <a:rPr lang="en-US" sz="2100" dirty="0">
                          <a:latin typeface="+mn-lt"/>
                          <a:ea typeface="Amazon Ember" panose="020B0603020204020204" pitchFamily="34" charset="0"/>
                          <a:cs typeface="Amazon Ember" panose="020B0603020204020204" pitchFamily="34" charset="0"/>
                        </a:rPr>
                        <a:t>Load Balancer</a:t>
                      </a:r>
                    </a:p>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0"/>
                  </a:ext>
                </a:extLst>
              </a:tr>
              <a:tr h="1724751">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Ultra-high performance and static IP address for your application</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Load balancing of TCP, UDP, and TLS traffic</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the connection level (Layer 4)</a:t>
                      </a:r>
                      <a:endPar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2" name="Table 21">
            <a:extLst>
              <a:ext uri="{FF2B5EF4-FFF2-40B4-BE49-F238E27FC236}">
                <a16:creationId xmlns:a16="http://schemas.microsoft.com/office/drawing/2014/main" id="{697DA621-5733-1448-B335-AEEE626B5A2E}"/>
              </a:ext>
            </a:extLst>
          </p:cNvPr>
          <p:cNvGraphicFramePr>
            <a:graphicFrameLocks noGrp="1"/>
          </p:cNvGraphicFramePr>
          <p:nvPr>
            <p:extLst>
              <p:ext uri="{D42A27DB-BD31-4B8C-83A1-F6EECF244321}">
                <p14:modId xmlns:p14="http://schemas.microsoft.com/office/powerpoint/2010/main" val="185366893"/>
              </p:ext>
            </p:extLst>
          </p:nvPr>
        </p:nvGraphicFramePr>
        <p:xfrm>
          <a:off x="8060585" y="1564314"/>
          <a:ext cx="3845464" cy="4621035"/>
        </p:xfrm>
        <a:graphic>
          <a:graphicData uri="http://schemas.openxmlformats.org/drawingml/2006/table">
            <a:tbl>
              <a:tblPr firstRow="1" bandRow="1">
                <a:tableStyleId>{F5AB1C69-6EDB-4FF4-983F-18BD219EF322}</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Classic </a:t>
                      </a:r>
                      <a:r>
                        <a:rPr lang="en-US" sz="2100" b="0" dirty="0">
                          <a:solidFill>
                            <a:schemeClr val="tx1"/>
                          </a:solidFill>
                          <a:latin typeface="+mn-lt"/>
                          <a:ea typeface="Amazon Ember" panose="020B0603020204020204" pitchFamily="34" charset="0"/>
                          <a:cs typeface="Amazon Ember" panose="020B0603020204020204" pitchFamily="34" charset="0"/>
                        </a:rPr>
                        <a:t>Load Balancer</a:t>
                      </a:r>
                    </a:p>
                    <a:p>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0"/>
                  </a:ext>
                </a:extLst>
              </a:tr>
              <a:tr h="1724751">
                <a:tc>
                  <a:txBody>
                    <a:bodyPr/>
                    <a:lstStyle/>
                    <a:p>
                      <a:pPr algn="ctr"/>
                      <a:endParaRPr lang="en-US" sz="19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9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9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PREVIOUS GENERATION</a:t>
                      </a:r>
                    </a:p>
                    <a:p>
                      <a:pPr algn="ctr"/>
                      <a:r>
                        <a:rPr lang="en-US" sz="16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for HTTP, HTTPS, TCP, and SSL</a:t>
                      </a:r>
                      <a:endParaRPr lang="en-US" sz="16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Load balancing across multiple EC2 instances</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Operates at both the request level and connection level</a:t>
                      </a:r>
                    </a:p>
                  </a:txBody>
                  <a:tcPr marL="121920" marR="121920" marT="60960" marB="60960"/>
                </a:tc>
                <a:extLst>
                  <a:ext uri="{0D108BD9-81ED-4DB2-BD59-A6C34878D82A}">
                    <a16:rowId xmlns:a16="http://schemas.microsoft.com/office/drawing/2014/main" val="10002"/>
                  </a:ext>
                </a:extLst>
              </a:tr>
            </a:tbl>
          </a:graphicData>
        </a:graphic>
      </p:graphicFrame>
      <p:sp>
        <p:nvSpPr>
          <p:cNvPr id="23" name="Oval 22">
            <a:extLst>
              <a:ext uri="{FF2B5EF4-FFF2-40B4-BE49-F238E27FC236}">
                <a16:creationId xmlns:a16="http://schemas.microsoft.com/office/drawing/2014/main" id="{6B587E7E-5ED5-BC44-8C3B-AEB7B7D092F5}"/>
              </a:ext>
              <a:ext uri="{C183D7F6-B498-43B3-948B-1728B52AA6E4}">
                <adec:decorative xmlns:adec="http://schemas.microsoft.com/office/drawing/2017/decorative" val="1"/>
              </a:ext>
            </a:extLst>
          </p:cNvPr>
          <p:cNvSpPr/>
          <p:nvPr/>
        </p:nvSpPr>
        <p:spPr>
          <a:xfrm>
            <a:off x="1530994" y="2857473"/>
            <a:ext cx="1426235" cy="1426235"/>
          </a:xfrm>
          <a:prstGeom prst="ellipse">
            <a:avLst/>
          </a:prstGeom>
          <a:solidFill>
            <a:schemeClr val="bg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Amazon Ember" charset="0"/>
                <a:ea typeface="Amazon Ember" charset="0"/>
                <a:cs typeface="Amazon Ember" charset="0"/>
              </a:rPr>
              <a:t>HTTP </a:t>
            </a:r>
          </a:p>
          <a:p>
            <a:pPr algn="ctr"/>
            <a:endParaRPr lang="en-US" sz="533" dirty="0">
              <a:solidFill>
                <a:schemeClr val="tx1"/>
              </a:solidFill>
              <a:latin typeface="Amazon Ember" charset="0"/>
              <a:ea typeface="Amazon Ember" charset="0"/>
              <a:cs typeface="Amazon Ember" charset="0"/>
            </a:endParaRPr>
          </a:p>
          <a:p>
            <a:pPr algn="ctr"/>
            <a:r>
              <a:rPr lang="en-US" sz="1600" dirty="0">
                <a:solidFill>
                  <a:schemeClr val="tx1"/>
                </a:solidFill>
                <a:latin typeface="Amazon Ember" charset="0"/>
                <a:ea typeface="Amazon Ember" charset="0"/>
                <a:cs typeface="Amazon Ember" charset="0"/>
              </a:rPr>
              <a:t>HTTPS</a:t>
            </a:r>
          </a:p>
        </p:txBody>
      </p:sp>
      <p:sp>
        <p:nvSpPr>
          <p:cNvPr id="24" name="Oval 23">
            <a:extLst>
              <a:ext uri="{FF2B5EF4-FFF2-40B4-BE49-F238E27FC236}">
                <a16:creationId xmlns:a16="http://schemas.microsoft.com/office/drawing/2014/main" id="{153C0936-0D10-9F49-B268-36D9DC95A1F8}"/>
              </a:ext>
              <a:ext uri="{C183D7F6-B498-43B3-948B-1728B52AA6E4}">
                <adec:decorative xmlns:adec="http://schemas.microsoft.com/office/drawing/2017/decorative" val="1"/>
              </a:ext>
            </a:extLst>
          </p:cNvPr>
          <p:cNvSpPr/>
          <p:nvPr/>
        </p:nvSpPr>
        <p:spPr>
          <a:xfrm>
            <a:off x="5397898" y="2857473"/>
            <a:ext cx="1426235" cy="1426235"/>
          </a:xfrm>
          <a:prstGeom prst="ellipse">
            <a:avLst/>
          </a:prstGeom>
          <a:solidFill>
            <a:schemeClr val="bg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Amazon Ember" charset="0"/>
                <a:ea typeface="Amazon Ember" charset="0"/>
                <a:cs typeface="Amazon Ember" charset="0"/>
              </a:rPr>
              <a:t>TCP, UDP,</a:t>
            </a:r>
            <a:br>
              <a:rPr lang="en-US" sz="1600" dirty="0">
                <a:solidFill>
                  <a:schemeClr val="tx1"/>
                </a:solidFill>
                <a:latin typeface="Amazon Ember" charset="0"/>
                <a:ea typeface="Amazon Ember" charset="0"/>
                <a:cs typeface="Amazon Ember" charset="0"/>
              </a:rPr>
            </a:br>
            <a:r>
              <a:rPr lang="en-US" sz="1600" dirty="0">
                <a:solidFill>
                  <a:schemeClr val="tx1"/>
                </a:solidFill>
                <a:latin typeface="Amazon Ember" charset="0"/>
                <a:ea typeface="Amazon Ember" charset="0"/>
                <a:cs typeface="Amazon Ember" charset="0"/>
              </a:rPr>
              <a:t>TLS</a:t>
            </a:r>
          </a:p>
        </p:txBody>
      </p:sp>
      <p:sp>
        <p:nvSpPr>
          <p:cNvPr id="3" name="Footer Placeholder 2">
            <a:extLst>
              <a:ext uri="{FF2B5EF4-FFF2-40B4-BE49-F238E27FC236}">
                <a16:creationId xmlns:a16="http://schemas.microsoft.com/office/drawing/2014/main" id="{FD3B57B9-9444-4724-97AF-6FE66C1B68C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A70B694-8548-4749-9A1F-B69BB1831906}"/>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4038980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4928-F99B-C640-9126-9705ACC94D8B}"/>
              </a:ext>
            </a:extLst>
          </p:cNvPr>
          <p:cNvSpPr>
            <a:spLocks noGrp="1"/>
          </p:cNvSpPr>
          <p:nvPr>
            <p:ph type="title"/>
          </p:nvPr>
        </p:nvSpPr>
        <p:spPr/>
        <p:txBody>
          <a:bodyPr/>
          <a:lstStyle/>
          <a:p>
            <a:r>
              <a:rPr lang="en-US" dirty="0"/>
              <a:t>Implementing high availability</a:t>
            </a:r>
          </a:p>
        </p:txBody>
      </p:sp>
      <p:sp>
        <p:nvSpPr>
          <p:cNvPr id="5" name="TextBox 4">
            <a:extLst>
              <a:ext uri="{FF2B5EF4-FFF2-40B4-BE49-F238E27FC236}">
                <a16:creationId xmlns:a16="http://schemas.microsoft.com/office/drawing/2014/main" id="{8ACF890C-0F36-E44F-9DF7-42A6F46985E4}"/>
              </a:ext>
            </a:extLst>
          </p:cNvPr>
          <p:cNvSpPr txBox="1"/>
          <p:nvPr/>
        </p:nvSpPr>
        <p:spPr>
          <a:xfrm>
            <a:off x="641323" y="2558185"/>
            <a:ext cx="4897464" cy="830997"/>
          </a:xfrm>
          <a:prstGeom prst="rect">
            <a:avLst/>
          </a:prstGeom>
          <a:noFill/>
          <a:ln>
            <a:solidFill>
              <a:schemeClr val="tx1">
                <a:lumMod val="75000"/>
                <a:lumOff val="25000"/>
              </a:schemeClr>
            </a:solidFill>
          </a:ln>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Start with two Availability Zones per AWS Region. </a:t>
            </a:r>
          </a:p>
        </p:txBody>
      </p:sp>
      <p:sp>
        <p:nvSpPr>
          <p:cNvPr id="6" name="TextBox 5">
            <a:extLst>
              <a:ext uri="{FF2B5EF4-FFF2-40B4-BE49-F238E27FC236}">
                <a16:creationId xmlns:a16="http://schemas.microsoft.com/office/drawing/2014/main" id="{7FFB5374-F2CD-D344-8CC1-42A20C0C44CF}"/>
              </a:ext>
            </a:extLst>
          </p:cNvPr>
          <p:cNvSpPr txBox="1"/>
          <p:nvPr/>
        </p:nvSpPr>
        <p:spPr>
          <a:xfrm>
            <a:off x="641323" y="4077217"/>
            <a:ext cx="4897464" cy="1200329"/>
          </a:xfrm>
          <a:prstGeom prst="rect">
            <a:avLst/>
          </a:prstGeom>
          <a:noFill/>
          <a:ln>
            <a:solidFill>
              <a:schemeClr val="tx1">
                <a:lumMod val="75000"/>
                <a:lumOff val="25000"/>
              </a:schemeClr>
            </a:solidFill>
          </a:ln>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If resources in one Availability Zone are unreachable, your application shouldn’t fail.</a:t>
            </a:r>
          </a:p>
        </p:txBody>
      </p:sp>
      <p:grpSp>
        <p:nvGrpSpPr>
          <p:cNvPr id="33" name="Group 32" descr="an architecture diagram of a vpc spread across two availability zones.">
            <a:extLst>
              <a:ext uri="{FF2B5EF4-FFF2-40B4-BE49-F238E27FC236}">
                <a16:creationId xmlns:a16="http://schemas.microsoft.com/office/drawing/2014/main" id="{8159B3E7-0A82-477E-87A4-349F78DD655C}"/>
              </a:ext>
            </a:extLst>
          </p:cNvPr>
          <p:cNvGrpSpPr/>
          <p:nvPr/>
        </p:nvGrpSpPr>
        <p:grpSpPr>
          <a:xfrm>
            <a:off x="6423660" y="1517996"/>
            <a:ext cx="5349240" cy="4434508"/>
            <a:chOff x="13877190" y="1612313"/>
            <a:chExt cx="5349240" cy="4434508"/>
          </a:xfrm>
        </p:grpSpPr>
        <p:grpSp>
          <p:nvGrpSpPr>
            <p:cNvPr id="34" name="Group 33">
              <a:extLst>
                <a:ext uri="{FF2B5EF4-FFF2-40B4-BE49-F238E27FC236}">
                  <a16:creationId xmlns:a16="http://schemas.microsoft.com/office/drawing/2014/main" id="{2F7B0543-A5FB-4F1C-B23D-2023261E3438}"/>
                </a:ext>
              </a:extLst>
            </p:cNvPr>
            <p:cNvGrpSpPr/>
            <p:nvPr/>
          </p:nvGrpSpPr>
          <p:grpSpPr>
            <a:xfrm>
              <a:off x="14723839" y="4057232"/>
              <a:ext cx="1737360" cy="1737360"/>
              <a:chOff x="14723839" y="4057232"/>
              <a:chExt cx="1737360" cy="1737360"/>
            </a:xfrm>
          </p:grpSpPr>
          <p:sp>
            <p:nvSpPr>
              <p:cNvPr id="80" name="Rectangle 79">
                <a:extLst>
                  <a:ext uri="{FF2B5EF4-FFF2-40B4-BE49-F238E27FC236}">
                    <a16:creationId xmlns:a16="http://schemas.microsoft.com/office/drawing/2014/main" id="{AD7A0239-A8F7-4EBA-8683-34EF3D83AAC4}"/>
                  </a:ext>
                </a:extLst>
              </p:cNvPr>
              <p:cNvSpPr/>
              <p:nvPr/>
            </p:nvSpPr>
            <p:spPr>
              <a:xfrm>
                <a:off x="14723839" y="4057232"/>
                <a:ext cx="17373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81" name="Graphic 80">
                <a:extLst>
                  <a:ext uri="{FF2B5EF4-FFF2-40B4-BE49-F238E27FC236}">
                    <a16:creationId xmlns:a16="http://schemas.microsoft.com/office/drawing/2014/main" id="{F8F76F7C-44FB-4B9F-A81B-4889C67535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23839" y="4057232"/>
                <a:ext cx="402286" cy="402286"/>
              </a:xfrm>
              <a:prstGeom prst="rect">
                <a:avLst/>
              </a:prstGeom>
            </p:spPr>
          </p:pic>
        </p:grpSp>
        <p:grpSp>
          <p:nvGrpSpPr>
            <p:cNvPr id="36" name="Group 35">
              <a:extLst>
                <a:ext uri="{FF2B5EF4-FFF2-40B4-BE49-F238E27FC236}">
                  <a16:creationId xmlns:a16="http://schemas.microsoft.com/office/drawing/2014/main" id="{14D9D038-5CE3-4540-8823-CF3B04B66120}"/>
                </a:ext>
              </a:extLst>
            </p:cNvPr>
            <p:cNvGrpSpPr/>
            <p:nvPr/>
          </p:nvGrpSpPr>
          <p:grpSpPr>
            <a:xfrm>
              <a:off x="17322555" y="4057232"/>
              <a:ext cx="1737360" cy="1737360"/>
              <a:chOff x="17322555" y="4057232"/>
              <a:chExt cx="1737360" cy="1737360"/>
            </a:xfrm>
          </p:grpSpPr>
          <p:sp>
            <p:nvSpPr>
              <p:cNvPr id="78" name="Rectangle 77">
                <a:extLst>
                  <a:ext uri="{FF2B5EF4-FFF2-40B4-BE49-F238E27FC236}">
                    <a16:creationId xmlns:a16="http://schemas.microsoft.com/office/drawing/2014/main" id="{E393091A-47AC-4F75-9B5E-A395B37FB65A}"/>
                  </a:ext>
                </a:extLst>
              </p:cNvPr>
              <p:cNvSpPr/>
              <p:nvPr/>
            </p:nvSpPr>
            <p:spPr>
              <a:xfrm>
                <a:off x="17322555" y="4057232"/>
                <a:ext cx="173736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79" name="Graphic 78">
                <a:extLst>
                  <a:ext uri="{FF2B5EF4-FFF2-40B4-BE49-F238E27FC236}">
                    <a16:creationId xmlns:a16="http://schemas.microsoft.com/office/drawing/2014/main" id="{103DBFAF-EEAB-4795-A317-4D4F640D599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22555" y="4057232"/>
                <a:ext cx="402286" cy="402286"/>
              </a:xfrm>
              <a:prstGeom prst="rect">
                <a:avLst/>
              </a:prstGeom>
            </p:spPr>
          </p:pic>
        </p:grpSp>
        <p:pic>
          <p:nvPicPr>
            <p:cNvPr id="37" name="Graphic 36">
              <a:extLst>
                <a:ext uri="{FF2B5EF4-FFF2-40B4-BE49-F238E27FC236}">
                  <a16:creationId xmlns:a16="http://schemas.microsoft.com/office/drawing/2014/main" id="{22D2121E-68C0-4D29-8A06-D5333235BDD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577242" y="3964882"/>
              <a:ext cx="548640" cy="548640"/>
            </a:xfrm>
            <a:prstGeom prst="rect">
              <a:avLst/>
            </a:prstGeom>
          </p:spPr>
        </p:pic>
        <p:sp>
          <p:nvSpPr>
            <p:cNvPr id="39" name="Rectangle 38">
              <a:extLst>
                <a:ext uri="{FF2B5EF4-FFF2-40B4-BE49-F238E27FC236}">
                  <a16:creationId xmlns:a16="http://schemas.microsoft.com/office/drawing/2014/main" id="{4E1F6391-09AB-4862-9140-5EE18FBFF734}"/>
                </a:ext>
              </a:extLst>
            </p:cNvPr>
            <p:cNvSpPr/>
            <p:nvPr/>
          </p:nvSpPr>
          <p:spPr>
            <a:xfrm>
              <a:off x="14128654" y="3307053"/>
              <a:ext cx="5029200" cy="25603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42" name="Graphic 41">
              <a:extLst>
                <a:ext uri="{FF2B5EF4-FFF2-40B4-BE49-F238E27FC236}">
                  <a16:creationId xmlns:a16="http://schemas.microsoft.com/office/drawing/2014/main" id="{5033C0DC-CD43-44E4-A512-29F9379A3D6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28654" y="3307053"/>
              <a:ext cx="457200" cy="457200"/>
            </a:xfrm>
            <a:prstGeom prst="rect">
              <a:avLst/>
            </a:prstGeom>
          </p:spPr>
        </p:pic>
        <p:sp>
          <p:nvSpPr>
            <p:cNvPr id="43" name="Rectangle 42">
              <a:extLst>
                <a:ext uri="{FF2B5EF4-FFF2-40B4-BE49-F238E27FC236}">
                  <a16:creationId xmlns:a16="http://schemas.microsoft.com/office/drawing/2014/main" id="{1C5ED395-AA73-405D-A975-DAF86D4666B3}"/>
                </a:ext>
              </a:extLst>
            </p:cNvPr>
            <p:cNvSpPr/>
            <p:nvPr/>
          </p:nvSpPr>
          <p:spPr>
            <a:xfrm>
              <a:off x="14674112" y="2710469"/>
              <a:ext cx="1828800" cy="32461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44" name="Rectangle 43">
              <a:extLst>
                <a:ext uri="{FF2B5EF4-FFF2-40B4-BE49-F238E27FC236}">
                  <a16:creationId xmlns:a16="http://schemas.microsoft.com/office/drawing/2014/main" id="{1F5CBD0F-8E5A-458D-99D0-B189AF1EB6FF}"/>
                </a:ext>
              </a:extLst>
            </p:cNvPr>
            <p:cNvSpPr/>
            <p:nvPr/>
          </p:nvSpPr>
          <p:spPr>
            <a:xfrm>
              <a:off x="17263711" y="2710469"/>
              <a:ext cx="1828800" cy="32461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B</a:t>
              </a:r>
            </a:p>
          </p:txBody>
        </p:sp>
        <p:pic>
          <p:nvPicPr>
            <p:cNvPr id="45" name="Graphic 44">
              <a:extLst>
                <a:ext uri="{FF2B5EF4-FFF2-40B4-BE49-F238E27FC236}">
                  <a16:creationId xmlns:a16="http://schemas.microsoft.com/office/drawing/2014/main" id="{F40FE942-4DD1-456E-8A2E-4AF8E384425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06281" y="1612313"/>
              <a:ext cx="640080" cy="640080"/>
            </a:xfrm>
            <a:prstGeom prst="rect">
              <a:avLst/>
            </a:prstGeom>
          </p:spPr>
        </p:pic>
        <p:pic>
          <p:nvPicPr>
            <p:cNvPr id="46" name="Graphic 45">
              <a:extLst>
                <a:ext uri="{FF2B5EF4-FFF2-40B4-BE49-F238E27FC236}">
                  <a16:creationId xmlns:a16="http://schemas.microsoft.com/office/drawing/2014/main" id="{FCF893FF-1EA9-4C61-9970-5CD920E1F6A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321812" y="5054030"/>
              <a:ext cx="469900" cy="469900"/>
            </a:xfrm>
            <a:prstGeom prst="rect">
              <a:avLst/>
            </a:prstGeom>
          </p:spPr>
        </p:pic>
        <p:pic>
          <p:nvPicPr>
            <p:cNvPr id="47" name="Graphic 46">
              <a:extLst>
                <a:ext uri="{FF2B5EF4-FFF2-40B4-BE49-F238E27FC236}">
                  <a16:creationId xmlns:a16="http://schemas.microsoft.com/office/drawing/2014/main" id="{FA9AFD95-00C9-41A6-99F9-24096738E85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11411" y="5054030"/>
              <a:ext cx="469900" cy="469900"/>
            </a:xfrm>
            <a:prstGeom prst="rect">
              <a:avLst/>
            </a:prstGeom>
          </p:spPr>
        </p:pic>
        <p:pic>
          <p:nvPicPr>
            <p:cNvPr id="48" name="Graphic 47">
              <a:extLst>
                <a:ext uri="{FF2B5EF4-FFF2-40B4-BE49-F238E27FC236}">
                  <a16:creationId xmlns:a16="http://schemas.microsoft.com/office/drawing/2014/main" id="{F814408E-7925-47A9-B7D1-CDEA521E259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19511" y="3047214"/>
              <a:ext cx="469900" cy="469900"/>
            </a:xfrm>
            <a:prstGeom prst="rect">
              <a:avLst/>
            </a:prstGeom>
          </p:spPr>
        </p:pic>
        <p:cxnSp>
          <p:nvCxnSpPr>
            <p:cNvPr id="49" name="Connector: Elbow 48">
              <a:extLst>
                <a:ext uri="{FF2B5EF4-FFF2-40B4-BE49-F238E27FC236}">
                  <a16:creationId xmlns:a16="http://schemas.microsoft.com/office/drawing/2014/main" id="{21F5E5B8-389C-441B-A22F-675B91EAE946}"/>
                </a:ext>
              </a:extLst>
            </p:cNvPr>
            <p:cNvCxnSpPr>
              <a:cxnSpLocks/>
              <a:stCxn id="45" idx="1"/>
              <a:endCxn id="48" idx="0"/>
            </p:cNvCxnSpPr>
            <p:nvPr/>
          </p:nvCxnSpPr>
          <p:spPr>
            <a:xfrm rot="10800000" flipV="1">
              <a:off x="16854461" y="1932352"/>
              <a:ext cx="651820" cy="1114861"/>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6739629-E59D-4BC6-A671-0E58128FEAFE}"/>
                </a:ext>
              </a:extLst>
            </p:cNvPr>
            <p:cNvCxnSpPr>
              <a:cxnSpLocks/>
              <a:stCxn id="37" idx="2"/>
              <a:endCxn id="46" idx="0"/>
            </p:cNvCxnSpPr>
            <p:nvPr/>
          </p:nvCxnSpPr>
          <p:spPr>
            <a:xfrm rot="5400000">
              <a:off x="15933908" y="4136376"/>
              <a:ext cx="540508" cy="1294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850393C-674E-4501-B3A4-1279F2621C30}"/>
                </a:ext>
              </a:extLst>
            </p:cNvPr>
            <p:cNvCxnSpPr>
              <a:cxnSpLocks/>
              <a:stCxn id="37" idx="2"/>
              <a:endCxn id="47" idx="0"/>
            </p:cNvCxnSpPr>
            <p:nvPr/>
          </p:nvCxnSpPr>
          <p:spPr>
            <a:xfrm rot="16200000" flipH="1">
              <a:off x="17228707" y="4136376"/>
              <a:ext cx="540508" cy="1294799"/>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F815FF0-173E-4B4A-B63A-719D1D23B67D}"/>
                </a:ext>
              </a:extLst>
            </p:cNvPr>
            <p:cNvSpPr txBox="1"/>
            <p:nvPr/>
          </p:nvSpPr>
          <p:spPr>
            <a:xfrm>
              <a:off x="14892392" y="5499650"/>
              <a:ext cx="133562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71" name="TextBox 70">
              <a:extLst>
                <a:ext uri="{FF2B5EF4-FFF2-40B4-BE49-F238E27FC236}">
                  <a16:creationId xmlns:a16="http://schemas.microsoft.com/office/drawing/2014/main" id="{39DB1FC7-2F97-41D4-BDEE-DBABAB60B175}"/>
                </a:ext>
              </a:extLst>
            </p:cNvPr>
            <p:cNvSpPr txBox="1"/>
            <p:nvPr/>
          </p:nvSpPr>
          <p:spPr>
            <a:xfrm>
              <a:off x="17476709" y="5499650"/>
              <a:ext cx="133562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72" name="TextBox 71">
              <a:extLst>
                <a:ext uri="{FF2B5EF4-FFF2-40B4-BE49-F238E27FC236}">
                  <a16:creationId xmlns:a16="http://schemas.microsoft.com/office/drawing/2014/main" id="{84B40FC0-225C-4E1C-B34C-BF827E35C2C8}"/>
                </a:ext>
              </a:extLst>
            </p:cNvPr>
            <p:cNvSpPr txBox="1"/>
            <p:nvPr/>
          </p:nvSpPr>
          <p:spPr>
            <a:xfrm>
              <a:off x="16206707" y="4632836"/>
              <a:ext cx="1301958"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cxnSp>
          <p:nvCxnSpPr>
            <p:cNvPr id="73" name="Straight Connector 72">
              <a:extLst>
                <a:ext uri="{FF2B5EF4-FFF2-40B4-BE49-F238E27FC236}">
                  <a16:creationId xmlns:a16="http://schemas.microsoft.com/office/drawing/2014/main" id="{1365CBC8-AD22-4F72-A78A-6179405C0B8D}"/>
                </a:ext>
              </a:extLst>
            </p:cNvPr>
            <p:cNvCxnSpPr>
              <a:cxnSpLocks/>
              <a:stCxn id="48" idx="2"/>
              <a:endCxn id="37" idx="0"/>
            </p:cNvCxnSpPr>
            <p:nvPr/>
          </p:nvCxnSpPr>
          <p:spPr>
            <a:xfrm flipH="1">
              <a:off x="16851562" y="3517114"/>
              <a:ext cx="2899" cy="44776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14BEC10-C2D3-441F-A695-13216F12447A}"/>
                </a:ext>
              </a:extLst>
            </p:cNvPr>
            <p:cNvSpPr txBox="1"/>
            <p:nvPr/>
          </p:nvSpPr>
          <p:spPr>
            <a:xfrm>
              <a:off x="15995358" y="3519497"/>
              <a:ext cx="1709122"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sp>
          <p:nvSpPr>
            <p:cNvPr id="75" name="Rectangle 74">
              <a:extLst>
                <a:ext uri="{FF2B5EF4-FFF2-40B4-BE49-F238E27FC236}">
                  <a16:creationId xmlns:a16="http://schemas.microsoft.com/office/drawing/2014/main" id="{876A6A41-2C09-424C-A1F2-69F244F44C53}"/>
                </a:ext>
              </a:extLst>
            </p:cNvPr>
            <p:cNvSpPr/>
            <p:nvPr/>
          </p:nvSpPr>
          <p:spPr>
            <a:xfrm>
              <a:off x="13877190" y="2252061"/>
              <a:ext cx="5349240" cy="37947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76" name="Graphic 75">
              <a:extLst>
                <a:ext uri="{FF2B5EF4-FFF2-40B4-BE49-F238E27FC236}">
                  <a16:creationId xmlns:a16="http://schemas.microsoft.com/office/drawing/2014/main" id="{A3DA459F-BC8B-4595-995F-E046157AC74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877190" y="2252061"/>
              <a:ext cx="457200" cy="457200"/>
            </a:xfrm>
            <a:prstGeom prst="rect">
              <a:avLst/>
            </a:prstGeom>
          </p:spPr>
        </p:pic>
        <p:sp>
          <p:nvSpPr>
            <p:cNvPr id="77" name="Rectangle 76">
              <a:extLst>
                <a:ext uri="{FF2B5EF4-FFF2-40B4-BE49-F238E27FC236}">
                  <a16:creationId xmlns:a16="http://schemas.microsoft.com/office/drawing/2014/main" id="{388CFC45-8E34-4A31-A69B-863D064372D1}"/>
                </a:ext>
              </a:extLst>
            </p:cNvPr>
            <p:cNvSpPr/>
            <p:nvPr/>
          </p:nvSpPr>
          <p:spPr>
            <a:xfrm>
              <a:off x="15573919" y="4293921"/>
              <a:ext cx="633507" cy="1015663"/>
            </a:xfrm>
            <a:prstGeom prst="rect">
              <a:avLst/>
            </a:prstGeom>
          </p:spPr>
          <p:txBody>
            <a:bodyPr wrap="none">
              <a:spAutoFit/>
            </a:bodyPr>
            <a:lstStyle/>
            <a:p>
              <a:r>
                <a:rPr lang="en-US" sz="6000" b="1"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X</a:t>
              </a:r>
            </a:p>
          </p:txBody>
        </p:sp>
      </p:grpSp>
      <p:sp>
        <p:nvSpPr>
          <p:cNvPr id="4" name="Footer Placeholder 3">
            <a:extLst>
              <a:ext uri="{FF2B5EF4-FFF2-40B4-BE49-F238E27FC236}">
                <a16:creationId xmlns:a16="http://schemas.microsoft.com/office/drawing/2014/main" id="{BADDEAF1-6CFF-45C0-ADE2-3A885D8049E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4497B2A8-EC06-4155-9A16-4A4319639219}"/>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253688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43E490-F455-4FEC-9D5C-6C3B141733D8}"/>
              </a:ext>
            </a:extLst>
          </p:cNvPr>
          <p:cNvSpPr>
            <a:spLocks noGrp="1"/>
          </p:cNvSpPr>
          <p:nvPr>
            <p:ph type="title"/>
          </p:nvPr>
        </p:nvSpPr>
        <p:spPr/>
        <p:txBody>
          <a:bodyPr/>
          <a:lstStyle/>
          <a:p>
            <a:r>
              <a:rPr lang="en-US" dirty="0"/>
              <a:t>Example of a highly available architecture (1 of 3)</a:t>
            </a:r>
          </a:p>
        </p:txBody>
      </p:sp>
      <p:grpSp>
        <p:nvGrpSpPr>
          <p:cNvPr id="106" name="Group 105" descr="in a highly available architecture, a load balancer can re-route traffic to healthy instances in the second availability zone. ">
            <a:extLst>
              <a:ext uri="{FF2B5EF4-FFF2-40B4-BE49-F238E27FC236}">
                <a16:creationId xmlns:a16="http://schemas.microsoft.com/office/drawing/2014/main" id="{54F2C2E4-4350-41C5-9EC1-9445D0156945}"/>
              </a:ext>
            </a:extLst>
          </p:cNvPr>
          <p:cNvGrpSpPr/>
          <p:nvPr/>
        </p:nvGrpSpPr>
        <p:grpSpPr>
          <a:xfrm>
            <a:off x="1861166" y="1290995"/>
            <a:ext cx="8469668" cy="5074392"/>
            <a:chOff x="1861166" y="1290995"/>
            <a:chExt cx="8469668" cy="5074392"/>
          </a:xfrm>
        </p:grpSpPr>
        <p:sp>
          <p:nvSpPr>
            <p:cNvPr id="37" name="Rectangle 36">
              <a:extLst>
                <a:ext uri="{FF2B5EF4-FFF2-40B4-BE49-F238E27FC236}">
                  <a16:creationId xmlns:a16="http://schemas.microsoft.com/office/drawing/2014/main" id="{11B9D038-BB33-4DF7-BB73-391F9EFB5E52}"/>
                </a:ext>
              </a:extLst>
            </p:cNvPr>
            <p:cNvSpPr/>
            <p:nvPr/>
          </p:nvSpPr>
          <p:spPr>
            <a:xfrm>
              <a:off x="6389506"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Public subnet</a:t>
              </a:r>
            </a:p>
          </p:txBody>
        </p:sp>
        <p:pic>
          <p:nvPicPr>
            <p:cNvPr id="39" name="Graphic 38">
              <a:extLst>
                <a:ext uri="{FF2B5EF4-FFF2-40B4-BE49-F238E27FC236}">
                  <a16:creationId xmlns:a16="http://schemas.microsoft.com/office/drawing/2014/main" id="{ECA3FDBC-F99A-4044-9CF1-18D8D7A6D9E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9506" y="2761283"/>
              <a:ext cx="457200" cy="457200"/>
            </a:xfrm>
            <a:prstGeom prst="rect">
              <a:avLst/>
            </a:prstGeom>
          </p:spPr>
        </p:pic>
        <p:sp>
          <p:nvSpPr>
            <p:cNvPr id="7" name="Rectangle 6">
              <a:extLst>
                <a:ext uri="{FF2B5EF4-FFF2-40B4-BE49-F238E27FC236}">
                  <a16:creationId xmlns:a16="http://schemas.microsoft.com/office/drawing/2014/main" id="{B8CD3AAC-942A-4B95-B288-1BF15829EB3E}"/>
                </a:ext>
              </a:extLst>
            </p:cNvPr>
            <p:cNvSpPr/>
            <p:nvPr/>
          </p:nvSpPr>
          <p:spPr>
            <a:xfrm>
              <a:off x="1861166" y="2381753"/>
              <a:ext cx="6721509" cy="386372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8" name="Graphic 7">
              <a:extLst>
                <a:ext uri="{FF2B5EF4-FFF2-40B4-BE49-F238E27FC236}">
                  <a16:creationId xmlns:a16="http://schemas.microsoft.com/office/drawing/2014/main" id="{54BC6548-FBC9-471D-9DC1-59630B96DA4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1167" y="2381753"/>
              <a:ext cx="457200" cy="457200"/>
            </a:xfrm>
            <a:prstGeom prst="rect">
              <a:avLst/>
            </a:prstGeom>
          </p:spPr>
        </p:pic>
        <p:pic>
          <p:nvPicPr>
            <p:cNvPr id="9" name="Graphic 8">
              <a:extLst>
                <a:ext uri="{FF2B5EF4-FFF2-40B4-BE49-F238E27FC236}">
                  <a16:creationId xmlns:a16="http://schemas.microsoft.com/office/drawing/2014/main" id="{A1444235-BAB3-488A-8043-25F0471AE33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252" y="1290995"/>
              <a:ext cx="469900" cy="469900"/>
            </a:xfrm>
            <a:prstGeom prst="rect">
              <a:avLst/>
            </a:prstGeom>
          </p:spPr>
        </p:pic>
        <p:sp>
          <p:nvSpPr>
            <p:cNvPr id="10" name="Rectangle 9">
              <a:extLst>
                <a:ext uri="{FF2B5EF4-FFF2-40B4-BE49-F238E27FC236}">
                  <a16:creationId xmlns:a16="http://schemas.microsoft.com/office/drawing/2014/main" id="{83D8FDE8-8AF3-4E0A-8115-C19D6242A9B1}"/>
                </a:ext>
              </a:extLst>
            </p:cNvPr>
            <p:cNvSpPr/>
            <p:nvPr/>
          </p:nvSpPr>
          <p:spPr>
            <a:xfrm>
              <a:off x="6298066" y="1976695"/>
              <a:ext cx="2103120" cy="43886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sp>
          <p:nvSpPr>
            <p:cNvPr id="11" name="Rectangle 10">
              <a:extLst>
                <a:ext uri="{FF2B5EF4-FFF2-40B4-BE49-F238E27FC236}">
                  <a16:creationId xmlns:a16="http://schemas.microsoft.com/office/drawing/2014/main" id="{FC8A1ADE-D99C-42AB-BB91-9AAC9B34149C}"/>
                </a:ext>
              </a:extLst>
            </p:cNvPr>
            <p:cNvSpPr/>
            <p:nvPr/>
          </p:nvSpPr>
          <p:spPr>
            <a:xfrm>
              <a:off x="2842264" y="1976697"/>
              <a:ext cx="2103120" cy="43886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pic>
          <p:nvPicPr>
            <p:cNvPr id="12" name="Graphic 11">
              <a:extLst>
                <a:ext uri="{FF2B5EF4-FFF2-40B4-BE49-F238E27FC236}">
                  <a16:creationId xmlns:a16="http://schemas.microsoft.com/office/drawing/2014/main" id="{6A187967-2FFB-4FB6-A162-AD4986C3C75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6125" y="3275101"/>
              <a:ext cx="711200" cy="711200"/>
            </a:xfrm>
            <a:prstGeom prst="rect">
              <a:avLst/>
            </a:prstGeom>
          </p:spPr>
        </p:pic>
        <p:pic>
          <p:nvPicPr>
            <p:cNvPr id="13" name="Graphic 12">
              <a:extLst>
                <a:ext uri="{FF2B5EF4-FFF2-40B4-BE49-F238E27FC236}">
                  <a16:creationId xmlns:a16="http://schemas.microsoft.com/office/drawing/2014/main" id="{EA55C655-424B-4A9C-B58F-8DC7AC30C2E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86775" y="2134213"/>
              <a:ext cx="469900" cy="469900"/>
            </a:xfrm>
            <a:prstGeom prst="rect">
              <a:avLst/>
            </a:prstGeom>
          </p:spPr>
        </p:pic>
        <p:sp>
          <p:nvSpPr>
            <p:cNvPr id="15" name="Rectangle 14">
              <a:extLst>
                <a:ext uri="{FF2B5EF4-FFF2-40B4-BE49-F238E27FC236}">
                  <a16:creationId xmlns:a16="http://schemas.microsoft.com/office/drawing/2014/main" id="{6B1C4503-9F25-4B19-996B-389551EB0CBE}"/>
                </a:ext>
              </a:extLst>
            </p:cNvPr>
            <p:cNvSpPr/>
            <p:nvPr/>
          </p:nvSpPr>
          <p:spPr>
            <a:xfrm>
              <a:off x="2933704"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Public subnet</a:t>
              </a:r>
            </a:p>
          </p:txBody>
        </p:sp>
        <p:pic>
          <p:nvPicPr>
            <p:cNvPr id="17" name="Graphic 16">
              <a:extLst>
                <a:ext uri="{FF2B5EF4-FFF2-40B4-BE49-F238E27FC236}">
                  <a16:creationId xmlns:a16="http://schemas.microsoft.com/office/drawing/2014/main" id="{D1BA923B-2D01-48C1-840D-9AEEDBFB54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3704" y="2761283"/>
              <a:ext cx="457200" cy="457200"/>
            </a:xfrm>
            <a:prstGeom prst="rect">
              <a:avLst/>
            </a:prstGeom>
          </p:spPr>
        </p:pic>
        <p:sp>
          <p:nvSpPr>
            <p:cNvPr id="22" name="TextBox 21">
              <a:extLst>
                <a:ext uri="{FF2B5EF4-FFF2-40B4-BE49-F238E27FC236}">
                  <a16:creationId xmlns:a16="http://schemas.microsoft.com/office/drawing/2014/main" id="{CD27FEDB-2E3F-43C0-90E7-776AFD69A119}"/>
                </a:ext>
              </a:extLst>
            </p:cNvPr>
            <p:cNvSpPr txBox="1"/>
            <p:nvPr/>
          </p:nvSpPr>
          <p:spPr>
            <a:xfrm>
              <a:off x="5145002" y="2529944"/>
              <a:ext cx="95250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cxnSp>
          <p:nvCxnSpPr>
            <p:cNvPr id="23" name="Straight Arrow Connector 22">
              <a:extLst>
                <a:ext uri="{FF2B5EF4-FFF2-40B4-BE49-F238E27FC236}">
                  <a16:creationId xmlns:a16="http://schemas.microsoft.com/office/drawing/2014/main" id="{38950D72-DCAA-4F8C-9290-95F0306AAD84}"/>
                </a:ext>
              </a:extLst>
            </p:cNvPr>
            <p:cNvCxnSpPr>
              <a:cxnSpLocks/>
              <a:stCxn id="12" idx="1"/>
              <a:endCxn id="82" idx="3"/>
            </p:cNvCxnSpPr>
            <p:nvPr/>
          </p:nvCxnSpPr>
          <p:spPr>
            <a:xfrm flipH="1" flipV="1">
              <a:off x="4663040" y="3627225"/>
              <a:ext cx="603085" cy="34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FDBBC3-6D7A-49CD-BE58-8C53958E7D30}"/>
                </a:ext>
              </a:extLst>
            </p:cNvPr>
            <p:cNvCxnSpPr>
              <a:cxnSpLocks/>
              <a:stCxn id="12" idx="3"/>
              <a:endCxn id="84" idx="1"/>
            </p:cNvCxnSpPr>
            <p:nvPr/>
          </p:nvCxnSpPr>
          <p:spPr>
            <a:xfrm flipV="1">
              <a:off x="5977325" y="3627225"/>
              <a:ext cx="554959" cy="347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69CBD5-2AFA-4BE8-95E8-E26ADE5C8123}"/>
                </a:ext>
              </a:extLst>
            </p:cNvPr>
            <p:cNvCxnSpPr>
              <a:stCxn id="12" idx="0"/>
              <a:endCxn id="9" idx="1"/>
            </p:cNvCxnSpPr>
            <p:nvPr/>
          </p:nvCxnSpPr>
          <p:spPr>
            <a:xfrm rot="5400000" flipH="1" flipV="1">
              <a:off x="5196410" y="1951260"/>
              <a:ext cx="1749156" cy="898527"/>
            </a:xfrm>
            <a:prstGeom prst="bentConnector2">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1A04978-61E7-44C5-A619-A3ABB5EE5598}"/>
                </a:ext>
              </a:extLst>
            </p:cNvPr>
            <p:cNvSpPr/>
            <p:nvPr/>
          </p:nvSpPr>
          <p:spPr>
            <a:xfrm>
              <a:off x="2933704"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pic>
          <p:nvPicPr>
            <p:cNvPr id="27" name="Graphic 26">
              <a:extLst>
                <a:ext uri="{FF2B5EF4-FFF2-40B4-BE49-F238E27FC236}">
                  <a16:creationId xmlns:a16="http://schemas.microsoft.com/office/drawing/2014/main" id="{9D723758-C7A5-4D5A-8DAD-FFD588A60AD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33704" y="4394876"/>
              <a:ext cx="457200" cy="457200"/>
            </a:xfrm>
            <a:prstGeom prst="rect">
              <a:avLst/>
            </a:prstGeom>
          </p:spPr>
        </p:pic>
        <p:sp>
          <p:nvSpPr>
            <p:cNvPr id="30" name="Rectangle 29">
              <a:extLst>
                <a:ext uri="{FF2B5EF4-FFF2-40B4-BE49-F238E27FC236}">
                  <a16:creationId xmlns:a16="http://schemas.microsoft.com/office/drawing/2014/main" id="{C678D669-20F4-4220-B68C-7E5290434F4C}"/>
                </a:ext>
              </a:extLst>
            </p:cNvPr>
            <p:cNvSpPr/>
            <p:nvPr/>
          </p:nvSpPr>
          <p:spPr>
            <a:xfrm>
              <a:off x="6389506"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pic>
          <p:nvPicPr>
            <p:cNvPr id="31" name="Graphic 30">
              <a:extLst>
                <a:ext uri="{FF2B5EF4-FFF2-40B4-BE49-F238E27FC236}">
                  <a16:creationId xmlns:a16="http://schemas.microsoft.com/office/drawing/2014/main" id="{6896F7EA-9F94-4E5C-B2F2-DCC2B8920F3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89506" y="4394876"/>
              <a:ext cx="457200" cy="457200"/>
            </a:xfrm>
            <a:prstGeom prst="rect">
              <a:avLst/>
            </a:prstGeom>
          </p:spPr>
        </p:pic>
        <p:sp>
          <p:nvSpPr>
            <p:cNvPr id="79" name="TextBox 78">
              <a:extLst>
                <a:ext uri="{FF2B5EF4-FFF2-40B4-BE49-F238E27FC236}">
                  <a16:creationId xmlns:a16="http://schemas.microsoft.com/office/drawing/2014/main" id="{10FEDD21-A615-46A8-B59D-0C5DE922B748}"/>
                </a:ext>
              </a:extLst>
            </p:cNvPr>
            <p:cNvSpPr txBox="1"/>
            <p:nvPr/>
          </p:nvSpPr>
          <p:spPr>
            <a:xfrm>
              <a:off x="9024066" y="2281495"/>
              <a:ext cx="1306768" cy="584775"/>
            </a:xfrm>
            <a:prstGeom prst="rect">
              <a:avLst/>
            </a:prstGeom>
            <a:noFill/>
            <a:ln w="38100">
              <a:solidFill>
                <a:schemeClr val="accent6"/>
              </a:solidFill>
            </a:ln>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Inbound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public traffic</a:t>
              </a:r>
            </a:p>
          </p:txBody>
        </p:sp>
        <p:cxnSp>
          <p:nvCxnSpPr>
            <p:cNvPr id="81" name="Straight Connector 80">
              <a:extLst>
                <a:ext uri="{FF2B5EF4-FFF2-40B4-BE49-F238E27FC236}">
                  <a16:creationId xmlns:a16="http://schemas.microsoft.com/office/drawing/2014/main" id="{775BF331-D8BB-44C9-B4E5-30B8CE55F3EC}"/>
                </a:ext>
              </a:extLst>
            </p:cNvPr>
            <p:cNvCxnSpPr>
              <a:cxnSpLocks/>
              <a:endCxn id="79" idx="0"/>
            </p:cNvCxnSpPr>
            <p:nvPr/>
          </p:nvCxnSpPr>
          <p:spPr>
            <a:xfrm>
              <a:off x="5856675" y="1525945"/>
              <a:ext cx="3820775" cy="755550"/>
            </a:xfrm>
            <a:prstGeom prst="line">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pic>
          <p:nvPicPr>
            <p:cNvPr id="82" name="Graphic 81">
              <a:extLst>
                <a:ext uri="{FF2B5EF4-FFF2-40B4-BE49-F238E27FC236}">
                  <a16:creationId xmlns:a16="http://schemas.microsoft.com/office/drawing/2014/main" id="{9D21592C-374C-4BA9-A9EE-8728A990D08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22960" y="3307185"/>
              <a:ext cx="640080" cy="640080"/>
            </a:xfrm>
            <a:prstGeom prst="rect">
              <a:avLst/>
            </a:prstGeom>
          </p:spPr>
        </p:pic>
        <p:pic>
          <p:nvPicPr>
            <p:cNvPr id="83" name="Graphic 82">
              <a:extLst>
                <a:ext uri="{FF2B5EF4-FFF2-40B4-BE49-F238E27FC236}">
                  <a16:creationId xmlns:a16="http://schemas.microsoft.com/office/drawing/2014/main" id="{EDEF84E3-0434-49AF-B4F1-3BFC620E593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22960" y="4952288"/>
              <a:ext cx="640080" cy="640080"/>
            </a:xfrm>
            <a:prstGeom prst="rect">
              <a:avLst/>
            </a:prstGeom>
          </p:spPr>
        </p:pic>
        <p:pic>
          <p:nvPicPr>
            <p:cNvPr id="84" name="Graphic 83">
              <a:extLst>
                <a:ext uri="{FF2B5EF4-FFF2-40B4-BE49-F238E27FC236}">
                  <a16:creationId xmlns:a16="http://schemas.microsoft.com/office/drawing/2014/main" id="{8D1BA14D-B6DD-40BA-8B88-AB3B5D8716A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2284" y="3307185"/>
              <a:ext cx="640080" cy="640080"/>
            </a:xfrm>
            <a:prstGeom prst="rect">
              <a:avLst/>
            </a:prstGeom>
          </p:spPr>
        </p:pic>
        <p:pic>
          <p:nvPicPr>
            <p:cNvPr id="85" name="Graphic 84">
              <a:extLst>
                <a:ext uri="{FF2B5EF4-FFF2-40B4-BE49-F238E27FC236}">
                  <a16:creationId xmlns:a16="http://schemas.microsoft.com/office/drawing/2014/main" id="{18E1A00D-9018-444F-A6F3-D69091EBBD5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2284" y="4952288"/>
              <a:ext cx="640080" cy="640080"/>
            </a:xfrm>
            <a:prstGeom prst="rect">
              <a:avLst/>
            </a:prstGeom>
          </p:spPr>
        </p:pic>
        <p:pic>
          <p:nvPicPr>
            <p:cNvPr id="88" name="Graphic 87">
              <a:extLst>
                <a:ext uri="{FF2B5EF4-FFF2-40B4-BE49-F238E27FC236}">
                  <a16:creationId xmlns:a16="http://schemas.microsoft.com/office/drawing/2014/main" id="{52AB7590-0EE7-49E1-9C88-AFFF519C8B4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97461" y="3307185"/>
              <a:ext cx="469900" cy="469900"/>
            </a:xfrm>
            <a:prstGeom prst="rect">
              <a:avLst/>
            </a:prstGeom>
          </p:spPr>
        </p:pic>
        <p:pic>
          <p:nvPicPr>
            <p:cNvPr id="89" name="Graphic 88">
              <a:extLst>
                <a:ext uri="{FF2B5EF4-FFF2-40B4-BE49-F238E27FC236}">
                  <a16:creationId xmlns:a16="http://schemas.microsoft.com/office/drawing/2014/main" id="{FA7AFC5A-C1A1-4B30-B1C4-E6CBFB9DBA3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75960" y="3307185"/>
              <a:ext cx="469900" cy="469900"/>
            </a:xfrm>
            <a:prstGeom prst="rect">
              <a:avLst/>
            </a:prstGeom>
          </p:spPr>
        </p:pic>
        <p:sp>
          <p:nvSpPr>
            <p:cNvPr id="90" name="TextBox 89">
              <a:extLst>
                <a:ext uri="{FF2B5EF4-FFF2-40B4-BE49-F238E27FC236}">
                  <a16:creationId xmlns:a16="http://schemas.microsoft.com/office/drawing/2014/main" id="{2111FE70-D013-43BD-8604-5FB1F223DEC1}"/>
                </a:ext>
              </a:extLst>
            </p:cNvPr>
            <p:cNvSpPr txBox="1"/>
            <p:nvPr/>
          </p:nvSpPr>
          <p:spPr>
            <a:xfrm>
              <a:off x="3062063" y="3718252"/>
              <a:ext cx="94128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93" name="TextBox 92">
              <a:extLst>
                <a:ext uri="{FF2B5EF4-FFF2-40B4-BE49-F238E27FC236}">
                  <a16:creationId xmlns:a16="http://schemas.microsoft.com/office/drawing/2014/main" id="{6B014316-D850-43A9-BB03-B7E681C70EEB}"/>
                </a:ext>
              </a:extLst>
            </p:cNvPr>
            <p:cNvSpPr txBox="1"/>
            <p:nvPr/>
          </p:nvSpPr>
          <p:spPr>
            <a:xfrm>
              <a:off x="7240269" y="3783254"/>
              <a:ext cx="94128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94" name="Graphic 93">
              <a:extLst>
                <a:ext uri="{FF2B5EF4-FFF2-40B4-BE49-F238E27FC236}">
                  <a16:creationId xmlns:a16="http://schemas.microsoft.com/office/drawing/2014/main" id="{20444485-6161-4877-8101-7BEA07BD46B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5654" y="4916786"/>
              <a:ext cx="711200" cy="711200"/>
            </a:xfrm>
            <a:prstGeom prst="rect">
              <a:avLst/>
            </a:prstGeom>
          </p:spPr>
        </p:pic>
        <p:sp>
          <p:nvSpPr>
            <p:cNvPr id="95" name="TextBox 94">
              <a:extLst>
                <a:ext uri="{FF2B5EF4-FFF2-40B4-BE49-F238E27FC236}">
                  <a16:creationId xmlns:a16="http://schemas.microsoft.com/office/drawing/2014/main" id="{0CE12E60-E21C-47E1-AC85-ED0AA959F17C}"/>
                </a:ext>
              </a:extLst>
            </p:cNvPr>
            <p:cNvSpPr txBox="1"/>
            <p:nvPr/>
          </p:nvSpPr>
          <p:spPr>
            <a:xfrm>
              <a:off x="4975395" y="3989868"/>
              <a:ext cx="130195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sp>
          <p:nvSpPr>
            <p:cNvPr id="96" name="TextBox 95">
              <a:extLst>
                <a:ext uri="{FF2B5EF4-FFF2-40B4-BE49-F238E27FC236}">
                  <a16:creationId xmlns:a16="http://schemas.microsoft.com/office/drawing/2014/main" id="{DB5ED402-3B75-4262-AC34-321668ED701E}"/>
                </a:ext>
              </a:extLst>
            </p:cNvPr>
            <p:cNvSpPr txBox="1"/>
            <p:nvPr/>
          </p:nvSpPr>
          <p:spPr>
            <a:xfrm>
              <a:off x="4967375" y="5634185"/>
              <a:ext cx="130195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sp>
          <p:nvSpPr>
            <p:cNvPr id="105" name="TextBox 104">
              <a:extLst>
                <a:ext uri="{FF2B5EF4-FFF2-40B4-BE49-F238E27FC236}">
                  <a16:creationId xmlns:a16="http://schemas.microsoft.com/office/drawing/2014/main" id="{02301828-40B6-4C6A-AF20-6DDB60E72912}"/>
                </a:ext>
              </a:extLst>
            </p:cNvPr>
            <p:cNvSpPr txBox="1"/>
            <p:nvPr/>
          </p:nvSpPr>
          <p:spPr>
            <a:xfrm>
              <a:off x="7010896" y="1356498"/>
              <a:ext cx="89800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grpSp>
      <p:sp>
        <p:nvSpPr>
          <p:cNvPr id="4" name="Footer Placeholder 3">
            <a:extLst>
              <a:ext uri="{FF2B5EF4-FFF2-40B4-BE49-F238E27FC236}">
                <a16:creationId xmlns:a16="http://schemas.microsoft.com/office/drawing/2014/main" id="{B37AFE86-988C-48D3-AA77-C5117E9EAE4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CE7D43D-89A7-4828-9C4D-BA2F03A60240}"/>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1310691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10972800" cy="488498"/>
          </a:xfrm>
        </p:spPr>
        <p:txBody>
          <a:bodyPr>
            <a:normAutofit fontScale="85000" lnSpcReduction="10000"/>
          </a:bodyPr>
          <a:lstStyle/>
          <a:p>
            <a:r>
              <a:rPr lang="en-US" sz="2400" b="1" dirty="0">
                <a:latin typeface="+mn-lt"/>
              </a:rPr>
              <a:t>Module 9: Implementing Elasticity, High Availability, and Monitoring</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43E490-F455-4FEC-9D5C-6C3B141733D8}"/>
              </a:ext>
            </a:extLst>
          </p:cNvPr>
          <p:cNvSpPr>
            <a:spLocks noGrp="1"/>
          </p:cNvSpPr>
          <p:nvPr>
            <p:ph type="title"/>
          </p:nvPr>
        </p:nvSpPr>
        <p:spPr/>
        <p:txBody>
          <a:bodyPr/>
          <a:lstStyle/>
          <a:p>
            <a:r>
              <a:rPr lang="en-US" dirty="0">
                <a:latin typeface="+mn-lt"/>
              </a:rPr>
              <a:t>Example of a highly available architecture (2 of 3)</a:t>
            </a:r>
          </a:p>
        </p:txBody>
      </p:sp>
      <p:grpSp>
        <p:nvGrpSpPr>
          <p:cNvPr id="9" name="Group 8" descr="a second load balancer can route inbound traffic from the instances in the public subnets to the instances in the private subnets.">
            <a:extLst>
              <a:ext uri="{FF2B5EF4-FFF2-40B4-BE49-F238E27FC236}">
                <a16:creationId xmlns:a16="http://schemas.microsoft.com/office/drawing/2014/main" id="{D35B85E8-AC55-444E-B5BA-E4F1A154F3E5}"/>
              </a:ext>
            </a:extLst>
          </p:cNvPr>
          <p:cNvGrpSpPr/>
          <p:nvPr/>
        </p:nvGrpSpPr>
        <p:grpSpPr>
          <a:xfrm>
            <a:off x="1858638" y="1290995"/>
            <a:ext cx="8931925" cy="5074392"/>
            <a:chOff x="1858638" y="1290995"/>
            <a:chExt cx="8931925" cy="5074392"/>
          </a:xfrm>
        </p:grpSpPr>
        <p:sp>
          <p:nvSpPr>
            <p:cNvPr id="79" name="TextBox 78">
              <a:extLst>
                <a:ext uri="{FF2B5EF4-FFF2-40B4-BE49-F238E27FC236}">
                  <a16:creationId xmlns:a16="http://schemas.microsoft.com/office/drawing/2014/main" id="{10FEDD21-A615-46A8-B59D-0C5DE922B748}"/>
                </a:ext>
              </a:extLst>
            </p:cNvPr>
            <p:cNvSpPr txBox="1"/>
            <p:nvPr/>
          </p:nvSpPr>
          <p:spPr>
            <a:xfrm>
              <a:off x="9405247" y="4687553"/>
              <a:ext cx="1385316" cy="584775"/>
            </a:xfrm>
            <a:prstGeom prst="rect">
              <a:avLst/>
            </a:prstGeom>
            <a:noFill/>
            <a:ln w="38100">
              <a:solidFill>
                <a:schemeClr val="accent5"/>
              </a:solidFill>
            </a:ln>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Inbound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traffic</a:t>
              </a:r>
            </a:p>
          </p:txBody>
        </p:sp>
        <p:cxnSp>
          <p:nvCxnSpPr>
            <p:cNvPr id="81" name="Straight Connector 80">
              <a:extLst>
                <a:ext uri="{FF2B5EF4-FFF2-40B4-BE49-F238E27FC236}">
                  <a16:creationId xmlns:a16="http://schemas.microsoft.com/office/drawing/2014/main" id="{775BF331-D8BB-44C9-B4E5-30B8CE55F3EC}"/>
                </a:ext>
              </a:extLst>
            </p:cNvPr>
            <p:cNvCxnSpPr>
              <a:cxnSpLocks/>
              <a:endCxn id="79" idx="1"/>
            </p:cNvCxnSpPr>
            <p:nvPr/>
          </p:nvCxnSpPr>
          <p:spPr>
            <a:xfrm>
              <a:off x="6844178" y="4170947"/>
              <a:ext cx="2561069" cy="808994"/>
            </a:xfrm>
            <a:prstGeom prst="line">
              <a:avLst/>
            </a:prstGeom>
            <a:ln>
              <a:solidFill>
                <a:schemeClr val="accent5"/>
              </a:solidFill>
              <a:prstDash val="lg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1B9D038-BB33-4DF7-BB73-391F9EFB5E52}"/>
                </a:ext>
              </a:extLst>
            </p:cNvPr>
            <p:cNvSpPr/>
            <p:nvPr/>
          </p:nvSpPr>
          <p:spPr>
            <a:xfrm>
              <a:off x="6386978"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Public subnet</a:t>
              </a:r>
            </a:p>
          </p:txBody>
        </p:sp>
        <p:pic>
          <p:nvPicPr>
            <p:cNvPr id="39" name="Graphic 38">
              <a:extLst>
                <a:ext uri="{FF2B5EF4-FFF2-40B4-BE49-F238E27FC236}">
                  <a16:creationId xmlns:a16="http://schemas.microsoft.com/office/drawing/2014/main" id="{ECA3FDBC-F99A-4044-9CF1-18D8D7A6D9E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6978" y="2761283"/>
              <a:ext cx="457200" cy="457200"/>
            </a:xfrm>
            <a:prstGeom prst="rect">
              <a:avLst/>
            </a:prstGeom>
          </p:spPr>
        </p:pic>
        <p:sp>
          <p:nvSpPr>
            <p:cNvPr id="7" name="Rectangle 6">
              <a:extLst>
                <a:ext uri="{FF2B5EF4-FFF2-40B4-BE49-F238E27FC236}">
                  <a16:creationId xmlns:a16="http://schemas.microsoft.com/office/drawing/2014/main" id="{B8CD3AAC-942A-4B95-B288-1BF15829EB3E}"/>
                </a:ext>
              </a:extLst>
            </p:cNvPr>
            <p:cNvSpPr/>
            <p:nvPr/>
          </p:nvSpPr>
          <p:spPr>
            <a:xfrm>
              <a:off x="1858638" y="2381753"/>
              <a:ext cx="6721509" cy="386372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8" name="Graphic 7">
              <a:extLst>
                <a:ext uri="{FF2B5EF4-FFF2-40B4-BE49-F238E27FC236}">
                  <a16:creationId xmlns:a16="http://schemas.microsoft.com/office/drawing/2014/main" id="{54BC6548-FBC9-471D-9DC1-59630B96DA4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8639" y="2381753"/>
              <a:ext cx="457200" cy="457200"/>
            </a:xfrm>
            <a:prstGeom prst="rect">
              <a:avLst/>
            </a:prstGeom>
          </p:spPr>
        </p:pic>
        <p:sp>
          <p:nvSpPr>
            <p:cNvPr id="10" name="Rectangle 9">
              <a:extLst>
                <a:ext uri="{FF2B5EF4-FFF2-40B4-BE49-F238E27FC236}">
                  <a16:creationId xmlns:a16="http://schemas.microsoft.com/office/drawing/2014/main" id="{83D8FDE8-8AF3-4E0A-8115-C19D6242A9B1}"/>
                </a:ext>
              </a:extLst>
            </p:cNvPr>
            <p:cNvSpPr/>
            <p:nvPr/>
          </p:nvSpPr>
          <p:spPr>
            <a:xfrm>
              <a:off x="6295538" y="1976695"/>
              <a:ext cx="2103120" cy="43886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sp>
          <p:nvSpPr>
            <p:cNvPr id="11" name="Rectangle 10">
              <a:extLst>
                <a:ext uri="{FF2B5EF4-FFF2-40B4-BE49-F238E27FC236}">
                  <a16:creationId xmlns:a16="http://schemas.microsoft.com/office/drawing/2014/main" id="{FC8A1ADE-D99C-42AB-BB91-9AAC9B34149C}"/>
                </a:ext>
              </a:extLst>
            </p:cNvPr>
            <p:cNvSpPr/>
            <p:nvPr/>
          </p:nvSpPr>
          <p:spPr>
            <a:xfrm>
              <a:off x="2839736" y="1976697"/>
              <a:ext cx="2103120" cy="43886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pic>
          <p:nvPicPr>
            <p:cNvPr id="12" name="Graphic 11">
              <a:extLst>
                <a:ext uri="{FF2B5EF4-FFF2-40B4-BE49-F238E27FC236}">
                  <a16:creationId xmlns:a16="http://schemas.microsoft.com/office/drawing/2014/main" id="{6A187967-2FFB-4FB6-A162-AD4986C3C7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4236" y="3275101"/>
              <a:ext cx="711200" cy="711200"/>
            </a:xfrm>
            <a:prstGeom prst="rect">
              <a:avLst/>
            </a:prstGeom>
          </p:spPr>
        </p:pic>
        <p:pic>
          <p:nvPicPr>
            <p:cNvPr id="13" name="Graphic 12">
              <a:extLst>
                <a:ext uri="{FF2B5EF4-FFF2-40B4-BE49-F238E27FC236}">
                  <a16:creationId xmlns:a16="http://schemas.microsoft.com/office/drawing/2014/main" id="{EA55C655-424B-4A9C-B58F-8DC7AC30C2E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4247" y="2134213"/>
              <a:ext cx="469900" cy="469900"/>
            </a:xfrm>
            <a:prstGeom prst="rect">
              <a:avLst/>
            </a:prstGeom>
          </p:spPr>
        </p:pic>
        <p:sp>
          <p:nvSpPr>
            <p:cNvPr id="15" name="Rectangle 14">
              <a:extLst>
                <a:ext uri="{FF2B5EF4-FFF2-40B4-BE49-F238E27FC236}">
                  <a16:creationId xmlns:a16="http://schemas.microsoft.com/office/drawing/2014/main" id="{6B1C4503-9F25-4B19-996B-389551EB0CBE}"/>
                </a:ext>
              </a:extLst>
            </p:cNvPr>
            <p:cNvSpPr/>
            <p:nvPr/>
          </p:nvSpPr>
          <p:spPr>
            <a:xfrm>
              <a:off x="2931176"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Public subnet</a:t>
              </a:r>
            </a:p>
          </p:txBody>
        </p:sp>
        <p:pic>
          <p:nvPicPr>
            <p:cNvPr id="17" name="Graphic 16">
              <a:extLst>
                <a:ext uri="{FF2B5EF4-FFF2-40B4-BE49-F238E27FC236}">
                  <a16:creationId xmlns:a16="http://schemas.microsoft.com/office/drawing/2014/main" id="{D1BA923B-2D01-48C1-840D-9AEEDBFB54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176" y="2761283"/>
              <a:ext cx="457200" cy="457200"/>
            </a:xfrm>
            <a:prstGeom prst="rect">
              <a:avLst/>
            </a:prstGeom>
          </p:spPr>
        </p:pic>
        <p:sp>
          <p:nvSpPr>
            <p:cNvPr id="22" name="TextBox 21">
              <a:extLst>
                <a:ext uri="{FF2B5EF4-FFF2-40B4-BE49-F238E27FC236}">
                  <a16:creationId xmlns:a16="http://schemas.microsoft.com/office/drawing/2014/main" id="{CD27FEDB-2E3F-43C0-90E7-776AFD69A119}"/>
                </a:ext>
              </a:extLst>
            </p:cNvPr>
            <p:cNvSpPr txBox="1"/>
            <p:nvPr/>
          </p:nvSpPr>
          <p:spPr>
            <a:xfrm>
              <a:off x="5142474" y="2529944"/>
              <a:ext cx="952505"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Internet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sp>
          <p:nvSpPr>
            <p:cNvPr id="26" name="Rectangle 25">
              <a:extLst>
                <a:ext uri="{FF2B5EF4-FFF2-40B4-BE49-F238E27FC236}">
                  <a16:creationId xmlns:a16="http://schemas.microsoft.com/office/drawing/2014/main" id="{C1A04978-61E7-44C5-A619-A3ABB5EE5598}"/>
                </a:ext>
              </a:extLst>
            </p:cNvPr>
            <p:cNvSpPr/>
            <p:nvPr/>
          </p:nvSpPr>
          <p:spPr>
            <a:xfrm>
              <a:off x="2931176"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pic>
          <p:nvPicPr>
            <p:cNvPr id="27" name="Graphic 26">
              <a:extLst>
                <a:ext uri="{FF2B5EF4-FFF2-40B4-BE49-F238E27FC236}">
                  <a16:creationId xmlns:a16="http://schemas.microsoft.com/office/drawing/2014/main" id="{9D723758-C7A5-4D5A-8DAD-FFD588A60AD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31176" y="4394876"/>
              <a:ext cx="457200" cy="457200"/>
            </a:xfrm>
            <a:prstGeom prst="rect">
              <a:avLst/>
            </a:prstGeom>
          </p:spPr>
        </p:pic>
        <p:sp>
          <p:nvSpPr>
            <p:cNvPr id="30" name="Rectangle 29">
              <a:extLst>
                <a:ext uri="{FF2B5EF4-FFF2-40B4-BE49-F238E27FC236}">
                  <a16:creationId xmlns:a16="http://schemas.microsoft.com/office/drawing/2014/main" id="{C678D669-20F4-4220-B68C-7E5290434F4C}"/>
                </a:ext>
              </a:extLst>
            </p:cNvPr>
            <p:cNvSpPr/>
            <p:nvPr/>
          </p:nvSpPr>
          <p:spPr>
            <a:xfrm>
              <a:off x="6386978"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pic>
          <p:nvPicPr>
            <p:cNvPr id="31" name="Graphic 30">
              <a:extLst>
                <a:ext uri="{FF2B5EF4-FFF2-40B4-BE49-F238E27FC236}">
                  <a16:creationId xmlns:a16="http://schemas.microsoft.com/office/drawing/2014/main" id="{6896F7EA-9F94-4E5C-B2F2-DCC2B8920F3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6978" y="4394876"/>
              <a:ext cx="457200" cy="457200"/>
            </a:xfrm>
            <a:prstGeom prst="rect">
              <a:avLst/>
            </a:prstGeom>
          </p:spPr>
        </p:pic>
        <p:pic>
          <p:nvPicPr>
            <p:cNvPr id="82" name="Graphic 81">
              <a:extLst>
                <a:ext uri="{FF2B5EF4-FFF2-40B4-BE49-F238E27FC236}">
                  <a16:creationId xmlns:a16="http://schemas.microsoft.com/office/drawing/2014/main" id="{9D21592C-374C-4BA9-A9EE-8728A990D08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20432" y="3307185"/>
              <a:ext cx="640080" cy="640080"/>
            </a:xfrm>
            <a:prstGeom prst="rect">
              <a:avLst/>
            </a:prstGeom>
          </p:spPr>
        </p:pic>
        <p:pic>
          <p:nvPicPr>
            <p:cNvPr id="83" name="Graphic 82">
              <a:extLst>
                <a:ext uri="{FF2B5EF4-FFF2-40B4-BE49-F238E27FC236}">
                  <a16:creationId xmlns:a16="http://schemas.microsoft.com/office/drawing/2014/main" id="{EDEF84E3-0434-49AF-B4F1-3BFC620E593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20432" y="4952288"/>
              <a:ext cx="640080" cy="640080"/>
            </a:xfrm>
            <a:prstGeom prst="rect">
              <a:avLst/>
            </a:prstGeom>
          </p:spPr>
        </p:pic>
        <p:pic>
          <p:nvPicPr>
            <p:cNvPr id="84" name="Graphic 83">
              <a:extLst>
                <a:ext uri="{FF2B5EF4-FFF2-40B4-BE49-F238E27FC236}">
                  <a16:creationId xmlns:a16="http://schemas.microsoft.com/office/drawing/2014/main" id="{8D1BA14D-B6DD-40BA-8B88-AB3B5D8716A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29756" y="3307185"/>
              <a:ext cx="640080" cy="640080"/>
            </a:xfrm>
            <a:prstGeom prst="rect">
              <a:avLst/>
            </a:prstGeom>
          </p:spPr>
        </p:pic>
        <p:pic>
          <p:nvPicPr>
            <p:cNvPr id="85" name="Graphic 84">
              <a:extLst>
                <a:ext uri="{FF2B5EF4-FFF2-40B4-BE49-F238E27FC236}">
                  <a16:creationId xmlns:a16="http://schemas.microsoft.com/office/drawing/2014/main" id="{18E1A00D-9018-444F-A6F3-D69091EBBD5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29756" y="4952288"/>
              <a:ext cx="640080" cy="640080"/>
            </a:xfrm>
            <a:prstGeom prst="rect">
              <a:avLst/>
            </a:prstGeom>
          </p:spPr>
        </p:pic>
        <p:pic>
          <p:nvPicPr>
            <p:cNvPr id="88" name="Graphic 87">
              <a:extLst>
                <a:ext uri="{FF2B5EF4-FFF2-40B4-BE49-F238E27FC236}">
                  <a16:creationId xmlns:a16="http://schemas.microsoft.com/office/drawing/2014/main" id="{52AB7590-0EE7-49E1-9C88-AFFF519C8B4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94933" y="3307185"/>
              <a:ext cx="469900" cy="469900"/>
            </a:xfrm>
            <a:prstGeom prst="rect">
              <a:avLst/>
            </a:prstGeom>
          </p:spPr>
        </p:pic>
        <p:pic>
          <p:nvPicPr>
            <p:cNvPr id="89" name="Graphic 88">
              <a:extLst>
                <a:ext uri="{FF2B5EF4-FFF2-40B4-BE49-F238E27FC236}">
                  <a16:creationId xmlns:a16="http://schemas.microsoft.com/office/drawing/2014/main" id="{FA7AFC5A-C1A1-4B30-B1C4-E6CBFB9DBA3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73432" y="3307185"/>
              <a:ext cx="469900" cy="469900"/>
            </a:xfrm>
            <a:prstGeom prst="rect">
              <a:avLst/>
            </a:prstGeom>
          </p:spPr>
        </p:pic>
        <p:sp>
          <p:nvSpPr>
            <p:cNvPr id="90" name="TextBox 89">
              <a:extLst>
                <a:ext uri="{FF2B5EF4-FFF2-40B4-BE49-F238E27FC236}">
                  <a16:creationId xmlns:a16="http://schemas.microsoft.com/office/drawing/2014/main" id="{2111FE70-D013-43BD-8604-5FB1F223DEC1}"/>
                </a:ext>
              </a:extLst>
            </p:cNvPr>
            <p:cNvSpPr txBox="1"/>
            <p:nvPr/>
          </p:nvSpPr>
          <p:spPr>
            <a:xfrm>
              <a:off x="3059535" y="3718252"/>
              <a:ext cx="94128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NAT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sp>
          <p:nvSpPr>
            <p:cNvPr id="93" name="TextBox 92">
              <a:extLst>
                <a:ext uri="{FF2B5EF4-FFF2-40B4-BE49-F238E27FC236}">
                  <a16:creationId xmlns:a16="http://schemas.microsoft.com/office/drawing/2014/main" id="{6B014316-D850-43A9-BB03-B7E681C70EEB}"/>
                </a:ext>
              </a:extLst>
            </p:cNvPr>
            <p:cNvSpPr txBox="1"/>
            <p:nvPr/>
          </p:nvSpPr>
          <p:spPr>
            <a:xfrm>
              <a:off x="7237741" y="3783254"/>
              <a:ext cx="94128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NAT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pic>
          <p:nvPicPr>
            <p:cNvPr id="94" name="Graphic 93">
              <a:extLst>
                <a:ext uri="{FF2B5EF4-FFF2-40B4-BE49-F238E27FC236}">
                  <a16:creationId xmlns:a16="http://schemas.microsoft.com/office/drawing/2014/main" id="{20444485-6161-4877-8101-7BEA07BD46B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4236" y="4916786"/>
              <a:ext cx="711200" cy="711200"/>
            </a:xfrm>
            <a:prstGeom prst="rect">
              <a:avLst/>
            </a:prstGeom>
          </p:spPr>
        </p:pic>
        <p:sp>
          <p:nvSpPr>
            <p:cNvPr id="95" name="TextBox 94">
              <a:extLst>
                <a:ext uri="{FF2B5EF4-FFF2-40B4-BE49-F238E27FC236}">
                  <a16:creationId xmlns:a16="http://schemas.microsoft.com/office/drawing/2014/main" id="{0CE12E60-E21C-47E1-AC85-ED0AA959F17C}"/>
                </a:ext>
              </a:extLst>
            </p:cNvPr>
            <p:cNvSpPr txBox="1"/>
            <p:nvPr/>
          </p:nvSpPr>
          <p:spPr>
            <a:xfrm>
              <a:off x="4968857" y="3989868"/>
              <a:ext cx="1301959"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Elastic Load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Balancing</a:t>
              </a:r>
            </a:p>
          </p:txBody>
        </p:sp>
        <p:sp>
          <p:nvSpPr>
            <p:cNvPr id="96" name="TextBox 95">
              <a:extLst>
                <a:ext uri="{FF2B5EF4-FFF2-40B4-BE49-F238E27FC236}">
                  <a16:creationId xmlns:a16="http://schemas.microsoft.com/office/drawing/2014/main" id="{DB5ED402-3B75-4262-AC34-321668ED701E}"/>
                </a:ext>
              </a:extLst>
            </p:cNvPr>
            <p:cNvSpPr txBox="1"/>
            <p:nvPr/>
          </p:nvSpPr>
          <p:spPr>
            <a:xfrm>
              <a:off x="4968857" y="5634185"/>
              <a:ext cx="1301959"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Elastic Load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Balancing</a:t>
              </a:r>
            </a:p>
          </p:txBody>
        </p:sp>
        <p:cxnSp>
          <p:nvCxnSpPr>
            <p:cNvPr id="3" name="Straight Arrow Connector 2">
              <a:extLst>
                <a:ext uri="{FF2B5EF4-FFF2-40B4-BE49-F238E27FC236}">
                  <a16:creationId xmlns:a16="http://schemas.microsoft.com/office/drawing/2014/main" id="{CFE0225F-7676-4E1A-BFD7-629ACA04981C}"/>
                </a:ext>
              </a:extLst>
            </p:cNvPr>
            <p:cNvCxnSpPr>
              <a:stCxn id="94" idx="1"/>
              <a:endCxn id="83" idx="3"/>
            </p:cNvCxnSpPr>
            <p:nvPr/>
          </p:nvCxnSpPr>
          <p:spPr>
            <a:xfrm flipH="1" flipV="1">
              <a:off x="4660512" y="5272328"/>
              <a:ext cx="603724" cy="5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1A32EA-F76F-49BC-963A-0239449A5475}"/>
                </a:ext>
              </a:extLst>
            </p:cNvPr>
            <p:cNvCxnSpPr>
              <a:stCxn id="94" idx="3"/>
              <a:endCxn id="85" idx="1"/>
            </p:cNvCxnSpPr>
            <p:nvPr/>
          </p:nvCxnSpPr>
          <p:spPr>
            <a:xfrm flipV="1">
              <a:off x="5975436" y="5272328"/>
              <a:ext cx="554320" cy="5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9F606D-8684-47DC-A64C-95B271A9A835}"/>
                </a:ext>
              </a:extLst>
            </p:cNvPr>
            <p:cNvCxnSpPr>
              <a:cxnSpLocks/>
            </p:cNvCxnSpPr>
            <p:nvPr/>
          </p:nvCxnSpPr>
          <p:spPr>
            <a:xfrm flipH="1" flipV="1">
              <a:off x="4489261" y="3989868"/>
              <a:ext cx="773866" cy="862209"/>
            </a:xfrm>
            <a:prstGeom prst="straightConnector1">
              <a:avLst/>
            </a:prstGeom>
            <a:ln w="381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F46B83-97FE-46C5-BB9E-004095DEB989}"/>
                </a:ext>
              </a:extLst>
            </p:cNvPr>
            <p:cNvCxnSpPr>
              <a:cxnSpLocks/>
            </p:cNvCxnSpPr>
            <p:nvPr/>
          </p:nvCxnSpPr>
          <p:spPr>
            <a:xfrm flipV="1">
              <a:off x="5974797" y="3986301"/>
              <a:ext cx="1012827" cy="865776"/>
            </a:xfrm>
            <a:prstGeom prst="straightConnector1">
              <a:avLst/>
            </a:prstGeom>
            <a:ln w="381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4F35F469-C87A-455B-8DAD-6D5408DF0DE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25652" y="1290995"/>
              <a:ext cx="469900" cy="469900"/>
            </a:xfrm>
            <a:prstGeom prst="rect">
              <a:avLst/>
            </a:prstGeom>
          </p:spPr>
        </p:pic>
        <p:sp>
          <p:nvSpPr>
            <p:cNvPr id="42" name="TextBox 41">
              <a:extLst>
                <a:ext uri="{FF2B5EF4-FFF2-40B4-BE49-F238E27FC236}">
                  <a16:creationId xmlns:a16="http://schemas.microsoft.com/office/drawing/2014/main" id="{0C2F5A85-8151-46A0-8F73-64D5AF15627D}"/>
                </a:ext>
              </a:extLst>
            </p:cNvPr>
            <p:cNvSpPr txBox="1"/>
            <p:nvPr/>
          </p:nvSpPr>
          <p:spPr>
            <a:xfrm>
              <a:off x="7016296" y="1356498"/>
              <a:ext cx="89800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grpSp>
      <p:sp>
        <p:nvSpPr>
          <p:cNvPr id="4" name="Footer Placeholder 3">
            <a:extLst>
              <a:ext uri="{FF2B5EF4-FFF2-40B4-BE49-F238E27FC236}">
                <a16:creationId xmlns:a16="http://schemas.microsoft.com/office/drawing/2014/main" id="{B37AFE86-988C-48D3-AA77-C5117E9EAE4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CE7D43D-89A7-4828-9C4D-BA2F03A60240}"/>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3350680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43E490-F455-4FEC-9D5C-6C3B141733D8}"/>
              </a:ext>
            </a:extLst>
          </p:cNvPr>
          <p:cNvSpPr>
            <a:spLocks noGrp="1"/>
          </p:cNvSpPr>
          <p:nvPr>
            <p:ph type="title"/>
          </p:nvPr>
        </p:nvSpPr>
        <p:spPr/>
        <p:txBody>
          <a:bodyPr/>
          <a:lstStyle/>
          <a:p>
            <a:r>
              <a:rPr lang="en-US" dirty="0"/>
              <a:t>Example of a highly available architecture (3 of 3)</a:t>
            </a:r>
          </a:p>
        </p:txBody>
      </p:sp>
      <p:grpSp>
        <p:nvGrpSpPr>
          <p:cNvPr id="2" name="Group 1" descr="It’s a best practice to have NAT gateways in both Availability Zones in case resources in one availability zone lose internet access.">
            <a:extLst>
              <a:ext uri="{FF2B5EF4-FFF2-40B4-BE49-F238E27FC236}">
                <a16:creationId xmlns:a16="http://schemas.microsoft.com/office/drawing/2014/main" id="{94C976C5-355B-47B6-B218-B4279D5903B6}"/>
              </a:ext>
            </a:extLst>
          </p:cNvPr>
          <p:cNvGrpSpPr/>
          <p:nvPr/>
        </p:nvGrpSpPr>
        <p:grpSpPr>
          <a:xfrm>
            <a:off x="647945" y="1290995"/>
            <a:ext cx="7940130" cy="5074392"/>
            <a:chOff x="647945" y="1290995"/>
            <a:chExt cx="7940130" cy="5074392"/>
          </a:xfrm>
        </p:grpSpPr>
        <p:sp>
          <p:nvSpPr>
            <p:cNvPr id="79" name="TextBox 78">
              <a:extLst>
                <a:ext uri="{FF2B5EF4-FFF2-40B4-BE49-F238E27FC236}">
                  <a16:creationId xmlns:a16="http://schemas.microsoft.com/office/drawing/2014/main" id="{10FEDD21-A615-46A8-B59D-0C5DE922B748}"/>
                </a:ext>
              </a:extLst>
            </p:cNvPr>
            <p:cNvSpPr txBox="1"/>
            <p:nvPr/>
          </p:nvSpPr>
          <p:spPr>
            <a:xfrm>
              <a:off x="647945" y="3878948"/>
              <a:ext cx="1385316" cy="584775"/>
            </a:xfrm>
            <a:prstGeom prst="rect">
              <a:avLst/>
            </a:prstGeom>
            <a:noFill/>
            <a:ln w="38100">
              <a:solidFill>
                <a:schemeClr val="accent4"/>
              </a:solidFill>
            </a:ln>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Outbound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traffic</a:t>
              </a:r>
            </a:p>
          </p:txBody>
        </p:sp>
        <p:cxnSp>
          <p:nvCxnSpPr>
            <p:cNvPr id="81" name="Straight Connector 80">
              <a:extLst>
                <a:ext uri="{FF2B5EF4-FFF2-40B4-BE49-F238E27FC236}">
                  <a16:creationId xmlns:a16="http://schemas.microsoft.com/office/drawing/2014/main" id="{775BF331-D8BB-44C9-B4E5-30B8CE55F3EC}"/>
                </a:ext>
                <a:ext uri="{C183D7F6-B498-43B3-948B-1728B52AA6E4}">
                  <adec:decorative xmlns:adec="http://schemas.microsoft.com/office/drawing/2017/decorative" val="1"/>
                </a:ext>
              </a:extLst>
            </p:cNvPr>
            <p:cNvCxnSpPr>
              <a:cxnSpLocks/>
              <a:stCxn id="88" idx="0"/>
              <a:endCxn id="79" idx="0"/>
            </p:cNvCxnSpPr>
            <p:nvPr/>
          </p:nvCxnSpPr>
          <p:spPr>
            <a:xfrm flipH="1">
              <a:off x="1340603" y="3307185"/>
              <a:ext cx="2197208" cy="571763"/>
            </a:xfrm>
            <a:prstGeom prst="line">
              <a:avLst/>
            </a:prstGeom>
            <a:ln>
              <a:solidFill>
                <a:schemeClr val="accent4"/>
              </a:solidFill>
              <a:prstDash val="lg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1B9D038-BB33-4DF7-BB73-391F9EFB5E52}"/>
                </a:ext>
              </a:extLst>
            </p:cNvPr>
            <p:cNvSpPr/>
            <p:nvPr/>
          </p:nvSpPr>
          <p:spPr>
            <a:xfrm>
              <a:off x="6394906"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Public subnet</a:t>
              </a:r>
            </a:p>
          </p:txBody>
        </p:sp>
        <p:pic>
          <p:nvPicPr>
            <p:cNvPr id="39" name="Graphic 38">
              <a:extLst>
                <a:ext uri="{FF2B5EF4-FFF2-40B4-BE49-F238E27FC236}">
                  <a16:creationId xmlns:a16="http://schemas.microsoft.com/office/drawing/2014/main" id="{ECA3FDBC-F99A-4044-9CF1-18D8D7A6D9E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4906" y="2761283"/>
              <a:ext cx="457200" cy="457200"/>
            </a:xfrm>
            <a:prstGeom prst="rect">
              <a:avLst/>
            </a:prstGeom>
          </p:spPr>
        </p:pic>
        <p:sp>
          <p:nvSpPr>
            <p:cNvPr id="7" name="Rectangle 6">
              <a:extLst>
                <a:ext uri="{FF2B5EF4-FFF2-40B4-BE49-F238E27FC236}">
                  <a16:creationId xmlns:a16="http://schemas.microsoft.com/office/drawing/2014/main" id="{B8CD3AAC-942A-4B95-B288-1BF15829EB3E}"/>
                </a:ext>
              </a:extLst>
            </p:cNvPr>
            <p:cNvSpPr/>
            <p:nvPr/>
          </p:nvSpPr>
          <p:spPr>
            <a:xfrm>
              <a:off x="1866566" y="2381753"/>
              <a:ext cx="6721509" cy="386372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Graphic 7">
              <a:extLst>
                <a:ext uri="{FF2B5EF4-FFF2-40B4-BE49-F238E27FC236}">
                  <a16:creationId xmlns:a16="http://schemas.microsoft.com/office/drawing/2014/main" id="{54BC6548-FBC9-471D-9DC1-59630B96DA4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6567" y="2381753"/>
              <a:ext cx="457200" cy="457200"/>
            </a:xfrm>
            <a:prstGeom prst="rect">
              <a:avLst/>
            </a:prstGeom>
          </p:spPr>
        </p:pic>
        <p:pic>
          <p:nvPicPr>
            <p:cNvPr id="9" name="Graphic 8">
              <a:extLst>
                <a:ext uri="{FF2B5EF4-FFF2-40B4-BE49-F238E27FC236}">
                  <a16:creationId xmlns:a16="http://schemas.microsoft.com/office/drawing/2014/main" id="{A1444235-BAB3-488A-8043-25F0471AE33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5652" y="1290995"/>
              <a:ext cx="469900" cy="469900"/>
            </a:xfrm>
            <a:prstGeom prst="rect">
              <a:avLst/>
            </a:prstGeom>
          </p:spPr>
        </p:pic>
        <p:sp>
          <p:nvSpPr>
            <p:cNvPr id="10" name="Rectangle 9">
              <a:extLst>
                <a:ext uri="{FF2B5EF4-FFF2-40B4-BE49-F238E27FC236}">
                  <a16:creationId xmlns:a16="http://schemas.microsoft.com/office/drawing/2014/main" id="{83D8FDE8-8AF3-4E0A-8115-C19D6242A9B1}"/>
                </a:ext>
              </a:extLst>
            </p:cNvPr>
            <p:cNvSpPr/>
            <p:nvPr/>
          </p:nvSpPr>
          <p:spPr>
            <a:xfrm>
              <a:off x="6303466" y="1976695"/>
              <a:ext cx="2103120" cy="43886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B</a:t>
              </a:r>
            </a:p>
          </p:txBody>
        </p:sp>
        <p:sp>
          <p:nvSpPr>
            <p:cNvPr id="11" name="Rectangle 10">
              <a:extLst>
                <a:ext uri="{FF2B5EF4-FFF2-40B4-BE49-F238E27FC236}">
                  <a16:creationId xmlns:a16="http://schemas.microsoft.com/office/drawing/2014/main" id="{FC8A1ADE-D99C-42AB-BB91-9AAC9B34149C}"/>
                </a:ext>
              </a:extLst>
            </p:cNvPr>
            <p:cNvSpPr/>
            <p:nvPr/>
          </p:nvSpPr>
          <p:spPr>
            <a:xfrm>
              <a:off x="2847664" y="1976697"/>
              <a:ext cx="2103120" cy="43886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pic>
          <p:nvPicPr>
            <p:cNvPr id="12" name="Graphic 11">
              <a:extLst>
                <a:ext uri="{FF2B5EF4-FFF2-40B4-BE49-F238E27FC236}">
                  <a16:creationId xmlns:a16="http://schemas.microsoft.com/office/drawing/2014/main" id="{6A187967-2FFB-4FB6-A162-AD4986C3C75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71525" y="3275101"/>
              <a:ext cx="711200" cy="711200"/>
            </a:xfrm>
            <a:prstGeom prst="rect">
              <a:avLst/>
            </a:prstGeom>
          </p:spPr>
        </p:pic>
        <p:pic>
          <p:nvPicPr>
            <p:cNvPr id="13" name="Graphic 12">
              <a:extLst>
                <a:ext uri="{FF2B5EF4-FFF2-40B4-BE49-F238E27FC236}">
                  <a16:creationId xmlns:a16="http://schemas.microsoft.com/office/drawing/2014/main" id="{EA55C655-424B-4A9C-B58F-8DC7AC30C2E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2175" y="2134213"/>
              <a:ext cx="469900" cy="469900"/>
            </a:xfrm>
            <a:prstGeom prst="rect">
              <a:avLst/>
            </a:prstGeom>
          </p:spPr>
        </p:pic>
        <p:sp>
          <p:nvSpPr>
            <p:cNvPr id="15" name="Rectangle 14">
              <a:extLst>
                <a:ext uri="{FF2B5EF4-FFF2-40B4-BE49-F238E27FC236}">
                  <a16:creationId xmlns:a16="http://schemas.microsoft.com/office/drawing/2014/main" id="{6B1C4503-9F25-4B19-996B-389551EB0CBE}"/>
                </a:ext>
              </a:extLst>
            </p:cNvPr>
            <p:cNvSpPr/>
            <p:nvPr/>
          </p:nvSpPr>
          <p:spPr>
            <a:xfrm>
              <a:off x="2939104" y="2763642"/>
              <a:ext cx="192024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Public subnet</a:t>
              </a:r>
            </a:p>
          </p:txBody>
        </p:sp>
        <p:pic>
          <p:nvPicPr>
            <p:cNvPr id="17" name="Graphic 16">
              <a:extLst>
                <a:ext uri="{FF2B5EF4-FFF2-40B4-BE49-F238E27FC236}">
                  <a16:creationId xmlns:a16="http://schemas.microsoft.com/office/drawing/2014/main" id="{D1BA923B-2D01-48C1-840D-9AEEDBFB54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9104" y="2761283"/>
              <a:ext cx="457200" cy="457200"/>
            </a:xfrm>
            <a:prstGeom prst="rect">
              <a:avLst/>
            </a:prstGeom>
          </p:spPr>
        </p:pic>
        <p:sp>
          <p:nvSpPr>
            <p:cNvPr id="22" name="TextBox 21">
              <a:extLst>
                <a:ext uri="{FF2B5EF4-FFF2-40B4-BE49-F238E27FC236}">
                  <a16:creationId xmlns:a16="http://schemas.microsoft.com/office/drawing/2014/main" id="{CD27FEDB-2E3F-43C0-90E7-776AFD69A119}"/>
                </a:ext>
              </a:extLst>
            </p:cNvPr>
            <p:cNvSpPr txBox="1"/>
            <p:nvPr/>
          </p:nvSpPr>
          <p:spPr>
            <a:xfrm>
              <a:off x="5150402" y="2529944"/>
              <a:ext cx="95250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26" name="Rectangle 25">
              <a:extLst>
                <a:ext uri="{FF2B5EF4-FFF2-40B4-BE49-F238E27FC236}">
                  <a16:creationId xmlns:a16="http://schemas.microsoft.com/office/drawing/2014/main" id="{C1A04978-61E7-44C5-A619-A3ABB5EE5598}"/>
                </a:ext>
              </a:extLst>
            </p:cNvPr>
            <p:cNvSpPr/>
            <p:nvPr/>
          </p:nvSpPr>
          <p:spPr>
            <a:xfrm>
              <a:off x="2939104"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pic>
          <p:nvPicPr>
            <p:cNvPr id="27" name="Graphic 26">
              <a:extLst>
                <a:ext uri="{FF2B5EF4-FFF2-40B4-BE49-F238E27FC236}">
                  <a16:creationId xmlns:a16="http://schemas.microsoft.com/office/drawing/2014/main" id="{9D723758-C7A5-4D5A-8DAD-FFD588A60AD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39104" y="4394876"/>
              <a:ext cx="457200" cy="457200"/>
            </a:xfrm>
            <a:prstGeom prst="rect">
              <a:avLst/>
            </a:prstGeom>
          </p:spPr>
        </p:pic>
        <p:sp>
          <p:nvSpPr>
            <p:cNvPr id="30" name="Rectangle 29">
              <a:extLst>
                <a:ext uri="{FF2B5EF4-FFF2-40B4-BE49-F238E27FC236}">
                  <a16:creationId xmlns:a16="http://schemas.microsoft.com/office/drawing/2014/main" id="{C678D669-20F4-4220-B68C-7E5290434F4C}"/>
                </a:ext>
              </a:extLst>
            </p:cNvPr>
            <p:cNvSpPr/>
            <p:nvPr/>
          </p:nvSpPr>
          <p:spPr>
            <a:xfrm>
              <a:off x="6394906" y="4397235"/>
              <a:ext cx="192024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1148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pic>
          <p:nvPicPr>
            <p:cNvPr id="31" name="Graphic 30">
              <a:extLst>
                <a:ext uri="{FF2B5EF4-FFF2-40B4-BE49-F238E27FC236}">
                  <a16:creationId xmlns:a16="http://schemas.microsoft.com/office/drawing/2014/main" id="{6896F7EA-9F94-4E5C-B2F2-DCC2B8920F3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94906" y="4394876"/>
              <a:ext cx="457200" cy="457200"/>
            </a:xfrm>
            <a:prstGeom prst="rect">
              <a:avLst/>
            </a:prstGeom>
          </p:spPr>
        </p:pic>
        <p:pic>
          <p:nvPicPr>
            <p:cNvPr id="82" name="Graphic 81">
              <a:extLst>
                <a:ext uri="{FF2B5EF4-FFF2-40B4-BE49-F238E27FC236}">
                  <a16:creationId xmlns:a16="http://schemas.microsoft.com/office/drawing/2014/main" id="{9D21592C-374C-4BA9-A9EE-8728A990D08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28360" y="3307185"/>
              <a:ext cx="640080" cy="640080"/>
            </a:xfrm>
            <a:prstGeom prst="rect">
              <a:avLst/>
            </a:prstGeom>
          </p:spPr>
        </p:pic>
        <p:pic>
          <p:nvPicPr>
            <p:cNvPr id="83" name="Graphic 82">
              <a:extLst>
                <a:ext uri="{FF2B5EF4-FFF2-40B4-BE49-F238E27FC236}">
                  <a16:creationId xmlns:a16="http://schemas.microsoft.com/office/drawing/2014/main" id="{EDEF84E3-0434-49AF-B4F1-3BFC620E593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28360" y="4952288"/>
              <a:ext cx="640080" cy="640080"/>
            </a:xfrm>
            <a:prstGeom prst="rect">
              <a:avLst/>
            </a:prstGeom>
          </p:spPr>
        </p:pic>
        <p:pic>
          <p:nvPicPr>
            <p:cNvPr id="84" name="Graphic 83">
              <a:extLst>
                <a:ext uri="{FF2B5EF4-FFF2-40B4-BE49-F238E27FC236}">
                  <a16:creationId xmlns:a16="http://schemas.microsoft.com/office/drawing/2014/main" id="{8D1BA14D-B6DD-40BA-8B88-AB3B5D8716A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7684" y="3307185"/>
              <a:ext cx="640080" cy="640080"/>
            </a:xfrm>
            <a:prstGeom prst="rect">
              <a:avLst/>
            </a:prstGeom>
          </p:spPr>
        </p:pic>
        <p:pic>
          <p:nvPicPr>
            <p:cNvPr id="85" name="Graphic 84">
              <a:extLst>
                <a:ext uri="{FF2B5EF4-FFF2-40B4-BE49-F238E27FC236}">
                  <a16:creationId xmlns:a16="http://schemas.microsoft.com/office/drawing/2014/main" id="{18E1A00D-9018-444F-A6F3-D69091EBBD5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7684" y="4952288"/>
              <a:ext cx="640080" cy="640080"/>
            </a:xfrm>
            <a:prstGeom prst="rect">
              <a:avLst/>
            </a:prstGeom>
          </p:spPr>
        </p:pic>
        <p:pic>
          <p:nvPicPr>
            <p:cNvPr id="88" name="Graphic 87">
              <a:extLst>
                <a:ext uri="{FF2B5EF4-FFF2-40B4-BE49-F238E27FC236}">
                  <a16:creationId xmlns:a16="http://schemas.microsoft.com/office/drawing/2014/main" id="{52AB7590-0EE7-49E1-9C88-AFFF519C8B4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02861" y="3307185"/>
              <a:ext cx="469900" cy="469900"/>
            </a:xfrm>
            <a:prstGeom prst="rect">
              <a:avLst/>
            </a:prstGeom>
          </p:spPr>
        </p:pic>
        <p:pic>
          <p:nvPicPr>
            <p:cNvPr id="89" name="Graphic 88">
              <a:extLst>
                <a:ext uri="{FF2B5EF4-FFF2-40B4-BE49-F238E27FC236}">
                  <a16:creationId xmlns:a16="http://schemas.microsoft.com/office/drawing/2014/main" id="{FA7AFC5A-C1A1-4B30-B1C4-E6CBFB9DBA3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81360" y="3307185"/>
              <a:ext cx="469900" cy="469900"/>
            </a:xfrm>
            <a:prstGeom prst="rect">
              <a:avLst/>
            </a:prstGeom>
          </p:spPr>
        </p:pic>
        <p:sp>
          <p:nvSpPr>
            <p:cNvPr id="90" name="TextBox 89">
              <a:extLst>
                <a:ext uri="{FF2B5EF4-FFF2-40B4-BE49-F238E27FC236}">
                  <a16:creationId xmlns:a16="http://schemas.microsoft.com/office/drawing/2014/main" id="{2111FE70-D013-43BD-8604-5FB1F223DEC1}"/>
                </a:ext>
              </a:extLst>
            </p:cNvPr>
            <p:cNvSpPr txBox="1"/>
            <p:nvPr/>
          </p:nvSpPr>
          <p:spPr>
            <a:xfrm>
              <a:off x="3067463" y="3718252"/>
              <a:ext cx="94128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93" name="TextBox 92">
              <a:extLst>
                <a:ext uri="{FF2B5EF4-FFF2-40B4-BE49-F238E27FC236}">
                  <a16:creationId xmlns:a16="http://schemas.microsoft.com/office/drawing/2014/main" id="{6B014316-D850-43A9-BB03-B7E681C70EEB}"/>
                </a:ext>
              </a:extLst>
            </p:cNvPr>
            <p:cNvSpPr txBox="1"/>
            <p:nvPr/>
          </p:nvSpPr>
          <p:spPr>
            <a:xfrm>
              <a:off x="7245669" y="3783254"/>
              <a:ext cx="94128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94" name="Graphic 93">
              <a:extLst>
                <a:ext uri="{FF2B5EF4-FFF2-40B4-BE49-F238E27FC236}">
                  <a16:creationId xmlns:a16="http://schemas.microsoft.com/office/drawing/2014/main" id="{20444485-6161-4877-8101-7BEA07BD46B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71054" y="4916786"/>
              <a:ext cx="711200" cy="711200"/>
            </a:xfrm>
            <a:prstGeom prst="rect">
              <a:avLst/>
            </a:prstGeom>
          </p:spPr>
        </p:pic>
        <p:sp>
          <p:nvSpPr>
            <p:cNvPr id="95" name="TextBox 94">
              <a:extLst>
                <a:ext uri="{FF2B5EF4-FFF2-40B4-BE49-F238E27FC236}">
                  <a16:creationId xmlns:a16="http://schemas.microsoft.com/office/drawing/2014/main" id="{0CE12E60-E21C-47E1-AC85-ED0AA959F17C}"/>
                </a:ext>
              </a:extLst>
            </p:cNvPr>
            <p:cNvSpPr txBox="1"/>
            <p:nvPr/>
          </p:nvSpPr>
          <p:spPr>
            <a:xfrm>
              <a:off x="4980795" y="3989868"/>
              <a:ext cx="130195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sp>
          <p:nvSpPr>
            <p:cNvPr id="96" name="TextBox 95">
              <a:extLst>
                <a:ext uri="{FF2B5EF4-FFF2-40B4-BE49-F238E27FC236}">
                  <a16:creationId xmlns:a16="http://schemas.microsoft.com/office/drawing/2014/main" id="{DB5ED402-3B75-4262-AC34-321668ED701E}"/>
                </a:ext>
              </a:extLst>
            </p:cNvPr>
            <p:cNvSpPr txBox="1"/>
            <p:nvPr/>
          </p:nvSpPr>
          <p:spPr>
            <a:xfrm>
              <a:off x="4972775" y="5634185"/>
              <a:ext cx="130195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sp>
          <p:nvSpPr>
            <p:cNvPr id="105" name="TextBox 104">
              <a:extLst>
                <a:ext uri="{FF2B5EF4-FFF2-40B4-BE49-F238E27FC236}">
                  <a16:creationId xmlns:a16="http://schemas.microsoft.com/office/drawing/2014/main" id="{02301828-40B6-4C6A-AF20-6DDB60E72912}"/>
                </a:ext>
              </a:extLst>
            </p:cNvPr>
            <p:cNvSpPr txBox="1"/>
            <p:nvPr/>
          </p:nvSpPr>
          <p:spPr>
            <a:xfrm>
              <a:off x="7016296" y="1356498"/>
              <a:ext cx="89800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cxnSp>
          <p:nvCxnSpPr>
            <p:cNvPr id="21" name="Connector: Elbow 20">
              <a:extLst>
                <a:ext uri="{FF2B5EF4-FFF2-40B4-BE49-F238E27FC236}">
                  <a16:creationId xmlns:a16="http://schemas.microsoft.com/office/drawing/2014/main" id="{1518BD98-93C5-4DEC-8AE6-2D163B4D6607}"/>
                </a:ext>
              </a:extLst>
            </p:cNvPr>
            <p:cNvCxnSpPr>
              <a:stCxn id="83" idx="1"/>
              <a:endCxn id="88" idx="2"/>
            </p:cNvCxnSpPr>
            <p:nvPr/>
          </p:nvCxnSpPr>
          <p:spPr>
            <a:xfrm rot="10800000">
              <a:off x="3537812" y="3777086"/>
              <a:ext cx="490549" cy="1495243"/>
            </a:xfrm>
            <a:prstGeom prst="bentConnector2">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FD97AC8-0E92-4B77-8737-4915392F6DAC}"/>
                </a:ext>
              </a:extLst>
            </p:cNvPr>
            <p:cNvCxnSpPr>
              <a:cxnSpLocks/>
              <a:stCxn id="88" idx="0"/>
              <a:endCxn id="13" idx="2"/>
            </p:cNvCxnSpPr>
            <p:nvPr/>
          </p:nvCxnSpPr>
          <p:spPr>
            <a:xfrm rot="5400000" flipH="1" flipV="1">
              <a:off x="4230932" y="1910992"/>
              <a:ext cx="703072" cy="2089314"/>
            </a:xfrm>
            <a:prstGeom prst="bentConnector3">
              <a:avLst>
                <a:gd name="adj1" fmla="val 2490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B37AFE86-988C-48D3-AA77-C5117E9EAE4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CE7D43D-89A7-4828-9C4D-BA2F03A60240}"/>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1431599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AC1-0E69-4413-AFCF-A362C93723DA}"/>
              </a:ext>
            </a:extLst>
          </p:cNvPr>
          <p:cNvSpPr>
            <a:spLocks noGrp="1"/>
          </p:cNvSpPr>
          <p:nvPr>
            <p:ph type="title"/>
          </p:nvPr>
        </p:nvSpPr>
        <p:spPr>
          <a:xfrm>
            <a:off x="419100" y="1923581"/>
            <a:ext cx="4268647" cy="2063588"/>
          </a:xfrm>
        </p:spPr>
        <p:txBody>
          <a:bodyPr>
            <a:normAutofit fontScale="90000"/>
          </a:bodyPr>
          <a:lstStyle/>
          <a:p>
            <a:r>
              <a:rPr lang="en-US" dirty="0"/>
              <a:t>Demonstration: Creating a Highly Available Web Application</a:t>
            </a:r>
          </a:p>
        </p:txBody>
      </p:sp>
      <p:pic>
        <p:nvPicPr>
          <p:cNvPr id="6" name="Picture 5">
            <a:extLst>
              <a:ext uri="{FF2B5EF4-FFF2-40B4-BE49-F238E27FC236}">
                <a16:creationId xmlns:a16="http://schemas.microsoft.com/office/drawing/2014/main" id="{9F167E62-CB6C-406C-995D-EB88A1D0D33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5" name="Footer Placeholder 4">
            <a:extLst>
              <a:ext uri="{FF2B5EF4-FFF2-40B4-BE49-F238E27FC236}">
                <a16:creationId xmlns:a16="http://schemas.microsoft.com/office/drawing/2014/main" id="{8E52F160-8F5D-4BE9-8706-B60755F7FE55}"/>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95963A43-E1A1-4493-B063-71CB7121F8E3}"/>
              </a:ext>
            </a:extLst>
          </p:cNvPr>
          <p:cNvSpPr>
            <a:spLocks noGrp="1"/>
          </p:cNvSpPr>
          <p:nvPr>
            <p:ph type="sldNum" sz="quarter" idx="10"/>
          </p:nvPr>
        </p:nvSpPr>
        <p:spPr/>
        <p:txBody>
          <a:bodyPr/>
          <a:lstStyle/>
          <a:p>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1136683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F0BA-43DE-AB47-9E3C-292DE583DF9A}"/>
              </a:ext>
            </a:extLst>
          </p:cNvPr>
          <p:cNvSpPr>
            <a:spLocks noGrp="1"/>
          </p:cNvSpPr>
          <p:nvPr>
            <p:ph type="title"/>
          </p:nvPr>
        </p:nvSpPr>
        <p:spPr/>
        <p:txBody>
          <a:bodyPr/>
          <a:lstStyle/>
          <a:p>
            <a:r>
              <a:rPr lang="en-US" dirty="0"/>
              <a:t>Demonstration architecture</a:t>
            </a:r>
          </a:p>
        </p:txBody>
      </p:sp>
      <p:grpSp>
        <p:nvGrpSpPr>
          <p:cNvPr id="14" name="Group 13" descr="architecture diagram of a vpc where an application load balancer distributes traffic to instances distributed across two availability zones.">
            <a:extLst>
              <a:ext uri="{FF2B5EF4-FFF2-40B4-BE49-F238E27FC236}">
                <a16:creationId xmlns:a16="http://schemas.microsoft.com/office/drawing/2014/main" id="{3F30D894-2A18-4DC5-8E5A-4EABC8B5D1E9}"/>
              </a:ext>
            </a:extLst>
          </p:cNvPr>
          <p:cNvGrpSpPr/>
          <p:nvPr/>
        </p:nvGrpSpPr>
        <p:grpSpPr>
          <a:xfrm>
            <a:off x="2804160" y="1433504"/>
            <a:ext cx="6583680" cy="4799678"/>
            <a:chOff x="3722914" y="1542362"/>
            <a:chExt cx="6583680" cy="4799678"/>
          </a:xfrm>
        </p:grpSpPr>
        <p:sp>
          <p:nvSpPr>
            <p:cNvPr id="51" name="Rectangle 50">
              <a:extLst>
                <a:ext uri="{FF2B5EF4-FFF2-40B4-BE49-F238E27FC236}">
                  <a16:creationId xmlns:a16="http://schemas.microsoft.com/office/drawing/2014/main" id="{D141E3C1-DF4D-4F1C-AD46-65D564DD8DB2}"/>
                </a:ext>
              </a:extLst>
            </p:cNvPr>
            <p:cNvSpPr/>
            <p:nvPr/>
          </p:nvSpPr>
          <p:spPr>
            <a:xfrm>
              <a:off x="3722914" y="1770040"/>
              <a:ext cx="6583680" cy="4572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Default VPC</a:t>
              </a:r>
            </a:p>
          </p:txBody>
        </p:sp>
        <p:sp>
          <p:nvSpPr>
            <p:cNvPr id="53" name="Rectangle 52">
              <a:extLst>
                <a:ext uri="{FF2B5EF4-FFF2-40B4-BE49-F238E27FC236}">
                  <a16:creationId xmlns:a16="http://schemas.microsoft.com/office/drawing/2014/main" id="{067392AE-D772-45F9-83C8-57E13FF23F0B}"/>
                </a:ext>
              </a:extLst>
            </p:cNvPr>
            <p:cNvSpPr/>
            <p:nvPr/>
          </p:nvSpPr>
          <p:spPr>
            <a:xfrm>
              <a:off x="4189911" y="4200556"/>
              <a:ext cx="5649686" cy="128016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54" name="Graphic 53">
              <a:extLst>
                <a:ext uri="{FF2B5EF4-FFF2-40B4-BE49-F238E27FC236}">
                  <a16:creationId xmlns:a16="http://schemas.microsoft.com/office/drawing/2014/main" id="{E85B5236-431D-4798-B296-E32D668CFF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9654" y="4200556"/>
              <a:ext cx="330200" cy="330200"/>
            </a:xfrm>
            <a:prstGeom prst="rect">
              <a:avLst/>
            </a:prstGeom>
          </p:spPr>
        </p:pic>
        <p:pic>
          <p:nvPicPr>
            <p:cNvPr id="55" name="Graphic 54">
              <a:extLst>
                <a:ext uri="{FF2B5EF4-FFF2-40B4-BE49-F238E27FC236}">
                  <a16:creationId xmlns:a16="http://schemas.microsoft.com/office/drawing/2014/main" id="{49D7C91A-AC1B-49D8-A70F-C111C5DDCCF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2914" y="1770040"/>
              <a:ext cx="457200" cy="457200"/>
            </a:xfrm>
            <a:prstGeom prst="rect">
              <a:avLst/>
            </a:prstGeom>
          </p:spPr>
        </p:pic>
        <p:pic>
          <p:nvPicPr>
            <p:cNvPr id="59" name="Graphic 58">
              <a:extLst>
                <a:ext uri="{FF2B5EF4-FFF2-40B4-BE49-F238E27FC236}">
                  <a16:creationId xmlns:a16="http://schemas.microsoft.com/office/drawing/2014/main" id="{4B8FED87-A21E-44A4-8E35-8B3856538A2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79804" y="1542362"/>
              <a:ext cx="469900" cy="469900"/>
            </a:xfrm>
            <a:prstGeom prst="rect">
              <a:avLst/>
            </a:prstGeom>
          </p:spPr>
        </p:pic>
        <p:sp>
          <p:nvSpPr>
            <p:cNvPr id="58" name="Rectangle 57">
              <a:extLst>
                <a:ext uri="{FF2B5EF4-FFF2-40B4-BE49-F238E27FC236}">
                  <a16:creationId xmlns:a16="http://schemas.microsoft.com/office/drawing/2014/main" id="{2AC33115-4599-4908-A70C-56A2B8219C51}"/>
                </a:ext>
              </a:extLst>
            </p:cNvPr>
            <p:cNvSpPr/>
            <p:nvPr/>
          </p:nvSpPr>
          <p:spPr>
            <a:xfrm>
              <a:off x="3911833" y="2599916"/>
              <a:ext cx="2743200" cy="36576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sp>
          <p:nvSpPr>
            <p:cNvPr id="60" name="Rectangle 59">
              <a:extLst>
                <a:ext uri="{FF2B5EF4-FFF2-40B4-BE49-F238E27FC236}">
                  <a16:creationId xmlns:a16="http://schemas.microsoft.com/office/drawing/2014/main" id="{6595772B-78E7-4D0C-8D35-05550797E601}"/>
                </a:ext>
              </a:extLst>
            </p:cNvPr>
            <p:cNvSpPr/>
            <p:nvPr/>
          </p:nvSpPr>
          <p:spPr>
            <a:xfrm>
              <a:off x="7374476" y="2599916"/>
              <a:ext cx="2743200" cy="36576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cxnSp>
          <p:nvCxnSpPr>
            <p:cNvPr id="65" name="Connector: Elbow 64">
              <a:extLst>
                <a:ext uri="{FF2B5EF4-FFF2-40B4-BE49-F238E27FC236}">
                  <a16:creationId xmlns:a16="http://schemas.microsoft.com/office/drawing/2014/main" id="{C39CC27B-8BDA-46AA-9641-6337D18F81A6}"/>
                </a:ext>
              </a:extLst>
            </p:cNvPr>
            <p:cNvCxnSpPr>
              <a:cxnSpLocks/>
              <a:stCxn id="35" idx="2"/>
              <a:endCxn id="73" idx="0"/>
            </p:cNvCxnSpPr>
            <p:nvPr/>
          </p:nvCxnSpPr>
          <p:spPr>
            <a:xfrm rot="5400000">
              <a:off x="5205943" y="3093939"/>
              <a:ext cx="1886302" cy="17313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03BBAD0-0F96-4810-A345-4AE76C448116}"/>
                </a:ext>
              </a:extLst>
            </p:cNvPr>
            <p:cNvCxnSpPr>
              <a:cxnSpLocks/>
              <a:stCxn id="75" idx="0"/>
              <a:endCxn id="35" idx="2"/>
            </p:cNvCxnSpPr>
            <p:nvPr/>
          </p:nvCxnSpPr>
          <p:spPr>
            <a:xfrm rot="16200000" flipV="1">
              <a:off x="6937264" y="3093938"/>
              <a:ext cx="1886302" cy="17313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99BCA20-BBA5-4BD1-A0A7-4D7F81EC7E3E}"/>
                </a:ext>
              </a:extLst>
            </p:cNvPr>
            <p:cNvSpPr txBox="1"/>
            <p:nvPr/>
          </p:nvSpPr>
          <p:spPr>
            <a:xfrm>
              <a:off x="6160193" y="2012547"/>
              <a:ext cx="1709122" cy="338554"/>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Internet gateway</a:t>
              </a:r>
            </a:p>
          </p:txBody>
        </p:sp>
        <p:sp>
          <p:nvSpPr>
            <p:cNvPr id="69" name="TextBox 68">
              <a:extLst>
                <a:ext uri="{FF2B5EF4-FFF2-40B4-BE49-F238E27FC236}">
                  <a16:creationId xmlns:a16="http://schemas.microsoft.com/office/drawing/2014/main" id="{A4834B36-6C03-4636-A099-36EF133D720B}"/>
                </a:ext>
              </a:extLst>
            </p:cNvPr>
            <p:cNvSpPr txBox="1"/>
            <p:nvPr/>
          </p:nvSpPr>
          <p:spPr>
            <a:xfrm>
              <a:off x="6169812" y="3078349"/>
              <a:ext cx="1689885"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Application Load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Balancer</a:t>
              </a:r>
            </a:p>
          </p:txBody>
        </p:sp>
        <p:pic>
          <p:nvPicPr>
            <p:cNvPr id="73" name="Graphic 72">
              <a:extLst>
                <a:ext uri="{FF2B5EF4-FFF2-40B4-BE49-F238E27FC236}">
                  <a16:creationId xmlns:a16="http://schemas.microsoft.com/office/drawing/2014/main" id="{1E8837CE-24D7-4303-ABEA-B3DDAD9566C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48483" y="4902750"/>
              <a:ext cx="469900" cy="469900"/>
            </a:xfrm>
            <a:prstGeom prst="rect">
              <a:avLst/>
            </a:prstGeom>
          </p:spPr>
        </p:pic>
        <p:pic>
          <p:nvPicPr>
            <p:cNvPr id="75" name="Graphic 74">
              <a:extLst>
                <a:ext uri="{FF2B5EF4-FFF2-40B4-BE49-F238E27FC236}">
                  <a16:creationId xmlns:a16="http://schemas.microsoft.com/office/drawing/2014/main" id="{D558033A-8A73-4108-821D-DFB2D12DBD0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11126" y="4902750"/>
              <a:ext cx="469900" cy="469900"/>
            </a:xfrm>
            <a:prstGeom prst="rect">
              <a:avLst/>
            </a:prstGeom>
          </p:spPr>
        </p:pic>
        <p:pic>
          <p:nvPicPr>
            <p:cNvPr id="35" name="Graphic 34">
              <a:extLst>
                <a:ext uri="{FF2B5EF4-FFF2-40B4-BE49-F238E27FC236}">
                  <a16:creationId xmlns:a16="http://schemas.microsoft.com/office/drawing/2014/main" id="{D8B4E829-AAB1-43FF-8FAB-E8C38E6E36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79804" y="2546548"/>
              <a:ext cx="469900" cy="469900"/>
            </a:xfrm>
            <a:prstGeom prst="rect">
              <a:avLst/>
            </a:prstGeom>
          </p:spPr>
        </p:pic>
        <p:cxnSp>
          <p:nvCxnSpPr>
            <p:cNvPr id="13" name="Straight Connector 12">
              <a:extLst>
                <a:ext uri="{FF2B5EF4-FFF2-40B4-BE49-F238E27FC236}">
                  <a16:creationId xmlns:a16="http://schemas.microsoft.com/office/drawing/2014/main" id="{AF7D9013-A98B-4DED-AA9F-8E2BD3787E32}"/>
                </a:ext>
              </a:extLst>
            </p:cNvPr>
            <p:cNvCxnSpPr>
              <a:stCxn id="59" idx="2"/>
              <a:endCxn id="35" idx="0"/>
            </p:cNvCxnSpPr>
            <p:nvPr/>
          </p:nvCxnSpPr>
          <p:spPr>
            <a:xfrm>
              <a:off x="7014754" y="2012262"/>
              <a:ext cx="0" cy="5342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AB52927-52B8-4935-A060-0A4BC9FC3C2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C215BD4-6F21-4FAE-AB03-880E157CB1CF}"/>
              </a:ext>
            </a:extLst>
          </p:cNvPr>
          <p:cNvSpPr>
            <a:spLocks noGrp="1"/>
          </p:cNvSpPr>
          <p:nvPr>
            <p:ph type="sldNum" sz="quarter" idx="12"/>
          </p:nvPr>
        </p:nvSpPr>
        <p:spPr/>
        <p:txBody>
          <a:bodyPr/>
          <a:lstStyle/>
          <a:p>
            <a:fld id="{B6A95138-A96E-2F42-A959-2EFD44FE4AB7}" type="slidenum">
              <a:rPr lang="en-US" smtClean="0"/>
              <a:pPr/>
              <a:t>43</a:t>
            </a:fld>
            <a:endParaRPr lang="en-US" dirty="0"/>
          </a:p>
        </p:txBody>
      </p:sp>
    </p:spTree>
    <p:custDataLst>
      <p:tags r:id="rId1"/>
    </p:custDataLst>
    <p:extLst>
      <p:ext uri="{BB962C8B-B14F-4D97-AF65-F5344CB8AC3E}">
        <p14:creationId xmlns:p14="http://schemas.microsoft.com/office/powerpoint/2010/main" val="2206371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BFE6-E402-A540-8C9F-B5B3EFFE9154}"/>
              </a:ext>
            </a:extLst>
          </p:cNvPr>
          <p:cNvSpPr>
            <a:spLocks noGrp="1"/>
          </p:cNvSpPr>
          <p:nvPr>
            <p:ph type="title"/>
          </p:nvPr>
        </p:nvSpPr>
        <p:spPr/>
        <p:txBody>
          <a:bodyPr/>
          <a:lstStyle/>
          <a:p>
            <a:r>
              <a:rPr lang="en-US" dirty="0"/>
              <a:t>Amazon Route 53</a:t>
            </a:r>
          </a:p>
        </p:txBody>
      </p:sp>
      <p:grpSp>
        <p:nvGrpSpPr>
          <p:cNvPr id="8" name="Group 7">
            <a:extLst>
              <a:ext uri="{FF2B5EF4-FFF2-40B4-BE49-F238E27FC236}">
                <a16:creationId xmlns:a16="http://schemas.microsoft.com/office/drawing/2014/main" id="{B04F002D-E802-4F44-9804-53E25568CAB0}"/>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pic>
          <p:nvPicPr>
            <p:cNvPr id="12" name="Graphic 11">
              <a:extLst>
                <a:ext uri="{FF2B5EF4-FFF2-40B4-BE49-F238E27FC236}">
                  <a16:creationId xmlns:a16="http://schemas.microsoft.com/office/drawing/2014/main" id="{8D747BEA-CF97-4DA8-9BC3-9A4C0C024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693" y="2788920"/>
              <a:ext cx="1280160" cy="1280160"/>
            </a:xfrm>
            <a:prstGeom prst="rect">
              <a:avLst/>
            </a:prstGeom>
          </p:spPr>
        </p:pic>
        <p:grpSp>
          <p:nvGrpSpPr>
            <p:cNvPr id="3" name="Group 2">
              <a:extLst>
                <a:ext uri="{FF2B5EF4-FFF2-40B4-BE49-F238E27FC236}">
                  <a16:creationId xmlns:a16="http://schemas.microsoft.com/office/drawing/2014/main" id="{01EB2922-CCCC-48EB-8A05-1CEF43198AAA}"/>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5" name="TextBox 4">
                <a:extLst>
                  <a:ext uri="{FF2B5EF4-FFF2-40B4-BE49-F238E27FC236}">
                    <a16:creationId xmlns:a16="http://schemas.microsoft.com/office/drawing/2014/main" id="{398CEB94-71F2-3940-9D4C-342D633AB0D6}"/>
                  </a:ext>
                </a:extLst>
              </p:cNvPr>
              <p:cNvSpPr txBox="1"/>
              <p:nvPr/>
            </p:nvSpPr>
            <p:spPr>
              <a:xfrm>
                <a:off x="990812" y="4555163"/>
                <a:ext cx="2249922" cy="892552"/>
              </a:xfrm>
              <a:prstGeom prst="rect">
                <a:avLst/>
              </a:prstGeom>
              <a:noFill/>
              <a:ln>
                <a:noFill/>
              </a:ln>
            </p:spPr>
            <p:txBody>
              <a:bodyPr wrap="square" rtlCol="0">
                <a:spAutoFit/>
              </a:bodyPr>
              <a:lstStyle/>
              <a:p>
                <a:pPr algn="ctr"/>
                <a:r>
                  <a:rPr lang="en-US" sz="2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Route 53</a:t>
                </a:r>
              </a:p>
            </p:txBody>
          </p:sp>
          <p:sp>
            <p:nvSpPr>
              <p:cNvPr id="6" name="Rectangle 5">
                <a:extLst>
                  <a:ext uri="{FF2B5EF4-FFF2-40B4-BE49-F238E27FC236}">
                    <a16:creationId xmlns:a16="http://schemas.microsoft.com/office/drawing/2014/main" id="{3D676BB0-E8A6-564E-9DFA-83C231ABDDFD}"/>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Rectangle 9">
            <a:extLst>
              <a:ext uri="{FF2B5EF4-FFF2-40B4-BE49-F238E27FC236}">
                <a16:creationId xmlns:a16="http://schemas.microsoft.com/office/drawing/2014/main" id="{00BF26BF-B1CD-8444-A0A1-90F1766BCB68}"/>
              </a:ext>
            </a:extLst>
          </p:cNvPr>
          <p:cNvSpPr/>
          <p:nvPr/>
        </p:nvSpPr>
        <p:spPr>
          <a:xfrm>
            <a:off x="3916037" y="1916492"/>
            <a:ext cx="7585826" cy="830997"/>
          </a:xfrm>
          <a:prstGeom prst="rect">
            <a:avLst/>
          </a:prstGeom>
        </p:spPr>
        <p:txBody>
          <a:bodyPr wrap="square">
            <a:spAutoFit/>
          </a:bodyPr>
          <a:lstStyle/>
          <a:p>
            <a:pPr algn="ctr">
              <a:buClr>
                <a:schemeClr val="accent2"/>
              </a:buClr>
            </a:pPr>
            <a:r>
              <a:rPr lang="en-US"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Amazon Route 53 </a:t>
            </a:r>
            <a:r>
              <a:rPr lang="en-US" sz="2400" dirty="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is a highly available and scalable </a:t>
            </a:r>
            <a:r>
              <a:rPr lang="en-US" sz="2400" dirty="0">
                <a:latin typeface="Amazon Ember" panose="02000000000000000000" pitchFamily="2" charset="0"/>
                <a:ea typeface="Amazon Ember" panose="02000000000000000000" pitchFamily="2" charset="0"/>
                <a:cs typeface="Amazon Ember" panose="020B0603020204020204" pitchFamily="34" charset="0"/>
              </a:rPr>
              <a:t>cloud</a:t>
            </a:r>
            <a:r>
              <a:rPr lang="en-US"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DNS service</a:t>
            </a:r>
            <a:r>
              <a:rPr lang="en-US" sz="2400" dirty="0">
                <a:latin typeface="Amazon Ember" panose="02000000000000000000" pitchFamily="2" charset="0"/>
                <a:ea typeface="Amazon Ember" panose="02000000000000000000" pitchFamily="2" charset="0"/>
                <a:cs typeface="Amazon Ember" panose="020B0603020204020204" pitchFamily="34" charset="0"/>
              </a:rPr>
              <a:t>.</a:t>
            </a:r>
          </a:p>
        </p:txBody>
      </p:sp>
      <p:sp>
        <p:nvSpPr>
          <p:cNvPr id="13" name="Content Placeholder 12">
            <a:extLst>
              <a:ext uri="{FF2B5EF4-FFF2-40B4-BE49-F238E27FC236}">
                <a16:creationId xmlns:a16="http://schemas.microsoft.com/office/drawing/2014/main" id="{2B29CFF8-EBA9-44BF-BF90-F26504BFEC76}"/>
              </a:ext>
            </a:extLst>
          </p:cNvPr>
          <p:cNvSpPr>
            <a:spLocks noGrp="1"/>
          </p:cNvSpPr>
          <p:nvPr>
            <p:ph idx="13"/>
          </p:nvPr>
        </p:nvSpPr>
        <p:spPr>
          <a:xfrm>
            <a:off x="4165174" y="2798234"/>
            <a:ext cx="7585826" cy="3168649"/>
          </a:xfrm>
        </p:spPr>
        <p:txBody>
          <a:bodyPr/>
          <a:lstStyle/>
          <a:p>
            <a:r>
              <a:rPr lang="en-US" sz="2000" dirty="0"/>
              <a:t>Translates domain names into IP addresses</a:t>
            </a:r>
          </a:p>
          <a:p>
            <a:r>
              <a:rPr lang="en-US" sz="2000" dirty="0"/>
              <a:t>Connects user requests to infrastructure that runs inside and outside of AWS</a:t>
            </a:r>
          </a:p>
          <a:p>
            <a:r>
              <a:rPr lang="en-US" sz="2000" dirty="0"/>
              <a:t>Can be configured to route traffic to healthy endpoints, or to monitor the health of your application and its endpoints</a:t>
            </a:r>
          </a:p>
          <a:p>
            <a:r>
              <a:rPr lang="en-US" sz="2000" dirty="0"/>
              <a:t>Offers registration for domain names</a:t>
            </a:r>
          </a:p>
          <a:p>
            <a:r>
              <a:rPr lang="en-US" sz="2000" dirty="0"/>
              <a:t>Has multiple routing options</a:t>
            </a:r>
            <a:endParaRPr lang="en-US" sz="2400" dirty="0"/>
          </a:p>
        </p:txBody>
      </p:sp>
      <p:sp>
        <p:nvSpPr>
          <p:cNvPr id="4" name="Footer Placeholder 3">
            <a:extLst>
              <a:ext uri="{FF2B5EF4-FFF2-40B4-BE49-F238E27FC236}">
                <a16:creationId xmlns:a16="http://schemas.microsoft.com/office/drawing/2014/main" id="{0391C499-2936-485A-9E56-123FC6E7A93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B44532E7-4E2B-459A-B5C6-51FDCB3C8C3F}"/>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48229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Route 53 supported routing</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idx="1"/>
          </p:nvPr>
        </p:nvSpPr>
        <p:spPr/>
        <p:txBody>
          <a:bodyPr/>
          <a:lstStyle/>
          <a:p>
            <a:r>
              <a:rPr lang="en-US" dirty="0"/>
              <a:t>Simple routing</a:t>
            </a:r>
          </a:p>
          <a:p>
            <a:r>
              <a:rPr lang="en-US" dirty="0"/>
              <a:t>Weighted round robin routing</a:t>
            </a:r>
          </a:p>
          <a:p>
            <a:r>
              <a:rPr lang="en-US" dirty="0"/>
              <a:t>Latency-based routing</a:t>
            </a:r>
          </a:p>
          <a:p>
            <a:r>
              <a:rPr lang="en-US" dirty="0"/>
              <a:t>Geolocation routing</a:t>
            </a:r>
          </a:p>
          <a:p>
            <a:r>
              <a:rPr lang="en-US" dirty="0"/>
              <a:t>Geoproximity routing</a:t>
            </a:r>
          </a:p>
          <a:p>
            <a:r>
              <a:rPr lang="en-US" dirty="0"/>
              <a:t>Failover routing</a:t>
            </a:r>
          </a:p>
          <a:p>
            <a:r>
              <a:rPr lang="en-US" dirty="0"/>
              <a:t>Multivalue answer routing</a:t>
            </a:r>
          </a:p>
          <a:p>
            <a:endParaRPr lang="en-US" dirty="0"/>
          </a:p>
        </p:txBody>
      </p:sp>
      <p:grpSp>
        <p:nvGrpSpPr>
          <p:cNvPr id="7" name="Group 6" descr="geolocation routing lets you choose the resources that serve traffic based on the geographic location of your users.">
            <a:extLst>
              <a:ext uri="{FF2B5EF4-FFF2-40B4-BE49-F238E27FC236}">
                <a16:creationId xmlns:a16="http://schemas.microsoft.com/office/drawing/2014/main" id="{4DDC32B1-98B4-471E-904E-DF6DE2FCAD1E}"/>
              </a:ext>
            </a:extLst>
          </p:cNvPr>
          <p:cNvGrpSpPr/>
          <p:nvPr/>
        </p:nvGrpSpPr>
        <p:grpSpPr>
          <a:xfrm>
            <a:off x="5121059" y="2031466"/>
            <a:ext cx="6354079" cy="3619981"/>
            <a:chOff x="5121059" y="2031466"/>
            <a:chExt cx="6354079" cy="3619981"/>
          </a:xfrm>
        </p:grpSpPr>
        <p:pic>
          <p:nvPicPr>
            <p:cNvPr id="15" name="Picture 14">
              <a:extLst>
                <a:ext uri="{FF2B5EF4-FFF2-40B4-BE49-F238E27FC236}">
                  <a16:creationId xmlns:a16="http://schemas.microsoft.com/office/drawing/2014/main" id="{3A8AD67A-C226-4496-BFF2-212806EE0F0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21059" y="2031466"/>
              <a:ext cx="6354079" cy="3619981"/>
            </a:xfrm>
            <a:prstGeom prst="rect">
              <a:avLst/>
            </a:prstGeom>
          </p:spPr>
        </p:pic>
        <p:cxnSp>
          <p:nvCxnSpPr>
            <p:cNvPr id="16" name="Straight Connector 15">
              <a:extLst>
                <a:ext uri="{FF2B5EF4-FFF2-40B4-BE49-F238E27FC236}">
                  <a16:creationId xmlns:a16="http://schemas.microsoft.com/office/drawing/2014/main" id="{198ADEF9-1D5C-41AE-B526-23DC660CCB65}"/>
                </a:ext>
              </a:extLst>
            </p:cNvPr>
            <p:cNvCxnSpPr/>
            <p:nvPr/>
          </p:nvCxnSpPr>
          <p:spPr>
            <a:xfrm flipH="1" flipV="1">
              <a:off x="6209970" y="3572339"/>
              <a:ext cx="484511" cy="161639"/>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98A6D54-02D8-449C-90FB-C81684CA2006}"/>
                </a:ext>
              </a:extLst>
            </p:cNvPr>
            <p:cNvSpPr/>
            <p:nvPr/>
          </p:nvSpPr>
          <p:spPr>
            <a:xfrm>
              <a:off x="6131363" y="3457874"/>
              <a:ext cx="168348" cy="166259"/>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8" name="Straight Connector 17">
              <a:extLst>
                <a:ext uri="{FF2B5EF4-FFF2-40B4-BE49-F238E27FC236}">
                  <a16:creationId xmlns:a16="http://schemas.microsoft.com/office/drawing/2014/main" id="{0BC2B6FA-87BB-4902-AB7C-4E2709349CF2}"/>
                </a:ext>
              </a:extLst>
            </p:cNvPr>
            <p:cNvCxnSpPr/>
            <p:nvPr/>
          </p:nvCxnSpPr>
          <p:spPr>
            <a:xfrm>
              <a:off x="6722981" y="3733978"/>
              <a:ext cx="4109383" cy="1259240"/>
            </a:xfrm>
            <a:prstGeom prst="line">
              <a:avLst/>
            </a:prstGeom>
            <a:ln>
              <a:solidFill>
                <a:schemeClr val="accent5"/>
              </a:solidFill>
              <a:prstDash val="dash"/>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7F7BBC5B-A6B3-471A-A4B3-00A41A003690}"/>
                </a:ext>
              </a:extLst>
            </p:cNvPr>
            <p:cNvSpPr/>
            <p:nvPr/>
          </p:nvSpPr>
          <p:spPr>
            <a:xfrm>
              <a:off x="10692516" y="4905158"/>
              <a:ext cx="168348" cy="166259"/>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9D972F1B-8D02-4908-83F8-B34BDBA40A90}"/>
                </a:ext>
              </a:extLst>
            </p:cNvPr>
            <p:cNvSpPr txBox="1"/>
            <p:nvPr/>
          </p:nvSpPr>
          <p:spPr>
            <a:xfrm>
              <a:off x="6204216" y="3771443"/>
              <a:ext cx="640080"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User</a:t>
              </a:r>
            </a:p>
          </p:txBody>
        </p:sp>
        <p:pic>
          <p:nvPicPr>
            <p:cNvPr id="24" name="Graphic 23">
              <a:extLst>
                <a:ext uri="{FF2B5EF4-FFF2-40B4-BE49-F238E27FC236}">
                  <a16:creationId xmlns:a16="http://schemas.microsoft.com/office/drawing/2014/main" id="{F3F3A54B-9096-4F4B-9F4C-D79123483C5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9531" y="3312402"/>
              <a:ext cx="457200" cy="457200"/>
            </a:xfrm>
            <a:prstGeom prst="rect">
              <a:avLst/>
            </a:prstGeom>
          </p:spPr>
        </p:pic>
        <p:pic>
          <p:nvPicPr>
            <p:cNvPr id="26" name="Graphic 25">
              <a:extLst>
                <a:ext uri="{FF2B5EF4-FFF2-40B4-BE49-F238E27FC236}">
                  <a16:creationId xmlns:a16="http://schemas.microsoft.com/office/drawing/2014/main" id="{8A60BA49-19FF-46A4-9325-BC9C368274C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8140" y="4768080"/>
              <a:ext cx="457200" cy="457200"/>
            </a:xfrm>
            <a:prstGeom prst="rect">
              <a:avLst/>
            </a:prstGeom>
          </p:spPr>
        </p:pic>
        <p:grpSp>
          <p:nvGrpSpPr>
            <p:cNvPr id="4" name="Group 3">
              <a:extLst>
                <a:ext uri="{FF2B5EF4-FFF2-40B4-BE49-F238E27FC236}">
                  <a16:creationId xmlns:a16="http://schemas.microsoft.com/office/drawing/2014/main" id="{96EE0CC0-95DD-4EF6-9657-D754D8599D67}"/>
                </a:ext>
              </a:extLst>
            </p:cNvPr>
            <p:cNvGrpSpPr/>
            <p:nvPr/>
          </p:nvGrpSpPr>
          <p:grpSpPr>
            <a:xfrm>
              <a:off x="6353037" y="3502905"/>
              <a:ext cx="335541" cy="338554"/>
              <a:chOff x="5618534" y="4436958"/>
              <a:chExt cx="469900" cy="474119"/>
            </a:xfrm>
          </p:grpSpPr>
          <p:sp>
            <p:nvSpPr>
              <p:cNvPr id="3" name="Rectangle 2">
                <a:extLst>
                  <a:ext uri="{FF2B5EF4-FFF2-40B4-BE49-F238E27FC236}">
                    <a16:creationId xmlns:a16="http://schemas.microsoft.com/office/drawing/2014/main" id="{04AA646E-DAD3-4C91-930A-83F8D2EF7D10}"/>
                  </a:ext>
                </a:extLst>
              </p:cNvPr>
              <p:cNvSpPr/>
              <p:nvPr/>
            </p:nvSpPr>
            <p:spPr>
              <a:xfrm>
                <a:off x="5626100" y="4436958"/>
                <a:ext cx="454767" cy="474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E03B0505-C441-46BE-8755-0BDD0ACC90D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534" y="4439063"/>
                <a:ext cx="469900" cy="469900"/>
              </a:xfrm>
              <a:prstGeom prst="rect">
                <a:avLst/>
              </a:prstGeom>
            </p:spPr>
          </p:pic>
        </p:grpSp>
      </p:grpSp>
      <p:sp>
        <p:nvSpPr>
          <p:cNvPr id="8" name="Footer Placeholder 7">
            <a:extLst>
              <a:ext uri="{FF2B5EF4-FFF2-40B4-BE49-F238E27FC236}">
                <a16:creationId xmlns:a16="http://schemas.microsoft.com/office/drawing/2014/main" id="{244284F0-8E9E-41CB-A019-69FD1890FA6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45</a:t>
            </a:fld>
            <a:endParaRPr lang="en-US" dirty="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6F67-5EA4-4F1E-8EA1-23C2D12BC492}"/>
              </a:ext>
            </a:extLst>
          </p:cNvPr>
          <p:cNvSpPr>
            <a:spLocks noGrp="1"/>
          </p:cNvSpPr>
          <p:nvPr>
            <p:ph type="title"/>
          </p:nvPr>
        </p:nvSpPr>
        <p:spPr/>
        <p:txBody>
          <a:bodyPr/>
          <a:lstStyle/>
          <a:p>
            <a:r>
              <a:rPr lang="en-US" dirty="0"/>
              <a:t>Multi-Region high availability and DNS</a:t>
            </a:r>
          </a:p>
        </p:txBody>
      </p:sp>
      <p:grpSp>
        <p:nvGrpSpPr>
          <p:cNvPr id="16" name="Group 15" descr="dns failover routing can be used to implement high availability across multiple aws regions.">
            <a:extLst>
              <a:ext uri="{FF2B5EF4-FFF2-40B4-BE49-F238E27FC236}">
                <a16:creationId xmlns:a16="http://schemas.microsoft.com/office/drawing/2014/main" id="{440D410E-3A0B-4BB9-A2EA-8285F1D5FBB3}"/>
              </a:ext>
            </a:extLst>
          </p:cNvPr>
          <p:cNvGrpSpPr/>
          <p:nvPr/>
        </p:nvGrpSpPr>
        <p:grpSpPr>
          <a:xfrm>
            <a:off x="497302" y="1594424"/>
            <a:ext cx="11329071" cy="4575978"/>
            <a:chOff x="497302" y="1788394"/>
            <a:chExt cx="11329071" cy="4575978"/>
          </a:xfrm>
        </p:grpSpPr>
        <p:pic>
          <p:nvPicPr>
            <p:cNvPr id="6" name="Graphic 5">
              <a:extLst>
                <a:ext uri="{FF2B5EF4-FFF2-40B4-BE49-F238E27FC236}">
                  <a16:creationId xmlns:a16="http://schemas.microsoft.com/office/drawing/2014/main" id="{1A7B0076-5564-4B0D-BD93-C906A3F775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6851" y="2864142"/>
              <a:ext cx="711200" cy="711200"/>
            </a:xfrm>
            <a:prstGeom prst="rect">
              <a:avLst/>
            </a:prstGeom>
          </p:spPr>
        </p:pic>
        <p:cxnSp>
          <p:nvCxnSpPr>
            <p:cNvPr id="31" name="Straight Arrow Connector 30">
              <a:extLst>
                <a:ext uri="{FF2B5EF4-FFF2-40B4-BE49-F238E27FC236}">
                  <a16:creationId xmlns:a16="http://schemas.microsoft.com/office/drawing/2014/main" id="{6231A037-29C8-44C8-ACCF-9AA65B455CED}"/>
                </a:ext>
              </a:extLst>
            </p:cNvPr>
            <p:cNvCxnSpPr>
              <a:cxnSpLocks/>
              <a:stCxn id="5" idx="2"/>
              <a:endCxn id="6" idx="0"/>
            </p:cNvCxnSpPr>
            <p:nvPr/>
          </p:nvCxnSpPr>
          <p:spPr>
            <a:xfrm>
              <a:off x="3602451" y="2499594"/>
              <a:ext cx="0" cy="364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612954F2-6E37-45FF-A5A4-5073191A24F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6851" y="1788394"/>
              <a:ext cx="711200" cy="711200"/>
            </a:xfrm>
            <a:prstGeom prst="rect">
              <a:avLst/>
            </a:prstGeom>
          </p:spPr>
        </p:pic>
        <p:sp>
          <p:nvSpPr>
            <p:cNvPr id="7" name="Rectangle 6">
              <a:extLst>
                <a:ext uri="{FF2B5EF4-FFF2-40B4-BE49-F238E27FC236}">
                  <a16:creationId xmlns:a16="http://schemas.microsoft.com/office/drawing/2014/main" id="{267E9F2E-3B98-4226-9D5C-B780071568D2}"/>
                </a:ext>
              </a:extLst>
            </p:cNvPr>
            <p:cNvSpPr/>
            <p:nvPr/>
          </p:nvSpPr>
          <p:spPr>
            <a:xfrm>
              <a:off x="635012" y="4544102"/>
              <a:ext cx="5043889" cy="152603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8" name="Rectangle 7">
              <a:extLst>
                <a:ext uri="{FF2B5EF4-FFF2-40B4-BE49-F238E27FC236}">
                  <a16:creationId xmlns:a16="http://schemas.microsoft.com/office/drawing/2014/main" id="{B8AA4580-A7F6-494C-8291-F22B3FC488ED}"/>
                </a:ext>
              </a:extLst>
            </p:cNvPr>
            <p:cNvSpPr/>
            <p:nvPr/>
          </p:nvSpPr>
          <p:spPr>
            <a:xfrm>
              <a:off x="497302" y="2776764"/>
              <a:ext cx="5321300" cy="357958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 A</a:t>
              </a:r>
              <a:endParaRPr kumimoji="0" lang="en-US" sz="1200" b="0" i="0" u="none" strike="noStrike" kern="0" cap="none" spc="0" normalizeH="0" baseline="0" noProof="0" dirty="0">
                <a:ln>
                  <a:noFill/>
                </a:ln>
                <a:solidFill>
                  <a:srgbClr val="007CBC"/>
                </a:solidFill>
                <a:effectLst/>
                <a:uLnTx/>
                <a:uFillTx/>
                <a:ea typeface="+mn-ea"/>
                <a:cs typeface="+mn-cs"/>
              </a:endParaRPr>
            </a:p>
          </p:txBody>
        </p:sp>
        <p:sp>
          <p:nvSpPr>
            <p:cNvPr id="9" name="Rectangle 8">
              <a:extLst>
                <a:ext uri="{FF2B5EF4-FFF2-40B4-BE49-F238E27FC236}">
                  <a16:creationId xmlns:a16="http://schemas.microsoft.com/office/drawing/2014/main" id="{5802EEB6-E70D-4461-9D65-6303D8F70389}"/>
                </a:ext>
              </a:extLst>
            </p:cNvPr>
            <p:cNvSpPr/>
            <p:nvPr/>
          </p:nvSpPr>
          <p:spPr>
            <a:xfrm>
              <a:off x="1609268" y="3662717"/>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pic>
          <p:nvPicPr>
            <p:cNvPr id="10" name="Graphic 9">
              <a:extLst>
                <a:ext uri="{FF2B5EF4-FFF2-40B4-BE49-F238E27FC236}">
                  <a16:creationId xmlns:a16="http://schemas.microsoft.com/office/drawing/2014/main" id="{8FCAA51A-308F-4894-AE52-E562C5C53E8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302" y="2776764"/>
              <a:ext cx="457200" cy="457200"/>
            </a:xfrm>
            <a:prstGeom prst="rect">
              <a:avLst/>
            </a:prstGeom>
          </p:spPr>
        </p:pic>
        <p:pic>
          <p:nvPicPr>
            <p:cNvPr id="11" name="Graphic 10">
              <a:extLst>
                <a:ext uri="{FF2B5EF4-FFF2-40B4-BE49-F238E27FC236}">
                  <a16:creationId xmlns:a16="http://schemas.microsoft.com/office/drawing/2014/main" id="{64C11DAD-26EF-4B32-BA4C-3FC59A0899D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5013" y="4544103"/>
              <a:ext cx="457200" cy="457200"/>
            </a:xfrm>
            <a:prstGeom prst="rect">
              <a:avLst/>
            </a:prstGeom>
          </p:spPr>
        </p:pic>
        <p:sp>
          <p:nvSpPr>
            <p:cNvPr id="12" name="Rectangle 11">
              <a:extLst>
                <a:ext uri="{FF2B5EF4-FFF2-40B4-BE49-F238E27FC236}">
                  <a16:creationId xmlns:a16="http://schemas.microsoft.com/office/drawing/2014/main" id="{6858CC26-66CD-41ED-8B4C-CB0EB8E4EFDC}"/>
                </a:ext>
              </a:extLst>
            </p:cNvPr>
            <p:cNvSpPr/>
            <p:nvPr/>
          </p:nvSpPr>
          <p:spPr>
            <a:xfrm>
              <a:off x="3666668" y="3650586"/>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grpSp>
          <p:nvGrpSpPr>
            <p:cNvPr id="20" name="Group 19">
              <a:extLst>
                <a:ext uri="{FF2B5EF4-FFF2-40B4-BE49-F238E27FC236}">
                  <a16:creationId xmlns:a16="http://schemas.microsoft.com/office/drawing/2014/main" id="{0EB33963-238A-4A08-8060-2D7F423A2E31}"/>
                </a:ext>
              </a:extLst>
            </p:cNvPr>
            <p:cNvGrpSpPr/>
            <p:nvPr/>
          </p:nvGrpSpPr>
          <p:grpSpPr>
            <a:xfrm>
              <a:off x="1659352" y="4747619"/>
              <a:ext cx="1828800" cy="1145359"/>
              <a:chOff x="1250950" y="4341219"/>
              <a:chExt cx="1828800" cy="1145359"/>
            </a:xfrm>
          </p:grpSpPr>
          <p:sp>
            <p:nvSpPr>
              <p:cNvPr id="17" name="Rectangle 16">
                <a:extLst>
                  <a:ext uri="{FF2B5EF4-FFF2-40B4-BE49-F238E27FC236}">
                    <a16:creationId xmlns:a16="http://schemas.microsoft.com/office/drawing/2014/main" id="{EFBC5477-308D-43F9-8DC2-22EBDD26CD8F}"/>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grpSp>
            <p:nvGrpSpPr>
              <p:cNvPr id="19" name="Group 18">
                <a:extLst>
                  <a:ext uri="{FF2B5EF4-FFF2-40B4-BE49-F238E27FC236}">
                    <a16:creationId xmlns:a16="http://schemas.microsoft.com/office/drawing/2014/main" id="{E2140BF9-A16C-4E6B-B80D-82C88DF62423}"/>
                  </a:ext>
                </a:extLst>
              </p:cNvPr>
              <p:cNvGrpSpPr/>
              <p:nvPr/>
            </p:nvGrpSpPr>
            <p:grpSpPr>
              <a:xfrm>
                <a:off x="1546639" y="4912403"/>
                <a:ext cx="1237422" cy="469900"/>
                <a:chOff x="1302578" y="4645703"/>
                <a:chExt cx="1237422" cy="469900"/>
              </a:xfrm>
            </p:grpSpPr>
            <p:pic>
              <p:nvPicPr>
                <p:cNvPr id="13" name="Graphic 12">
                  <a:extLst>
                    <a:ext uri="{FF2B5EF4-FFF2-40B4-BE49-F238E27FC236}">
                      <a16:creationId xmlns:a16="http://schemas.microsoft.com/office/drawing/2014/main" id="{CED52633-A5E6-4EE0-A12C-1AB8F23D84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02578" y="4645703"/>
                  <a:ext cx="469900" cy="469900"/>
                </a:xfrm>
                <a:prstGeom prst="rect">
                  <a:avLst/>
                </a:prstGeom>
              </p:spPr>
            </p:pic>
            <p:pic>
              <p:nvPicPr>
                <p:cNvPr id="14" name="Graphic 13">
                  <a:extLst>
                    <a:ext uri="{FF2B5EF4-FFF2-40B4-BE49-F238E27FC236}">
                      <a16:creationId xmlns:a16="http://schemas.microsoft.com/office/drawing/2014/main" id="{78D47946-97D3-400A-B034-CA5EF3C4B26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0100" y="4645703"/>
                  <a:ext cx="469900" cy="469900"/>
                </a:xfrm>
                <a:prstGeom prst="rect">
                  <a:avLst/>
                </a:prstGeom>
              </p:spPr>
            </p:pic>
          </p:grpSp>
          <p:pic>
            <p:nvPicPr>
              <p:cNvPr id="18" name="Graphic 17">
                <a:extLst>
                  <a:ext uri="{FF2B5EF4-FFF2-40B4-BE49-F238E27FC236}">
                    <a16:creationId xmlns:a16="http://schemas.microsoft.com/office/drawing/2014/main" id="{D8B46375-B4E3-4B76-89D8-0FF55A665DB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0950" y="4341219"/>
                <a:ext cx="457200" cy="457200"/>
              </a:xfrm>
              <a:prstGeom prst="rect">
                <a:avLst/>
              </a:prstGeom>
            </p:spPr>
          </p:pic>
        </p:grpSp>
        <p:grpSp>
          <p:nvGrpSpPr>
            <p:cNvPr id="21" name="Group 20">
              <a:extLst>
                <a:ext uri="{FF2B5EF4-FFF2-40B4-BE49-F238E27FC236}">
                  <a16:creationId xmlns:a16="http://schemas.microsoft.com/office/drawing/2014/main" id="{426881AB-5862-4303-BBFC-ADD0FAB76B84}"/>
                </a:ext>
              </a:extLst>
            </p:cNvPr>
            <p:cNvGrpSpPr/>
            <p:nvPr/>
          </p:nvGrpSpPr>
          <p:grpSpPr>
            <a:xfrm>
              <a:off x="3716752" y="4747619"/>
              <a:ext cx="1828800" cy="1145359"/>
              <a:chOff x="1250950" y="4341219"/>
              <a:chExt cx="1828800" cy="1145359"/>
            </a:xfrm>
          </p:grpSpPr>
          <p:sp>
            <p:nvSpPr>
              <p:cNvPr id="22" name="Rectangle 21">
                <a:extLst>
                  <a:ext uri="{FF2B5EF4-FFF2-40B4-BE49-F238E27FC236}">
                    <a16:creationId xmlns:a16="http://schemas.microsoft.com/office/drawing/2014/main" id="{44BBA317-B7EA-4464-9AA1-7E4A78AEA496}"/>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grpSp>
            <p:nvGrpSpPr>
              <p:cNvPr id="23" name="Group 22">
                <a:extLst>
                  <a:ext uri="{FF2B5EF4-FFF2-40B4-BE49-F238E27FC236}">
                    <a16:creationId xmlns:a16="http://schemas.microsoft.com/office/drawing/2014/main" id="{867733F0-D632-46A9-943A-AF1E1A38473D}"/>
                  </a:ext>
                </a:extLst>
              </p:cNvPr>
              <p:cNvGrpSpPr/>
              <p:nvPr/>
            </p:nvGrpSpPr>
            <p:grpSpPr>
              <a:xfrm>
                <a:off x="1546639" y="4912403"/>
                <a:ext cx="1237422" cy="469900"/>
                <a:chOff x="1302578" y="4645703"/>
                <a:chExt cx="1237422" cy="469900"/>
              </a:xfrm>
            </p:grpSpPr>
            <p:pic>
              <p:nvPicPr>
                <p:cNvPr id="25" name="Graphic 24">
                  <a:extLst>
                    <a:ext uri="{FF2B5EF4-FFF2-40B4-BE49-F238E27FC236}">
                      <a16:creationId xmlns:a16="http://schemas.microsoft.com/office/drawing/2014/main" id="{8C7C8D1B-63EF-4082-AE44-6E081E17730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02578" y="4645703"/>
                  <a:ext cx="469900" cy="469900"/>
                </a:xfrm>
                <a:prstGeom prst="rect">
                  <a:avLst/>
                </a:prstGeom>
              </p:spPr>
            </p:pic>
            <p:pic>
              <p:nvPicPr>
                <p:cNvPr id="26" name="Graphic 25">
                  <a:extLst>
                    <a:ext uri="{FF2B5EF4-FFF2-40B4-BE49-F238E27FC236}">
                      <a16:creationId xmlns:a16="http://schemas.microsoft.com/office/drawing/2014/main" id="{06F81EC9-56FA-4678-AA19-7CB9EBAC972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0100" y="4645703"/>
                  <a:ext cx="469900" cy="469900"/>
                </a:xfrm>
                <a:prstGeom prst="rect">
                  <a:avLst/>
                </a:prstGeom>
              </p:spPr>
            </p:pic>
          </p:grpSp>
          <p:pic>
            <p:nvPicPr>
              <p:cNvPr id="24" name="Graphic 23">
                <a:extLst>
                  <a:ext uri="{FF2B5EF4-FFF2-40B4-BE49-F238E27FC236}">
                    <a16:creationId xmlns:a16="http://schemas.microsoft.com/office/drawing/2014/main" id="{7F3925DA-8820-4A44-947B-07E117B5856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0950" y="4341219"/>
                <a:ext cx="457200" cy="457200"/>
              </a:xfrm>
              <a:prstGeom prst="rect">
                <a:avLst/>
              </a:prstGeom>
            </p:spPr>
          </p:pic>
        </p:grpSp>
        <p:sp>
          <p:nvSpPr>
            <p:cNvPr id="27" name="TextBox 26">
              <a:extLst>
                <a:ext uri="{FF2B5EF4-FFF2-40B4-BE49-F238E27FC236}">
                  <a16:creationId xmlns:a16="http://schemas.microsoft.com/office/drawing/2014/main" id="{83B61BD3-3B67-4CB1-879A-964B3CF00A44}"/>
                </a:ext>
              </a:extLst>
            </p:cNvPr>
            <p:cNvSpPr txBox="1"/>
            <p:nvPr/>
          </p:nvSpPr>
          <p:spPr>
            <a:xfrm>
              <a:off x="2193091" y="1851606"/>
              <a:ext cx="1011815" cy="584775"/>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Amazon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Route 53</a:t>
              </a:r>
            </a:p>
          </p:txBody>
        </p:sp>
        <p:sp>
          <p:nvSpPr>
            <p:cNvPr id="28" name="TextBox 27">
              <a:extLst>
                <a:ext uri="{FF2B5EF4-FFF2-40B4-BE49-F238E27FC236}">
                  <a16:creationId xmlns:a16="http://schemas.microsoft.com/office/drawing/2014/main" id="{23CF7483-D9A4-495D-B614-4AB7EC96E911}"/>
                </a:ext>
              </a:extLst>
            </p:cNvPr>
            <p:cNvSpPr txBox="1"/>
            <p:nvPr/>
          </p:nvSpPr>
          <p:spPr>
            <a:xfrm>
              <a:off x="3916363" y="2922497"/>
              <a:ext cx="1247457" cy="584775"/>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Elastic Load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Balancing</a:t>
              </a:r>
            </a:p>
          </p:txBody>
        </p:sp>
        <p:pic>
          <p:nvPicPr>
            <p:cNvPr id="40" name="Graphic 39">
              <a:extLst>
                <a:ext uri="{FF2B5EF4-FFF2-40B4-BE49-F238E27FC236}">
                  <a16:creationId xmlns:a16="http://schemas.microsoft.com/office/drawing/2014/main" id="{839E6891-C9ED-42EB-998C-7A40610E657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4622" y="2872164"/>
              <a:ext cx="711200" cy="711200"/>
            </a:xfrm>
            <a:prstGeom prst="rect">
              <a:avLst/>
            </a:prstGeom>
          </p:spPr>
        </p:pic>
        <p:sp>
          <p:nvSpPr>
            <p:cNvPr id="41" name="Rectangle 40">
              <a:extLst>
                <a:ext uri="{FF2B5EF4-FFF2-40B4-BE49-F238E27FC236}">
                  <a16:creationId xmlns:a16="http://schemas.microsoft.com/office/drawing/2014/main" id="{DEC32C21-072F-4500-83E7-95148C2B3F37}"/>
                </a:ext>
              </a:extLst>
            </p:cNvPr>
            <p:cNvSpPr/>
            <p:nvPr/>
          </p:nvSpPr>
          <p:spPr>
            <a:xfrm>
              <a:off x="6642783" y="4552124"/>
              <a:ext cx="5043889" cy="152603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42" name="Rectangle 41">
              <a:extLst>
                <a:ext uri="{FF2B5EF4-FFF2-40B4-BE49-F238E27FC236}">
                  <a16:creationId xmlns:a16="http://schemas.microsoft.com/office/drawing/2014/main" id="{12223570-400E-4780-8618-DCDE2970D4F9}"/>
                </a:ext>
              </a:extLst>
            </p:cNvPr>
            <p:cNvSpPr/>
            <p:nvPr/>
          </p:nvSpPr>
          <p:spPr>
            <a:xfrm>
              <a:off x="6505073" y="2784786"/>
              <a:ext cx="5321300" cy="357958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 B</a:t>
              </a:r>
              <a:endParaRPr kumimoji="0" lang="en-US" sz="1200" b="0" i="0" u="none" strike="noStrike" kern="0" cap="none" spc="0" normalizeH="0" baseline="0" noProof="0" dirty="0">
                <a:ln>
                  <a:noFill/>
                </a:ln>
                <a:solidFill>
                  <a:srgbClr val="007CBC"/>
                </a:solidFill>
                <a:effectLst/>
                <a:uLnTx/>
                <a:uFillTx/>
                <a:ea typeface="+mn-ea"/>
                <a:cs typeface="+mn-cs"/>
              </a:endParaRPr>
            </a:p>
          </p:txBody>
        </p:sp>
        <p:sp>
          <p:nvSpPr>
            <p:cNvPr id="43" name="Rectangle 42">
              <a:extLst>
                <a:ext uri="{FF2B5EF4-FFF2-40B4-BE49-F238E27FC236}">
                  <a16:creationId xmlns:a16="http://schemas.microsoft.com/office/drawing/2014/main" id="{03D68742-7EEB-40EB-A9AD-72ADD9E87A6C}"/>
                </a:ext>
              </a:extLst>
            </p:cNvPr>
            <p:cNvSpPr/>
            <p:nvPr/>
          </p:nvSpPr>
          <p:spPr>
            <a:xfrm>
              <a:off x="7617039" y="3670739"/>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A</a:t>
              </a:r>
            </a:p>
          </p:txBody>
        </p:sp>
        <p:pic>
          <p:nvPicPr>
            <p:cNvPr id="44" name="Graphic 43">
              <a:extLst>
                <a:ext uri="{FF2B5EF4-FFF2-40B4-BE49-F238E27FC236}">
                  <a16:creationId xmlns:a16="http://schemas.microsoft.com/office/drawing/2014/main" id="{C1781064-F052-4E54-9848-547A0B5E555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5073" y="2784786"/>
              <a:ext cx="457200" cy="457200"/>
            </a:xfrm>
            <a:prstGeom prst="rect">
              <a:avLst/>
            </a:prstGeom>
          </p:spPr>
        </p:pic>
        <p:pic>
          <p:nvPicPr>
            <p:cNvPr id="45" name="Graphic 44">
              <a:extLst>
                <a:ext uri="{FF2B5EF4-FFF2-40B4-BE49-F238E27FC236}">
                  <a16:creationId xmlns:a16="http://schemas.microsoft.com/office/drawing/2014/main" id="{BA440C81-9C1D-44F7-8FA0-69FFB033A1D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2784" y="4552125"/>
              <a:ext cx="457200" cy="457200"/>
            </a:xfrm>
            <a:prstGeom prst="rect">
              <a:avLst/>
            </a:prstGeom>
          </p:spPr>
        </p:pic>
        <p:sp>
          <p:nvSpPr>
            <p:cNvPr id="46" name="Rectangle 45">
              <a:extLst>
                <a:ext uri="{FF2B5EF4-FFF2-40B4-BE49-F238E27FC236}">
                  <a16:creationId xmlns:a16="http://schemas.microsoft.com/office/drawing/2014/main" id="{0B319674-18A1-40DC-A070-B0EF3396AE67}"/>
                </a:ext>
              </a:extLst>
            </p:cNvPr>
            <p:cNvSpPr/>
            <p:nvPr/>
          </p:nvSpPr>
          <p:spPr>
            <a:xfrm>
              <a:off x="9674439" y="3658608"/>
              <a:ext cx="1920240" cy="256032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B</a:t>
              </a:r>
            </a:p>
          </p:txBody>
        </p:sp>
        <p:grpSp>
          <p:nvGrpSpPr>
            <p:cNvPr id="47" name="Group 46">
              <a:extLst>
                <a:ext uri="{FF2B5EF4-FFF2-40B4-BE49-F238E27FC236}">
                  <a16:creationId xmlns:a16="http://schemas.microsoft.com/office/drawing/2014/main" id="{271068CF-6519-4294-9068-043F0D7FF485}"/>
                </a:ext>
              </a:extLst>
            </p:cNvPr>
            <p:cNvGrpSpPr/>
            <p:nvPr/>
          </p:nvGrpSpPr>
          <p:grpSpPr>
            <a:xfrm>
              <a:off x="7667123" y="4755641"/>
              <a:ext cx="1828800" cy="1145359"/>
              <a:chOff x="1250950" y="4341219"/>
              <a:chExt cx="1828800" cy="1145359"/>
            </a:xfrm>
          </p:grpSpPr>
          <p:sp>
            <p:nvSpPr>
              <p:cNvPr id="48" name="Rectangle 47">
                <a:extLst>
                  <a:ext uri="{FF2B5EF4-FFF2-40B4-BE49-F238E27FC236}">
                    <a16:creationId xmlns:a16="http://schemas.microsoft.com/office/drawing/2014/main" id="{F8DACEA7-42FA-45F7-9BA9-3C8762F8DAFF}"/>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grpSp>
            <p:nvGrpSpPr>
              <p:cNvPr id="49" name="Group 48">
                <a:extLst>
                  <a:ext uri="{FF2B5EF4-FFF2-40B4-BE49-F238E27FC236}">
                    <a16:creationId xmlns:a16="http://schemas.microsoft.com/office/drawing/2014/main" id="{3D440967-9A51-48B5-A853-52AA0B61E339}"/>
                  </a:ext>
                </a:extLst>
              </p:cNvPr>
              <p:cNvGrpSpPr/>
              <p:nvPr/>
            </p:nvGrpSpPr>
            <p:grpSpPr>
              <a:xfrm>
                <a:off x="1546639" y="4912403"/>
                <a:ext cx="1237422" cy="469900"/>
                <a:chOff x="1302578" y="4645703"/>
                <a:chExt cx="1237422" cy="469900"/>
              </a:xfrm>
            </p:grpSpPr>
            <p:pic>
              <p:nvPicPr>
                <p:cNvPr id="51" name="Graphic 50">
                  <a:extLst>
                    <a:ext uri="{FF2B5EF4-FFF2-40B4-BE49-F238E27FC236}">
                      <a16:creationId xmlns:a16="http://schemas.microsoft.com/office/drawing/2014/main" id="{208013F5-0964-409C-B4F2-C1D3A30C86D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02578" y="4645703"/>
                  <a:ext cx="469900" cy="469900"/>
                </a:xfrm>
                <a:prstGeom prst="rect">
                  <a:avLst/>
                </a:prstGeom>
              </p:spPr>
            </p:pic>
            <p:pic>
              <p:nvPicPr>
                <p:cNvPr id="52" name="Graphic 51">
                  <a:extLst>
                    <a:ext uri="{FF2B5EF4-FFF2-40B4-BE49-F238E27FC236}">
                      <a16:creationId xmlns:a16="http://schemas.microsoft.com/office/drawing/2014/main" id="{A6615CAC-8DAA-4DCB-84E0-684F2F3B99E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0100" y="4645703"/>
                  <a:ext cx="469900" cy="469900"/>
                </a:xfrm>
                <a:prstGeom prst="rect">
                  <a:avLst/>
                </a:prstGeom>
              </p:spPr>
            </p:pic>
          </p:grpSp>
          <p:pic>
            <p:nvPicPr>
              <p:cNvPr id="50" name="Graphic 49">
                <a:extLst>
                  <a:ext uri="{FF2B5EF4-FFF2-40B4-BE49-F238E27FC236}">
                    <a16:creationId xmlns:a16="http://schemas.microsoft.com/office/drawing/2014/main" id="{14939858-FFD3-4832-AC86-E35CC97FB8B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0950" y="4341219"/>
                <a:ext cx="457200" cy="457200"/>
              </a:xfrm>
              <a:prstGeom prst="rect">
                <a:avLst/>
              </a:prstGeom>
            </p:spPr>
          </p:pic>
        </p:grpSp>
        <p:grpSp>
          <p:nvGrpSpPr>
            <p:cNvPr id="53" name="Group 52">
              <a:extLst>
                <a:ext uri="{FF2B5EF4-FFF2-40B4-BE49-F238E27FC236}">
                  <a16:creationId xmlns:a16="http://schemas.microsoft.com/office/drawing/2014/main" id="{53E79F80-F7E6-466D-B043-5168C2775523}"/>
                </a:ext>
              </a:extLst>
            </p:cNvPr>
            <p:cNvGrpSpPr/>
            <p:nvPr/>
          </p:nvGrpSpPr>
          <p:grpSpPr>
            <a:xfrm>
              <a:off x="9724523" y="4755641"/>
              <a:ext cx="1828800" cy="1145359"/>
              <a:chOff x="1250950" y="4341219"/>
              <a:chExt cx="1828800" cy="1145359"/>
            </a:xfrm>
          </p:grpSpPr>
          <p:sp>
            <p:nvSpPr>
              <p:cNvPr id="54" name="Rectangle 53">
                <a:extLst>
                  <a:ext uri="{FF2B5EF4-FFF2-40B4-BE49-F238E27FC236}">
                    <a16:creationId xmlns:a16="http://schemas.microsoft.com/office/drawing/2014/main" id="{617DE317-F2A7-482C-8D5D-F09292E4342B}"/>
                  </a:ext>
                </a:extLst>
              </p:cNvPr>
              <p:cNvSpPr/>
              <p:nvPr/>
            </p:nvSpPr>
            <p:spPr>
              <a:xfrm>
                <a:off x="1250950" y="4343578"/>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grpSp>
            <p:nvGrpSpPr>
              <p:cNvPr id="55" name="Group 54">
                <a:extLst>
                  <a:ext uri="{FF2B5EF4-FFF2-40B4-BE49-F238E27FC236}">
                    <a16:creationId xmlns:a16="http://schemas.microsoft.com/office/drawing/2014/main" id="{B9A3728C-843A-421F-BF90-051781789B72}"/>
                  </a:ext>
                </a:extLst>
              </p:cNvPr>
              <p:cNvGrpSpPr/>
              <p:nvPr/>
            </p:nvGrpSpPr>
            <p:grpSpPr>
              <a:xfrm>
                <a:off x="1546639" y="4912403"/>
                <a:ext cx="1237422" cy="469900"/>
                <a:chOff x="1302578" y="4645703"/>
                <a:chExt cx="1237422" cy="469900"/>
              </a:xfrm>
            </p:grpSpPr>
            <p:pic>
              <p:nvPicPr>
                <p:cNvPr id="57" name="Graphic 56">
                  <a:extLst>
                    <a:ext uri="{FF2B5EF4-FFF2-40B4-BE49-F238E27FC236}">
                      <a16:creationId xmlns:a16="http://schemas.microsoft.com/office/drawing/2014/main" id="{AA301ACD-EF1A-4299-BA03-9FE5830E280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02578" y="4645703"/>
                  <a:ext cx="469900" cy="469900"/>
                </a:xfrm>
                <a:prstGeom prst="rect">
                  <a:avLst/>
                </a:prstGeom>
              </p:spPr>
            </p:pic>
            <p:pic>
              <p:nvPicPr>
                <p:cNvPr id="58" name="Graphic 57">
                  <a:extLst>
                    <a:ext uri="{FF2B5EF4-FFF2-40B4-BE49-F238E27FC236}">
                      <a16:creationId xmlns:a16="http://schemas.microsoft.com/office/drawing/2014/main" id="{6AE8CB38-32C0-4F9B-9A6A-31610CA8859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0100" y="4645703"/>
                  <a:ext cx="469900" cy="469900"/>
                </a:xfrm>
                <a:prstGeom prst="rect">
                  <a:avLst/>
                </a:prstGeom>
              </p:spPr>
            </p:pic>
          </p:grpSp>
          <p:pic>
            <p:nvPicPr>
              <p:cNvPr id="56" name="Graphic 55">
                <a:extLst>
                  <a:ext uri="{FF2B5EF4-FFF2-40B4-BE49-F238E27FC236}">
                    <a16:creationId xmlns:a16="http://schemas.microsoft.com/office/drawing/2014/main" id="{84AFDF62-980D-487D-9E8A-BC21856F819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0950" y="4341219"/>
                <a:ext cx="457200" cy="457200"/>
              </a:xfrm>
              <a:prstGeom prst="rect">
                <a:avLst/>
              </a:prstGeom>
            </p:spPr>
          </p:pic>
        </p:grpSp>
        <p:sp>
          <p:nvSpPr>
            <p:cNvPr id="59" name="TextBox 58">
              <a:extLst>
                <a:ext uri="{FF2B5EF4-FFF2-40B4-BE49-F238E27FC236}">
                  <a16:creationId xmlns:a16="http://schemas.microsoft.com/office/drawing/2014/main" id="{D000BD0D-EFEE-482D-A5A3-F6AE42162203}"/>
                </a:ext>
              </a:extLst>
            </p:cNvPr>
            <p:cNvSpPr txBox="1"/>
            <p:nvPr/>
          </p:nvSpPr>
          <p:spPr>
            <a:xfrm>
              <a:off x="9924134" y="2930519"/>
              <a:ext cx="1247457" cy="584775"/>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Elastic Load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Balancing</a:t>
              </a:r>
            </a:p>
          </p:txBody>
        </p:sp>
        <p:cxnSp>
          <p:nvCxnSpPr>
            <p:cNvPr id="60" name="Connector: Elbow 59">
              <a:extLst>
                <a:ext uri="{FF2B5EF4-FFF2-40B4-BE49-F238E27FC236}">
                  <a16:creationId xmlns:a16="http://schemas.microsoft.com/office/drawing/2014/main" id="{4A62C2FE-D129-451B-AD7E-E7617D4DE954}"/>
                </a:ext>
              </a:extLst>
            </p:cNvPr>
            <p:cNvCxnSpPr>
              <a:cxnSpLocks/>
              <a:stCxn id="40" idx="2"/>
              <a:endCxn id="48" idx="0"/>
            </p:cNvCxnSpPr>
            <p:nvPr/>
          </p:nvCxnSpPr>
          <p:spPr>
            <a:xfrm rot="5400000">
              <a:off x="8508555" y="3656333"/>
              <a:ext cx="1174636" cy="10286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F3709AB-8672-4FAD-836D-AA7003ED2646}"/>
                </a:ext>
              </a:extLst>
            </p:cNvPr>
            <p:cNvCxnSpPr>
              <a:cxnSpLocks/>
              <a:stCxn id="40" idx="2"/>
              <a:endCxn id="54" idx="0"/>
            </p:cNvCxnSpPr>
            <p:nvPr/>
          </p:nvCxnSpPr>
          <p:spPr>
            <a:xfrm rot="16200000" flipH="1">
              <a:off x="9537254" y="3656331"/>
              <a:ext cx="1174636" cy="1028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BADDBA9-9016-449B-BD5F-E1C538880D27}"/>
                </a:ext>
              </a:extLst>
            </p:cNvPr>
            <p:cNvSpPr/>
            <p:nvPr/>
          </p:nvSpPr>
          <p:spPr>
            <a:xfrm>
              <a:off x="3280502" y="2724467"/>
              <a:ext cx="633507" cy="1015663"/>
            </a:xfrm>
            <a:prstGeom prst="rect">
              <a:avLst/>
            </a:prstGeom>
          </p:spPr>
          <p:txBody>
            <a:bodyPr wrap="none">
              <a:spAutoFit/>
            </a:bodyPr>
            <a:lstStyle/>
            <a:p>
              <a:r>
                <a:rPr lang="en-US" sz="6000" b="1" dirty="0">
                  <a:solidFill>
                    <a:srgbClr val="C00000"/>
                  </a:solidFill>
                  <a:ea typeface="Amazon Ember" panose="020B0603020204020204" pitchFamily="34" charset="0"/>
                  <a:cs typeface="Amazon Ember" panose="020B0603020204020204" pitchFamily="34" charset="0"/>
                </a:rPr>
                <a:t>X</a:t>
              </a:r>
            </a:p>
          </p:txBody>
        </p:sp>
        <p:cxnSp>
          <p:nvCxnSpPr>
            <p:cNvPr id="64" name="Connector: Elbow 63">
              <a:extLst>
                <a:ext uri="{FF2B5EF4-FFF2-40B4-BE49-F238E27FC236}">
                  <a16:creationId xmlns:a16="http://schemas.microsoft.com/office/drawing/2014/main" id="{F9EE8CBD-3F66-4231-979D-63629A8F955C}"/>
                </a:ext>
              </a:extLst>
            </p:cNvPr>
            <p:cNvCxnSpPr>
              <a:cxnSpLocks/>
              <a:stCxn id="5" idx="3"/>
              <a:endCxn id="40" idx="0"/>
            </p:cNvCxnSpPr>
            <p:nvPr/>
          </p:nvCxnSpPr>
          <p:spPr>
            <a:xfrm>
              <a:off x="3958051" y="2143994"/>
              <a:ext cx="5652171" cy="7281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BCC177-0CD7-42DA-BB4E-214DDCC0814F}"/>
                </a:ext>
              </a:extLst>
            </p:cNvPr>
            <p:cNvSpPr txBox="1"/>
            <p:nvPr/>
          </p:nvSpPr>
          <p:spPr>
            <a:xfrm>
              <a:off x="5118112" y="1873508"/>
              <a:ext cx="2327881" cy="584775"/>
            </a:xfrm>
            <a:prstGeom prst="rect">
              <a:avLst/>
            </a:prstGeom>
            <a:solidFill>
              <a:schemeClr val="bg1"/>
            </a:solidFill>
            <a:ln>
              <a:solidFill>
                <a:schemeClr val="accent5"/>
              </a:solidFill>
            </a:ln>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Route 53 provides DNS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health checks</a:t>
              </a:r>
            </a:p>
          </p:txBody>
        </p:sp>
      </p:grpSp>
      <p:sp>
        <p:nvSpPr>
          <p:cNvPr id="3" name="Footer Placeholder 2">
            <a:extLst>
              <a:ext uri="{FF2B5EF4-FFF2-40B4-BE49-F238E27FC236}">
                <a16:creationId xmlns:a16="http://schemas.microsoft.com/office/drawing/2014/main" id="{1C65CA26-15EF-4965-9CA5-FCD087D5E8C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C7D2024-3808-43FD-A5F9-FC5DADD4CACD}"/>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1924299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a:noAutofit/>
          </a:bodyPr>
          <a:lstStyle/>
          <a:p>
            <a:r>
              <a:rPr lang="en-US" dirty="0"/>
              <a:t>Demonstration:</a:t>
            </a:r>
            <a:br>
              <a:rPr lang="en-US" dirty="0"/>
            </a:br>
            <a:r>
              <a:rPr lang="en-US" dirty="0"/>
              <a:t>Amazon Route 53</a:t>
            </a:r>
            <a:endParaRPr lang="en-US" dirty="0">
              <a:latin typeface="+mj-lt"/>
            </a:endParaRPr>
          </a:p>
        </p:txBody>
      </p:sp>
      <p:pic>
        <p:nvPicPr>
          <p:cNvPr id="10" name="Picture 9">
            <a:extLst>
              <a:ext uri="{FF2B5EF4-FFF2-40B4-BE49-F238E27FC236}">
                <a16:creationId xmlns:a16="http://schemas.microsoft.com/office/drawing/2014/main" id="{8706FEE2-B913-4501-8487-33F609E5B52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47</a:t>
            </a:fld>
            <a:endParaRPr lang="en-US" dirty="0"/>
          </a:p>
        </p:txBody>
      </p:sp>
    </p:spTree>
    <p:custDataLst>
      <p:tags r:id="rId1"/>
    </p:custDataLst>
    <p:extLst>
      <p:ext uri="{BB962C8B-B14F-4D97-AF65-F5344CB8AC3E}">
        <p14:creationId xmlns:p14="http://schemas.microsoft.com/office/powerpoint/2010/main" val="1838642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You can design your network architectures to be highly available and avoid single points of failure</a:t>
            </a:r>
          </a:p>
          <a:p>
            <a:r>
              <a:rPr lang="en-US" dirty="0">
                <a:latin typeface="+mn-lt"/>
              </a:rPr>
              <a:t>Route 53 offers various routing options that can be combined with DNS failover to enable low-latency, fault-tolerant architectures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48</a:t>
            </a:fld>
            <a:endParaRPr lang="en-US" dirty="0"/>
          </a:p>
        </p:txBody>
      </p:sp>
    </p:spTree>
    <p:custDataLst>
      <p:tags r:id="rId1"/>
    </p:custDataLst>
    <p:extLst>
      <p:ext uri="{BB962C8B-B14F-4D97-AF65-F5344CB8AC3E}">
        <p14:creationId xmlns:p14="http://schemas.microsoft.com/office/powerpoint/2010/main" val="3092293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2839442"/>
          </a:xfrm>
        </p:spPr>
        <p:txBody>
          <a:bodyPr>
            <a:noAutofit/>
          </a:bodyPr>
          <a:lstStyle/>
          <a:p>
            <a:r>
              <a:rPr lang="en-US" dirty="0">
                <a:latin typeface="+mj-lt"/>
              </a:rPr>
              <a:t>Module 9 – Guided Lab: </a:t>
            </a:r>
            <a:br>
              <a:rPr lang="en-US" dirty="0">
                <a:latin typeface="+mj-lt"/>
              </a:rPr>
            </a:br>
            <a:r>
              <a:rPr lang="en-US" dirty="0">
                <a:latin typeface="+mj-lt"/>
              </a:rPr>
              <a:t>Creating a Highly Available Environment</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49</a:t>
            </a:fld>
            <a:endParaRPr lang="en-US" dirty="0"/>
          </a:p>
        </p:txBody>
      </p:sp>
    </p:spTree>
    <p:custDataLst>
      <p:tags r:id="rId1"/>
    </p:custDataLst>
    <p:extLst>
      <p:ext uri="{BB962C8B-B14F-4D97-AF65-F5344CB8AC3E}">
        <p14:creationId xmlns:p14="http://schemas.microsoft.com/office/powerpoint/2010/main" val="810133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dirty="0"/>
              <a:t>Implementing high availability as part of a larger architecture</a:t>
            </a:r>
          </a:p>
        </p:txBody>
      </p:sp>
      <p:grpSp>
        <p:nvGrpSpPr>
          <p:cNvPr id="3" name="Group 2" descr="architecture diagram of a three-tier enterprise architecture with the second availability zone, application load balancer, amazon ec2 auto scaling, and amazon route 53 revealed.">
            <a:extLst>
              <a:ext uri="{FF2B5EF4-FFF2-40B4-BE49-F238E27FC236}">
                <a16:creationId xmlns:a16="http://schemas.microsoft.com/office/drawing/2014/main" id="{58101EF9-1D5D-42AA-BE71-E8C1B842A8EC}"/>
              </a:ext>
            </a:extLst>
          </p:cNvPr>
          <p:cNvGrpSpPr/>
          <p:nvPr/>
        </p:nvGrpSpPr>
        <p:grpSpPr>
          <a:xfrm>
            <a:off x="14813" y="1160581"/>
            <a:ext cx="12095979" cy="5303520"/>
            <a:chOff x="14813" y="1160581"/>
            <a:chExt cx="12095979" cy="5303520"/>
          </a:xfrm>
        </p:grpSpPr>
        <p:grpSp>
          <p:nvGrpSpPr>
            <p:cNvPr id="195" name="Group 194">
              <a:extLst>
                <a:ext uri="{FF2B5EF4-FFF2-40B4-BE49-F238E27FC236}">
                  <a16:creationId xmlns:a16="http://schemas.microsoft.com/office/drawing/2014/main" id="{B1EAD799-0EBA-45E8-BC1F-6359FD3DEE64}"/>
                </a:ext>
              </a:extLst>
            </p:cNvPr>
            <p:cNvGrpSpPr/>
            <p:nvPr/>
          </p:nvGrpSpPr>
          <p:grpSpPr>
            <a:xfrm>
              <a:off x="7862875" y="4379141"/>
              <a:ext cx="3940228" cy="1752948"/>
              <a:chOff x="7862875" y="4381500"/>
              <a:chExt cx="3940228" cy="1752948"/>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242189"/>
                <a:chOff x="10134996" y="2326723"/>
                <a:chExt cx="1188720" cy="1242189"/>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1242189"/>
                <a:chOff x="7737727" y="2326723"/>
                <a:chExt cx="1280160" cy="1242189"/>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primary instance</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159" name="Group 158">
                <a:extLst>
                  <a:ext uri="{FF2B5EF4-FFF2-40B4-BE49-F238E27FC236}">
                    <a16:creationId xmlns:a16="http://schemas.microsoft.com/office/drawing/2014/main" id="{E0553991-A359-4C3D-ADA6-9B7E7DE334F9}"/>
                  </a:ext>
                </a:extLst>
              </p:cNvPr>
              <p:cNvGrpSpPr/>
              <p:nvPr/>
            </p:nvGrpSpPr>
            <p:grpSpPr>
              <a:xfrm>
                <a:off x="6121791" y="4884222"/>
                <a:ext cx="1513305" cy="757783"/>
                <a:chOff x="5994259" y="2326723"/>
                <a:chExt cx="1513305" cy="757783"/>
              </a:xfrm>
            </p:grpSpPr>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2311" y="2326723"/>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1714753"/>
              <a:ext cx="457200" cy="457200"/>
            </a:xfrm>
            <a:prstGeom prst="rect">
              <a:avLst/>
            </a:prstGeom>
          </p:spPr>
        </p:pic>
        <p:grpSp>
          <p:nvGrpSpPr>
            <p:cNvPr id="15" name="Group 14">
              <a:extLst>
                <a:ext uri="{FF2B5EF4-FFF2-40B4-BE49-F238E27FC236}">
                  <a16:creationId xmlns:a16="http://schemas.microsoft.com/office/drawing/2014/main" id="{F36AD27C-A733-4BB1-A987-CA22D3DC4C68}"/>
                </a:ext>
              </a:extLst>
            </p:cNvPr>
            <p:cNvGrpSpPr/>
            <p:nvPr/>
          </p:nvGrpSpPr>
          <p:grpSpPr>
            <a:xfrm>
              <a:off x="669249" y="3639221"/>
              <a:ext cx="1045655" cy="1064119"/>
              <a:chOff x="669249" y="3639221"/>
              <a:chExt cx="1045655" cy="1064119"/>
            </a:xfrm>
          </p:grpSpPr>
          <p:sp>
            <p:nvSpPr>
              <p:cNvPr id="34" name="TextBox 33">
                <a:extLst>
                  <a:ext uri="{FF2B5EF4-FFF2-40B4-BE49-F238E27FC236}">
                    <a16:creationId xmlns:a16="http://schemas.microsoft.com/office/drawing/2014/main" id="{EF2A2A87-EACF-6448-9F61-987FEB728209}"/>
                  </a:ext>
                </a:extLst>
              </p:cNvPr>
              <p:cNvSpPr txBox="1"/>
              <p:nvPr/>
            </p:nvSpPr>
            <p:spPr>
              <a:xfrm>
                <a:off x="669249" y="4118565"/>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3476" y="3639221"/>
                <a:ext cx="457200" cy="457200"/>
              </a:xfrm>
              <a:prstGeom prst="rect">
                <a:avLst/>
              </a:prstGeom>
            </p:spPr>
          </p:pic>
        </p:grpSp>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86150"/>
              <a:chOff x="4578430" y="3440380"/>
              <a:chExt cx="1934216" cy="686150"/>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84775"/>
              <a:chOff x="10181513" y="3500340"/>
              <a:chExt cx="1462451"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291047"/>
              <a:chOff x="1334045" y="5004598"/>
              <a:chExt cx="981368" cy="1291047"/>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D9B9EA8-8E9B-46EE-9A38-4DB7250C52AA}"/>
                </a:ext>
              </a:extLst>
            </p:cNvPr>
            <p:cNvGrpSpPr/>
            <p:nvPr/>
          </p:nvGrpSpPr>
          <p:grpSpPr>
            <a:xfrm>
              <a:off x="2404935" y="3034321"/>
              <a:ext cx="945433" cy="1068450"/>
              <a:chOff x="2404935" y="3034321"/>
              <a:chExt cx="945433" cy="1068450"/>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2701" y="3632871"/>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4935" y="3034321"/>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52948"/>
              <a:chOff x="7862875" y="4381500"/>
              <a:chExt cx="3940228" cy="175294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242189"/>
                <a:chOff x="10134996" y="2326723"/>
                <a:chExt cx="1188720" cy="1242189"/>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242189"/>
                <a:chOff x="7737727" y="2326723"/>
                <a:chExt cx="1280160" cy="1242189"/>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757783"/>
                <a:chOff x="5994259" y="2326723"/>
                <a:chExt cx="1513305" cy="757783"/>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43BAE762-00A9-45ED-A2BC-4B02F694CD07}"/>
                </a:ext>
              </a:extLst>
            </p:cNvPr>
            <p:cNvSpPr/>
            <p:nvPr/>
          </p:nvSpPr>
          <p:spPr>
            <a:xfrm>
              <a:off x="7961668" y="2148082"/>
              <a:ext cx="1097280" cy="11887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6EFFEDAC-47C3-4A30-A6C4-4B5D8EB3ED78}"/>
                </a:ext>
              </a:extLst>
            </p:cNvPr>
            <p:cNvCxnSpPr>
              <a:cxnSpLocks/>
              <a:stCxn id="261" idx="3"/>
              <a:endCxn id="250" idx="1"/>
            </p:cNvCxnSpPr>
            <p:nvPr/>
          </p:nvCxnSpPr>
          <p:spPr>
            <a:xfrm flipV="1">
              <a:off x="7109131" y="2381883"/>
              <a:ext cx="2482893"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E51246C-9559-4F2A-B34B-0E4EE7876110}"/>
                </a:ext>
              </a:extLst>
            </p:cNvPr>
            <p:cNvSpPr/>
            <p:nvPr/>
          </p:nvSpPr>
          <p:spPr>
            <a:xfrm>
              <a:off x="7961668" y="4876167"/>
              <a:ext cx="1097280" cy="11887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5" idx="1"/>
            </p:cNvCxnSpPr>
            <p:nvPr/>
          </p:nvCxnSpPr>
          <p:spPr>
            <a:xfrm flipV="1">
              <a:off x="7107043" y="5110463"/>
              <a:ext cx="2557843"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193954-7FF5-4877-ABB4-FAAC04E73DD1}"/>
                </a:ext>
              </a:extLst>
            </p:cNvPr>
            <p:cNvCxnSpPr>
              <a:cxnSpLocks/>
              <a:stCxn id="35" idx="3"/>
              <a:endCxn id="39" idx="1"/>
            </p:cNvCxnSpPr>
            <p:nvPr/>
          </p:nvCxnSpPr>
          <p:spPr>
            <a:xfrm>
              <a:off x="1420676" y="3867821"/>
              <a:ext cx="122202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7F9E2CC-6748-4B8F-B97D-A7BA510708BA}"/>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45994A5D-59A1-4057-AB7E-B7ECD0C5E4EE}"/>
                </a:ext>
              </a:extLst>
            </p:cNvPr>
            <p:cNvCxnSpPr>
              <a:cxnSpLocks/>
              <a:stCxn id="33" idx="3"/>
              <a:endCxn id="39" idx="1"/>
            </p:cNvCxnSpPr>
            <p:nvPr/>
          </p:nvCxnSpPr>
          <p:spPr>
            <a:xfrm>
              <a:off x="1420676" y="1943353"/>
              <a:ext cx="1222025" cy="192446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E64382FD-3662-4CBE-8FCE-A74285924F3F}"/>
                </a:ext>
              </a:extLst>
            </p:cNvPr>
            <p:cNvCxnSpPr>
              <a:cxnSpLocks/>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7902FEA5-CC9D-45A5-BE91-E84F5535D551}"/>
                </a:ext>
              </a:extLst>
            </p:cNvPr>
            <p:cNvSpPr/>
            <p:nvPr/>
          </p:nvSpPr>
          <p:spPr>
            <a:xfrm>
              <a:off x="691427" y="1640889"/>
              <a:ext cx="1728692" cy="195513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4FFB194F-EEB9-48B7-B42F-4F0210F14879}"/>
                </a:ext>
              </a:extLst>
            </p:cNvPr>
            <p:cNvSpPr/>
            <p:nvPr/>
          </p:nvSpPr>
          <p:spPr>
            <a:xfrm>
              <a:off x="2089252" y="3913615"/>
              <a:ext cx="459056" cy="123669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7D852E2E-66DA-4374-9663-A93B8D817EF3}"/>
                </a:ext>
              </a:extLst>
            </p:cNvPr>
            <p:cNvSpPr/>
            <p:nvPr/>
          </p:nvSpPr>
          <p:spPr>
            <a:xfrm>
              <a:off x="1956699" y="3421425"/>
              <a:ext cx="459056" cy="41848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4" name="Group 113">
              <a:extLst>
                <a:ext uri="{FF2B5EF4-FFF2-40B4-BE49-F238E27FC236}">
                  <a16:creationId xmlns:a16="http://schemas.microsoft.com/office/drawing/2014/main" id="{7E3845D1-E4AF-4E4B-950B-5DA45E58FC60}"/>
                </a:ext>
              </a:extLst>
            </p:cNvPr>
            <p:cNvGrpSpPr/>
            <p:nvPr/>
          </p:nvGrpSpPr>
          <p:grpSpPr>
            <a:xfrm>
              <a:off x="5836902" y="3573229"/>
              <a:ext cx="1842598" cy="584775"/>
              <a:chOff x="7073834" y="3500340"/>
              <a:chExt cx="1842598" cy="584775"/>
            </a:xfrm>
          </p:grpSpPr>
          <p:pic>
            <p:nvPicPr>
              <p:cNvPr id="115" name="Graphic 114">
                <a:extLst>
                  <a:ext uri="{FF2B5EF4-FFF2-40B4-BE49-F238E27FC236}">
                    <a16:creationId xmlns:a16="http://schemas.microsoft.com/office/drawing/2014/main" id="{9384601B-6C55-4D5D-AA63-C5BB17235F07}"/>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73834" y="3564127"/>
                <a:ext cx="457200" cy="457200"/>
              </a:xfrm>
              <a:prstGeom prst="rect">
                <a:avLst/>
              </a:prstGeom>
            </p:spPr>
          </p:pic>
          <p:sp>
            <p:nvSpPr>
              <p:cNvPr id="116" name="TextBox 115">
                <a:extLst>
                  <a:ext uri="{FF2B5EF4-FFF2-40B4-BE49-F238E27FC236}">
                    <a16:creationId xmlns:a16="http://schemas.microsoft.com/office/drawing/2014/main" id="{689BA914-994B-47B2-B021-D8AA11A72C8A}"/>
                  </a:ext>
                </a:extLst>
              </p:cNvPr>
              <p:cNvSpPr txBox="1"/>
              <p:nvPr/>
            </p:nvSpPr>
            <p:spPr>
              <a:xfrm>
                <a:off x="7544832"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grpSp>
      <p:sp>
        <p:nvSpPr>
          <p:cNvPr id="4" name="Footer Placeholder 3">
            <a:extLst>
              <a:ext uri="{FF2B5EF4-FFF2-40B4-BE49-F238E27FC236}">
                <a16:creationId xmlns:a16="http://schemas.microsoft.com/office/drawing/2014/main" id="{5E80D147-A5C4-492A-B4A7-437F9D5CF8F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102105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latin typeface="+mn-lt"/>
              </a:rPr>
              <a:t>Inspect a provided VPC</a:t>
            </a:r>
          </a:p>
          <a:p>
            <a:pPr marL="514350" indent="-514350">
              <a:buFont typeface="+mj-lt"/>
              <a:buAutoNum type="arabicPeriod"/>
            </a:pPr>
            <a:r>
              <a:rPr lang="en-US" dirty="0">
                <a:latin typeface="+mn-lt"/>
              </a:rPr>
              <a:t>Create an Application Load Balancer</a:t>
            </a:r>
          </a:p>
          <a:p>
            <a:pPr marL="514350" indent="-514350">
              <a:buFont typeface="+mj-lt"/>
              <a:buAutoNum type="arabicPeriod"/>
            </a:pPr>
            <a:r>
              <a:rPr lang="en-US" dirty="0">
                <a:latin typeface="+mn-lt"/>
              </a:rPr>
              <a:t>Create an Auto Scaling group</a:t>
            </a:r>
          </a:p>
          <a:p>
            <a:pPr marL="514350" indent="-514350">
              <a:buFont typeface="+mj-lt"/>
              <a:buAutoNum type="arabicPeriod"/>
            </a:pPr>
            <a:r>
              <a:rPr lang="en-US" dirty="0">
                <a:latin typeface="+mn-lt"/>
              </a:rPr>
              <a:t>Test the application for high availability</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3648067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Final product </a:t>
            </a:r>
          </a:p>
        </p:txBody>
      </p:sp>
      <p:grpSp>
        <p:nvGrpSpPr>
          <p:cNvPr id="115" name="Group 114" descr="architecture diagram of a vpc where the resources that are in the subnets in one availability zone are replicated in a second availability zone.">
            <a:extLst>
              <a:ext uri="{FF2B5EF4-FFF2-40B4-BE49-F238E27FC236}">
                <a16:creationId xmlns:a16="http://schemas.microsoft.com/office/drawing/2014/main" id="{C45311A5-E500-4398-98F3-D3F35ED208E4}"/>
              </a:ext>
            </a:extLst>
          </p:cNvPr>
          <p:cNvGrpSpPr/>
          <p:nvPr/>
        </p:nvGrpSpPr>
        <p:grpSpPr>
          <a:xfrm>
            <a:off x="2278380" y="1200548"/>
            <a:ext cx="7635240" cy="5212080"/>
            <a:chOff x="2804160" y="1200548"/>
            <a:chExt cx="7635240" cy="5212080"/>
          </a:xfrm>
        </p:grpSpPr>
        <p:sp>
          <p:nvSpPr>
            <p:cNvPr id="116" name="Rectangle 115">
              <a:extLst>
                <a:ext uri="{FF2B5EF4-FFF2-40B4-BE49-F238E27FC236}">
                  <a16:creationId xmlns:a16="http://schemas.microsoft.com/office/drawing/2014/main" id="{5653A547-D203-4C9C-A2B1-EFBBB57EE356}"/>
                </a:ext>
              </a:extLst>
            </p:cNvPr>
            <p:cNvSpPr/>
            <p:nvPr/>
          </p:nvSpPr>
          <p:spPr>
            <a:xfrm>
              <a:off x="4036074" y="2105507"/>
              <a:ext cx="6217920" cy="4114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Rectangle 116">
              <a:extLst>
                <a:ext uri="{FF2B5EF4-FFF2-40B4-BE49-F238E27FC236}">
                  <a16:creationId xmlns:a16="http://schemas.microsoft.com/office/drawing/2014/main" id="{FFC455C5-FAA9-474D-89A1-DD8BAE1B694B}"/>
                </a:ext>
              </a:extLst>
            </p:cNvPr>
            <p:cNvSpPr/>
            <p:nvPr/>
          </p:nvSpPr>
          <p:spPr>
            <a:xfrm>
              <a:off x="2804160" y="1200548"/>
              <a:ext cx="7635240" cy="521208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sp>
          <p:nvSpPr>
            <p:cNvPr id="118" name="Rectangle 117">
              <a:extLst>
                <a:ext uri="{FF2B5EF4-FFF2-40B4-BE49-F238E27FC236}">
                  <a16:creationId xmlns:a16="http://schemas.microsoft.com/office/drawing/2014/main" id="{1FAAABDE-82A0-4D73-9435-687EDD92412C}"/>
                </a:ext>
              </a:extLst>
            </p:cNvPr>
            <p:cNvSpPr/>
            <p:nvPr/>
          </p:nvSpPr>
          <p:spPr>
            <a:xfrm>
              <a:off x="4538883" y="1720648"/>
              <a:ext cx="2560320" cy="45720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pic>
          <p:nvPicPr>
            <p:cNvPr id="119" name="Graphic 118">
              <a:extLst>
                <a:ext uri="{FF2B5EF4-FFF2-40B4-BE49-F238E27FC236}">
                  <a16:creationId xmlns:a16="http://schemas.microsoft.com/office/drawing/2014/main" id="{96B1D31A-D71A-46E6-A22F-7CF246ADC1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161" y="1200550"/>
              <a:ext cx="457200" cy="457200"/>
            </a:xfrm>
            <a:prstGeom prst="rect">
              <a:avLst/>
            </a:prstGeom>
          </p:spPr>
        </p:pic>
        <p:pic>
          <p:nvPicPr>
            <p:cNvPr id="120" name="Graphic 119">
              <a:extLst>
                <a:ext uri="{FF2B5EF4-FFF2-40B4-BE49-F238E27FC236}">
                  <a16:creationId xmlns:a16="http://schemas.microsoft.com/office/drawing/2014/main" id="{1DCDC585-6590-4B5F-B6F4-069061EF013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074" y="2105507"/>
              <a:ext cx="457200" cy="457200"/>
            </a:xfrm>
            <a:prstGeom prst="rect">
              <a:avLst/>
            </a:prstGeom>
          </p:spPr>
        </p:pic>
        <p:pic>
          <p:nvPicPr>
            <p:cNvPr id="121" name="Graphic 120">
              <a:extLst>
                <a:ext uri="{FF2B5EF4-FFF2-40B4-BE49-F238E27FC236}">
                  <a16:creationId xmlns:a16="http://schemas.microsoft.com/office/drawing/2014/main" id="{77B62E20-481D-4795-948C-DC914A0CF86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09052" y="2504096"/>
              <a:ext cx="469900" cy="469900"/>
            </a:xfrm>
            <a:prstGeom prst="rect">
              <a:avLst/>
            </a:prstGeom>
          </p:spPr>
        </p:pic>
        <p:sp>
          <p:nvSpPr>
            <p:cNvPr id="122" name="Rectangle 121">
              <a:extLst>
                <a:ext uri="{FF2B5EF4-FFF2-40B4-BE49-F238E27FC236}">
                  <a16:creationId xmlns:a16="http://schemas.microsoft.com/office/drawing/2014/main" id="{39812597-ABB0-434B-8A2B-11FF20E9EDF6}"/>
                </a:ext>
              </a:extLst>
            </p:cNvPr>
            <p:cNvSpPr/>
            <p:nvPr/>
          </p:nvSpPr>
          <p:spPr>
            <a:xfrm>
              <a:off x="3347319" y="1590856"/>
              <a:ext cx="6995160" cy="475488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3" name="Graphic 122">
              <a:extLst>
                <a:ext uri="{FF2B5EF4-FFF2-40B4-BE49-F238E27FC236}">
                  <a16:creationId xmlns:a16="http://schemas.microsoft.com/office/drawing/2014/main" id="{9120EFF3-C2B4-4E3C-A132-B9EFB928871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47319" y="1590856"/>
              <a:ext cx="457200" cy="457200"/>
            </a:xfrm>
            <a:prstGeom prst="rect">
              <a:avLst/>
            </a:prstGeom>
          </p:spPr>
        </p:pic>
        <p:sp>
          <p:nvSpPr>
            <p:cNvPr id="124" name="Rectangle 123">
              <a:extLst>
                <a:ext uri="{FF2B5EF4-FFF2-40B4-BE49-F238E27FC236}">
                  <a16:creationId xmlns:a16="http://schemas.microsoft.com/office/drawing/2014/main" id="{BB88637D-386F-4333-B721-FC96DCC8B0AB}"/>
                </a:ext>
              </a:extLst>
            </p:cNvPr>
            <p:cNvSpPr/>
            <p:nvPr/>
          </p:nvSpPr>
          <p:spPr>
            <a:xfrm>
              <a:off x="7584649" y="1720648"/>
              <a:ext cx="2560320" cy="45720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sp>
          <p:nvSpPr>
            <p:cNvPr id="125" name="Rectangle 124">
              <a:extLst>
                <a:ext uri="{FF2B5EF4-FFF2-40B4-BE49-F238E27FC236}">
                  <a16:creationId xmlns:a16="http://schemas.microsoft.com/office/drawing/2014/main" id="{7FBDC8A6-A159-4F6C-8F0B-43D76B364ECB}"/>
                </a:ext>
              </a:extLst>
            </p:cNvPr>
            <p:cNvSpPr/>
            <p:nvPr/>
          </p:nvSpPr>
          <p:spPr>
            <a:xfrm>
              <a:off x="5766041" y="4020076"/>
              <a:ext cx="3155923" cy="1105005"/>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126" name="Graphic 125">
              <a:extLst>
                <a:ext uri="{FF2B5EF4-FFF2-40B4-BE49-F238E27FC236}">
                  <a16:creationId xmlns:a16="http://schemas.microsoft.com/office/drawing/2014/main" id="{8D46EA61-756B-4970-85F0-0E2741CEB2F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8902" y="4020077"/>
              <a:ext cx="330200" cy="330200"/>
            </a:xfrm>
            <a:prstGeom prst="rect">
              <a:avLst/>
            </a:prstGeom>
          </p:spPr>
        </p:pic>
        <p:sp>
          <p:nvSpPr>
            <p:cNvPr id="127" name="Rectangle 126">
              <a:extLst>
                <a:ext uri="{FF2B5EF4-FFF2-40B4-BE49-F238E27FC236}">
                  <a16:creationId xmlns:a16="http://schemas.microsoft.com/office/drawing/2014/main" id="{D457AD24-4648-4624-8CCB-057BBA170D29}"/>
                </a:ext>
              </a:extLst>
            </p:cNvPr>
            <p:cNvSpPr/>
            <p:nvPr/>
          </p:nvSpPr>
          <p:spPr>
            <a:xfrm>
              <a:off x="4592556" y="2531703"/>
              <a:ext cx="24688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10.0.0.0/24</a:t>
              </a:r>
            </a:p>
          </p:txBody>
        </p:sp>
        <p:pic>
          <p:nvPicPr>
            <p:cNvPr id="128" name="Graphic 127">
              <a:extLst>
                <a:ext uri="{FF2B5EF4-FFF2-40B4-BE49-F238E27FC236}">
                  <a16:creationId xmlns:a16="http://schemas.microsoft.com/office/drawing/2014/main" id="{6CEF8CF0-FB90-4C61-94D7-332A7E51E78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92556" y="2529344"/>
              <a:ext cx="457200" cy="457200"/>
            </a:xfrm>
            <a:prstGeom prst="rect">
              <a:avLst/>
            </a:prstGeom>
          </p:spPr>
        </p:pic>
        <p:pic>
          <p:nvPicPr>
            <p:cNvPr id="129" name="Graphic 128">
              <a:extLst>
                <a:ext uri="{FF2B5EF4-FFF2-40B4-BE49-F238E27FC236}">
                  <a16:creationId xmlns:a16="http://schemas.microsoft.com/office/drawing/2014/main" id="{E0790366-8F69-4981-9F32-571C4F31B29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77677" y="3122173"/>
              <a:ext cx="469900" cy="469900"/>
            </a:xfrm>
            <a:prstGeom prst="rect">
              <a:avLst/>
            </a:prstGeom>
          </p:spPr>
        </p:pic>
        <p:sp>
          <p:nvSpPr>
            <p:cNvPr id="130" name="TextBox 129">
              <a:extLst>
                <a:ext uri="{FF2B5EF4-FFF2-40B4-BE49-F238E27FC236}">
                  <a16:creationId xmlns:a16="http://schemas.microsoft.com/office/drawing/2014/main" id="{A4952BAE-6EAC-4E86-940C-0A0B3A4DF378}"/>
                </a:ext>
              </a:extLst>
            </p:cNvPr>
            <p:cNvSpPr txBox="1"/>
            <p:nvPr/>
          </p:nvSpPr>
          <p:spPr>
            <a:xfrm>
              <a:off x="4894025" y="3064736"/>
              <a:ext cx="941283"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31" name="Rectangle 130">
              <a:extLst>
                <a:ext uri="{FF2B5EF4-FFF2-40B4-BE49-F238E27FC236}">
                  <a16:creationId xmlns:a16="http://schemas.microsoft.com/office/drawing/2014/main" id="{B57940CC-1641-45D5-BDB2-DD104A9595B6}"/>
                </a:ext>
              </a:extLst>
            </p:cNvPr>
            <p:cNvSpPr/>
            <p:nvPr/>
          </p:nvSpPr>
          <p:spPr>
            <a:xfrm>
              <a:off x="4592556" y="3769286"/>
              <a:ext cx="2468880" cy="23774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10.0.2.0/23</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2" name="Graphic 131">
              <a:extLst>
                <a:ext uri="{FF2B5EF4-FFF2-40B4-BE49-F238E27FC236}">
                  <a16:creationId xmlns:a16="http://schemas.microsoft.com/office/drawing/2014/main" id="{A6EE16AA-EAC8-4621-B6A6-F2183E12982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92556" y="3766927"/>
              <a:ext cx="457200" cy="457200"/>
            </a:xfrm>
            <a:prstGeom prst="rect">
              <a:avLst/>
            </a:prstGeom>
          </p:spPr>
        </p:pic>
        <p:pic>
          <p:nvPicPr>
            <p:cNvPr id="133" name="Graphic 132">
              <a:extLst>
                <a:ext uri="{FF2B5EF4-FFF2-40B4-BE49-F238E27FC236}">
                  <a16:creationId xmlns:a16="http://schemas.microsoft.com/office/drawing/2014/main" id="{72E8EED3-C279-4F30-A564-B9FB6EA3944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85449" y="4646546"/>
              <a:ext cx="469900" cy="469900"/>
            </a:xfrm>
            <a:prstGeom prst="rect">
              <a:avLst/>
            </a:prstGeom>
          </p:spPr>
        </p:pic>
        <p:pic>
          <p:nvPicPr>
            <p:cNvPr id="134" name="Graphic 133">
              <a:extLst>
                <a:ext uri="{FF2B5EF4-FFF2-40B4-BE49-F238E27FC236}">
                  <a16:creationId xmlns:a16="http://schemas.microsoft.com/office/drawing/2014/main" id="{3F8BFE0D-BA48-499C-A36C-DD5549B094F4}"/>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77677" y="5481834"/>
              <a:ext cx="469900" cy="469900"/>
            </a:xfrm>
            <a:prstGeom prst="rect">
              <a:avLst/>
            </a:prstGeom>
          </p:spPr>
        </p:pic>
        <p:sp>
          <p:nvSpPr>
            <p:cNvPr id="135" name="TextBox 134">
              <a:extLst>
                <a:ext uri="{FF2B5EF4-FFF2-40B4-BE49-F238E27FC236}">
                  <a16:creationId xmlns:a16="http://schemas.microsoft.com/office/drawing/2014/main" id="{4CBCD974-E352-4109-847E-F719F0C943A9}"/>
                </a:ext>
              </a:extLst>
            </p:cNvPr>
            <p:cNvSpPr txBox="1"/>
            <p:nvPr/>
          </p:nvSpPr>
          <p:spPr>
            <a:xfrm>
              <a:off x="4642353" y="4589109"/>
              <a:ext cx="1192955"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136" name="TextBox 135">
              <a:extLst>
                <a:ext uri="{FF2B5EF4-FFF2-40B4-BE49-F238E27FC236}">
                  <a16:creationId xmlns:a16="http://schemas.microsoft.com/office/drawing/2014/main" id="{D25A05A5-B875-4338-A90A-649E74D9E824}"/>
                </a:ext>
              </a:extLst>
            </p:cNvPr>
            <p:cNvSpPr txBox="1"/>
            <p:nvPr/>
          </p:nvSpPr>
          <p:spPr>
            <a:xfrm>
              <a:off x="4482052" y="5426732"/>
              <a:ext cx="1353256"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RDS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instance</a:t>
              </a:r>
            </a:p>
          </p:txBody>
        </p:sp>
        <p:sp>
          <p:nvSpPr>
            <p:cNvPr id="137" name="Rectangle 136">
              <a:extLst>
                <a:ext uri="{FF2B5EF4-FFF2-40B4-BE49-F238E27FC236}">
                  <a16:creationId xmlns:a16="http://schemas.microsoft.com/office/drawing/2014/main" id="{2D546E06-2C25-4979-98C1-1250A2589EFB}"/>
                </a:ext>
              </a:extLst>
            </p:cNvPr>
            <p:cNvSpPr/>
            <p:nvPr/>
          </p:nvSpPr>
          <p:spPr>
            <a:xfrm>
              <a:off x="7637242" y="2531703"/>
              <a:ext cx="24688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10.0.1.0/24</a:t>
              </a:r>
            </a:p>
          </p:txBody>
        </p:sp>
        <p:pic>
          <p:nvPicPr>
            <p:cNvPr id="138" name="Graphic 137">
              <a:extLst>
                <a:ext uri="{FF2B5EF4-FFF2-40B4-BE49-F238E27FC236}">
                  <a16:creationId xmlns:a16="http://schemas.microsoft.com/office/drawing/2014/main" id="{0DFD4E85-68A8-404E-A7DE-F24BDECB265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7242" y="2529344"/>
              <a:ext cx="457200" cy="457200"/>
            </a:xfrm>
            <a:prstGeom prst="rect">
              <a:avLst/>
            </a:prstGeom>
          </p:spPr>
        </p:pic>
        <p:pic>
          <p:nvPicPr>
            <p:cNvPr id="139" name="Graphic 138">
              <a:extLst>
                <a:ext uri="{FF2B5EF4-FFF2-40B4-BE49-F238E27FC236}">
                  <a16:creationId xmlns:a16="http://schemas.microsoft.com/office/drawing/2014/main" id="{1C390E27-FFBE-4832-A2F2-8FCB871863D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17294" y="3122173"/>
              <a:ext cx="469900" cy="469900"/>
            </a:xfrm>
            <a:prstGeom prst="rect">
              <a:avLst/>
            </a:prstGeom>
          </p:spPr>
        </p:pic>
        <p:sp>
          <p:nvSpPr>
            <p:cNvPr id="140" name="TextBox 139">
              <a:extLst>
                <a:ext uri="{FF2B5EF4-FFF2-40B4-BE49-F238E27FC236}">
                  <a16:creationId xmlns:a16="http://schemas.microsoft.com/office/drawing/2014/main" id="{E6B9537F-A13A-4042-8ABF-AF4F55A1FBEF}"/>
                </a:ext>
              </a:extLst>
            </p:cNvPr>
            <p:cNvSpPr txBox="1"/>
            <p:nvPr/>
          </p:nvSpPr>
          <p:spPr>
            <a:xfrm>
              <a:off x="8843173" y="3064736"/>
              <a:ext cx="941283"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141" name="Rectangle 140">
              <a:extLst>
                <a:ext uri="{FF2B5EF4-FFF2-40B4-BE49-F238E27FC236}">
                  <a16:creationId xmlns:a16="http://schemas.microsoft.com/office/drawing/2014/main" id="{E461B294-1FB7-417C-A346-6B9684D7F967}"/>
                </a:ext>
              </a:extLst>
            </p:cNvPr>
            <p:cNvSpPr/>
            <p:nvPr/>
          </p:nvSpPr>
          <p:spPr>
            <a:xfrm>
              <a:off x="7637242" y="3769286"/>
              <a:ext cx="2468880" cy="23774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10.0.4.0/23</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42" name="Graphic 141">
              <a:extLst>
                <a:ext uri="{FF2B5EF4-FFF2-40B4-BE49-F238E27FC236}">
                  <a16:creationId xmlns:a16="http://schemas.microsoft.com/office/drawing/2014/main" id="{C3CB78A0-8E11-4EBB-91B6-FE34E5F50A4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37242" y="3766927"/>
              <a:ext cx="457200" cy="457200"/>
            </a:xfrm>
            <a:prstGeom prst="rect">
              <a:avLst/>
            </a:prstGeom>
          </p:spPr>
        </p:pic>
        <p:pic>
          <p:nvPicPr>
            <p:cNvPr id="143" name="Graphic 142">
              <a:extLst>
                <a:ext uri="{FF2B5EF4-FFF2-40B4-BE49-F238E27FC236}">
                  <a16:creationId xmlns:a16="http://schemas.microsoft.com/office/drawing/2014/main" id="{723374EB-25EB-48C8-9C85-C1100F666D9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17294" y="4646546"/>
              <a:ext cx="469900" cy="469900"/>
            </a:xfrm>
            <a:prstGeom prst="rect">
              <a:avLst/>
            </a:prstGeom>
          </p:spPr>
        </p:pic>
        <p:pic>
          <p:nvPicPr>
            <p:cNvPr id="144" name="Graphic 143">
              <a:extLst>
                <a:ext uri="{FF2B5EF4-FFF2-40B4-BE49-F238E27FC236}">
                  <a16:creationId xmlns:a16="http://schemas.microsoft.com/office/drawing/2014/main" id="{C37952B7-3148-47E9-B832-70C0F3E27DC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17294" y="5481834"/>
              <a:ext cx="469900" cy="469900"/>
            </a:xfrm>
            <a:prstGeom prst="rect">
              <a:avLst/>
            </a:prstGeom>
          </p:spPr>
        </p:pic>
        <p:sp>
          <p:nvSpPr>
            <p:cNvPr id="145" name="TextBox 144">
              <a:extLst>
                <a:ext uri="{FF2B5EF4-FFF2-40B4-BE49-F238E27FC236}">
                  <a16:creationId xmlns:a16="http://schemas.microsoft.com/office/drawing/2014/main" id="{30B4425B-AEBD-41F9-9E10-0411D923F8FC}"/>
                </a:ext>
              </a:extLst>
            </p:cNvPr>
            <p:cNvSpPr txBox="1"/>
            <p:nvPr/>
          </p:nvSpPr>
          <p:spPr>
            <a:xfrm>
              <a:off x="8843173" y="4589109"/>
              <a:ext cx="1192955"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146" name="TextBox 145">
              <a:extLst>
                <a:ext uri="{FF2B5EF4-FFF2-40B4-BE49-F238E27FC236}">
                  <a16:creationId xmlns:a16="http://schemas.microsoft.com/office/drawing/2014/main" id="{CFD14278-FF18-4A25-AEAC-ADE1F3F2E595}"/>
                </a:ext>
              </a:extLst>
            </p:cNvPr>
            <p:cNvSpPr txBox="1"/>
            <p:nvPr/>
          </p:nvSpPr>
          <p:spPr>
            <a:xfrm>
              <a:off x="8843173" y="5297525"/>
              <a:ext cx="1353256"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RDS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Multi-AZ</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standby</a:t>
              </a:r>
            </a:p>
          </p:txBody>
        </p:sp>
        <p:sp>
          <p:nvSpPr>
            <p:cNvPr id="147" name="TextBox 146">
              <a:extLst>
                <a:ext uri="{FF2B5EF4-FFF2-40B4-BE49-F238E27FC236}">
                  <a16:creationId xmlns:a16="http://schemas.microsoft.com/office/drawing/2014/main" id="{BC77BD8E-2519-4D4B-981E-D221C5ED3645}"/>
                </a:ext>
              </a:extLst>
            </p:cNvPr>
            <p:cNvSpPr txBox="1"/>
            <p:nvPr/>
          </p:nvSpPr>
          <p:spPr>
            <a:xfrm>
              <a:off x="6756021" y="2983041"/>
              <a:ext cx="1192955"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Balancer</a:t>
              </a:r>
            </a:p>
          </p:txBody>
        </p: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1592247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9 – Guided Lab: Creating a Highly Available Environment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40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2758874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AE7D177-127F-45EF-AB53-F05AE1BF617E}"/>
              </a:ext>
            </a:extLst>
          </p:cNvPr>
          <p:cNvSpPr>
            <a:spLocks noGrp="1"/>
          </p:cNvSpPr>
          <p:nvPr>
            <p:ph type="body" sz="quarter" idx="10"/>
          </p:nvPr>
        </p:nvSpPr>
        <p:spPr>
          <a:xfrm>
            <a:off x="419100" y="2554356"/>
            <a:ext cx="10972800" cy="488498"/>
          </a:xfrm>
        </p:spPr>
        <p:txBody>
          <a:bodyPr>
            <a:normAutofit fontScale="85000" lnSpcReduction="10000"/>
          </a:bodyPr>
          <a:lstStyle/>
          <a:p>
            <a:r>
              <a:rPr lang="en-US" sz="2400" b="1" dirty="0">
                <a:latin typeface="+mn-lt"/>
              </a:rPr>
              <a:t>Module 9: Implementing Elasticity, High Availability, and Monitoring</a:t>
            </a:r>
          </a:p>
        </p:txBody>
      </p:sp>
      <p:sp>
        <p:nvSpPr>
          <p:cNvPr id="2" name="Title 1"/>
          <p:cNvSpPr>
            <a:spLocks noGrp="1"/>
          </p:cNvSpPr>
          <p:nvPr>
            <p:ph type="title"/>
          </p:nvPr>
        </p:nvSpPr>
        <p:spPr/>
        <p:txBody>
          <a:bodyPr>
            <a:noAutofit/>
          </a:bodyPr>
          <a:lstStyle/>
          <a:p>
            <a:r>
              <a:rPr lang="en-US" sz="4000" dirty="0">
                <a:latin typeface="+mj-lt"/>
              </a:rPr>
              <a:t>Section 5: Monitoring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689143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Monitoring usage, operations, and performance</a:t>
            </a:r>
          </a:p>
        </p:txBody>
      </p:sp>
      <p:pic>
        <p:nvPicPr>
          <p:cNvPr id="14" name="Picture 13">
            <a:extLst>
              <a:ext uri="{FF2B5EF4-FFF2-40B4-BE49-F238E27FC236}">
                <a16:creationId xmlns:a16="http://schemas.microsoft.com/office/drawing/2014/main" id="{CF3E788B-742E-9A47-9769-D6ED963D713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663028" y="1844332"/>
            <a:ext cx="1320698" cy="1320698"/>
          </a:xfrm>
          <a:prstGeom prst="rect">
            <a:avLst/>
          </a:prstGeom>
        </p:spPr>
      </p:pic>
      <p:sp>
        <p:nvSpPr>
          <p:cNvPr id="3" name="TextBox 2">
            <a:extLst>
              <a:ext uri="{FF2B5EF4-FFF2-40B4-BE49-F238E27FC236}">
                <a16:creationId xmlns:a16="http://schemas.microsoft.com/office/drawing/2014/main" id="{A8132147-BEFD-5048-991B-25947ED7F884}"/>
              </a:ext>
            </a:extLst>
          </p:cNvPr>
          <p:cNvSpPr txBox="1"/>
          <p:nvPr/>
        </p:nvSpPr>
        <p:spPr>
          <a:xfrm>
            <a:off x="1516477" y="3420199"/>
            <a:ext cx="3613800" cy="430887"/>
          </a:xfrm>
          <a:prstGeom prst="rect">
            <a:avLst/>
          </a:prstGeom>
          <a:noFill/>
        </p:spPr>
        <p:txBody>
          <a:bodyPr wrap="square" rtlCol="0">
            <a:spAutoFit/>
          </a:bodyPr>
          <a:lstStyle/>
          <a:p>
            <a:pPr algn="ctr"/>
            <a:r>
              <a:rPr lang="en-US" sz="22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Operational Health</a:t>
            </a:r>
          </a:p>
        </p:txBody>
      </p:sp>
      <p:pic>
        <p:nvPicPr>
          <p:cNvPr id="18" name="Picture 17">
            <a:extLst>
              <a:ext uri="{FF2B5EF4-FFF2-40B4-BE49-F238E27FC236}">
                <a16:creationId xmlns:a16="http://schemas.microsoft.com/office/drawing/2014/main" id="{9CBAE728-2779-3E41-9FDC-3BE64BCDAE2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632531" y="4227042"/>
            <a:ext cx="1381692" cy="1381692"/>
          </a:xfrm>
          <a:prstGeom prst="rect">
            <a:avLst/>
          </a:prstGeom>
        </p:spPr>
      </p:pic>
      <p:sp>
        <p:nvSpPr>
          <p:cNvPr id="6" name="TextBox 5">
            <a:extLst>
              <a:ext uri="{FF2B5EF4-FFF2-40B4-BE49-F238E27FC236}">
                <a16:creationId xmlns:a16="http://schemas.microsoft.com/office/drawing/2014/main" id="{0268041E-288A-7C40-B7EE-D5CFD7A284CB}"/>
              </a:ext>
            </a:extLst>
          </p:cNvPr>
          <p:cNvSpPr txBox="1"/>
          <p:nvPr/>
        </p:nvSpPr>
        <p:spPr>
          <a:xfrm>
            <a:off x="1372113" y="5555684"/>
            <a:ext cx="3902529" cy="430887"/>
          </a:xfrm>
          <a:prstGeom prst="rect">
            <a:avLst/>
          </a:prstGeom>
          <a:noFill/>
        </p:spPr>
        <p:txBody>
          <a:bodyPr wrap="square" rtlCol="0">
            <a:spAutoFit/>
          </a:bodyPr>
          <a:lstStyle/>
          <a:p>
            <a:pPr algn="ctr"/>
            <a:r>
              <a:rPr lang="en-US" sz="22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Application Performance</a:t>
            </a:r>
          </a:p>
        </p:txBody>
      </p:sp>
      <p:pic>
        <p:nvPicPr>
          <p:cNvPr id="16" name="Picture 15">
            <a:extLst>
              <a:ext uri="{FF2B5EF4-FFF2-40B4-BE49-F238E27FC236}">
                <a16:creationId xmlns:a16="http://schemas.microsoft.com/office/drawing/2014/main" id="{3BF237A9-2E13-8140-AF3B-4ED26366D6B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195276" y="2163510"/>
            <a:ext cx="1001900" cy="1001900"/>
          </a:xfrm>
          <a:prstGeom prst="rect">
            <a:avLst/>
          </a:prstGeom>
        </p:spPr>
      </p:pic>
      <p:sp>
        <p:nvSpPr>
          <p:cNvPr id="5" name="TextBox 4">
            <a:extLst>
              <a:ext uri="{FF2B5EF4-FFF2-40B4-BE49-F238E27FC236}">
                <a16:creationId xmlns:a16="http://schemas.microsoft.com/office/drawing/2014/main" id="{79BFC0FD-E0F2-6D49-B43B-9C66B6F0D2E9}"/>
              </a:ext>
            </a:extLst>
          </p:cNvPr>
          <p:cNvSpPr txBox="1"/>
          <p:nvPr/>
        </p:nvSpPr>
        <p:spPr>
          <a:xfrm>
            <a:off x="6680409" y="3422360"/>
            <a:ext cx="4139481" cy="430887"/>
          </a:xfrm>
          <a:prstGeom prst="rect">
            <a:avLst/>
          </a:prstGeom>
          <a:noFill/>
        </p:spPr>
        <p:txBody>
          <a:bodyPr wrap="square" rtlCol="0">
            <a:spAutoFit/>
          </a:bodyPr>
          <a:lstStyle/>
          <a:p>
            <a:pPr algn="ctr"/>
            <a:r>
              <a:rPr lang="en-US" sz="22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Resource Utilization</a:t>
            </a:r>
          </a:p>
        </p:txBody>
      </p:sp>
      <p:pic>
        <p:nvPicPr>
          <p:cNvPr id="12" name="Picture 11">
            <a:extLst>
              <a:ext uri="{FF2B5EF4-FFF2-40B4-BE49-F238E27FC236}">
                <a16:creationId xmlns:a16="http://schemas.microsoft.com/office/drawing/2014/main" id="{FB9C68CC-C558-1146-904B-858E65E4175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59860" y="4367148"/>
            <a:ext cx="1180577" cy="1188536"/>
          </a:xfrm>
          <a:prstGeom prst="rect">
            <a:avLst/>
          </a:prstGeom>
        </p:spPr>
      </p:pic>
      <p:sp>
        <p:nvSpPr>
          <p:cNvPr id="8" name="TextBox 7">
            <a:extLst>
              <a:ext uri="{FF2B5EF4-FFF2-40B4-BE49-F238E27FC236}">
                <a16:creationId xmlns:a16="http://schemas.microsoft.com/office/drawing/2014/main" id="{F6D7E0AC-ABD3-684F-9262-AB4C0BE1C094}"/>
              </a:ext>
            </a:extLst>
          </p:cNvPr>
          <p:cNvSpPr txBox="1"/>
          <p:nvPr/>
        </p:nvSpPr>
        <p:spPr>
          <a:xfrm>
            <a:off x="7492850" y="5555684"/>
            <a:ext cx="2514600" cy="430887"/>
          </a:xfrm>
          <a:prstGeom prst="rect">
            <a:avLst/>
          </a:prstGeom>
          <a:noFill/>
        </p:spPr>
        <p:txBody>
          <a:bodyPr wrap="square" rtlCol="0">
            <a:spAutoFit/>
          </a:bodyPr>
          <a:lstStyle/>
          <a:p>
            <a:pPr algn="ctr"/>
            <a:r>
              <a:rPr lang="en-US" sz="22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Security Auditing</a:t>
            </a:r>
          </a:p>
        </p:txBody>
      </p:sp>
      <p:sp>
        <p:nvSpPr>
          <p:cNvPr id="4" name="Footer Placeholder 3">
            <a:extLst>
              <a:ext uri="{FF2B5EF4-FFF2-40B4-BE49-F238E27FC236}">
                <a16:creationId xmlns:a16="http://schemas.microsoft.com/office/drawing/2014/main" id="{E5A9E09B-3189-4D12-902C-B8E27A73F18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8B2F9F22-E31C-4AC0-B6EA-CC5B439A5845}"/>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941876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Monitoring your costs</a:t>
            </a:r>
          </a:p>
        </p:txBody>
      </p:sp>
      <p:sp>
        <p:nvSpPr>
          <p:cNvPr id="8" name="Rectangle 7">
            <a:extLst>
              <a:ext uri="{FF2B5EF4-FFF2-40B4-BE49-F238E27FC236}">
                <a16:creationId xmlns:a16="http://schemas.microsoft.com/office/drawing/2014/main" id="{D88FE46A-BF95-E646-B716-C6FD69BC3427}"/>
              </a:ext>
            </a:extLst>
          </p:cNvPr>
          <p:cNvSpPr/>
          <p:nvPr/>
        </p:nvSpPr>
        <p:spPr>
          <a:xfrm>
            <a:off x="1746247" y="1333560"/>
            <a:ext cx="8699506" cy="954107"/>
          </a:xfrm>
          <a:prstGeom prst="rect">
            <a:avLst/>
          </a:prstGeom>
        </p:spPr>
        <p:txBody>
          <a:bodyPr wrap="square">
            <a:spAutoFit/>
          </a:bodyPr>
          <a:lstStyle/>
          <a:p>
            <a:pPr algn="ctr"/>
            <a:r>
              <a:rPr lang="en-US" sz="2800" dirty="0">
                <a:solidFill>
                  <a:schemeClr val="accent1"/>
                </a:solidFill>
                <a:ea typeface="Amazon Ember" panose="020B0603020204020204" pitchFamily="34" charset="0"/>
                <a:cs typeface="Amazon Ember" panose="020B0603020204020204" pitchFamily="34" charset="0"/>
              </a:rPr>
              <a:t>To create a more flexible and elastic architecture, you should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know where you are spending money</a:t>
            </a:r>
            <a:r>
              <a:rPr lang="en-US" sz="2800" dirty="0">
                <a:solidFill>
                  <a:schemeClr val="accent1"/>
                </a:solidFill>
                <a:ea typeface="Amazon Ember" panose="020B0603020204020204" pitchFamily="34" charset="0"/>
                <a:cs typeface="Amazon Ember" panose="020B0603020204020204" pitchFamily="34" charset="0"/>
              </a:rPr>
              <a:t>.</a:t>
            </a:r>
          </a:p>
        </p:txBody>
      </p:sp>
      <p:grpSp>
        <p:nvGrpSpPr>
          <p:cNvPr id="73" name="Group 72" descr="AWS Cost Explorer helps you visualize, understand, and manage your AWS costs and usage with daily or monthly granularity.">
            <a:extLst>
              <a:ext uri="{FF2B5EF4-FFF2-40B4-BE49-F238E27FC236}">
                <a16:creationId xmlns:a16="http://schemas.microsoft.com/office/drawing/2014/main" id="{3165C0FB-48FE-4676-94CC-4C413AA89A2A}"/>
              </a:ext>
            </a:extLst>
          </p:cNvPr>
          <p:cNvGrpSpPr/>
          <p:nvPr/>
        </p:nvGrpSpPr>
        <p:grpSpPr>
          <a:xfrm>
            <a:off x="742918" y="2541048"/>
            <a:ext cx="1588897" cy="1750739"/>
            <a:chOff x="992302" y="2541048"/>
            <a:chExt cx="1588897" cy="1750739"/>
          </a:xfrm>
        </p:grpSpPr>
        <p:pic>
          <p:nvPicPr>
            <p:cNvPr id="23" name="Graphic 22">
              <a:extLst>
                <a:ext uri="{FF2B5EF4-FFF2-40B4-BE49-F238E27FC236}">
                  <a16:creationId xmlns:a16="http://schemas.microsoft.com/office/drawing/2014/main" id="{2EF39B6D-30DC-430B-A627-942DD0003EB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9550" y="3377387"/>
              <a:ext cx="914400" cy="914400"/>
            </a:xfrm>
            <a:prstGeom prst="rect">
              <a:avLst/>
            </a:prstGeom>
          </p:spPr>
        </p:pic>
        <p:sp>
          <p:nvSpPr>
            <p:cNvPr id="9" name="TextBox 8">
              <a:extLst>
                <a:ext uri="{FF2B5EF4-FFF2-40B4-BE49-F238E27FC236}">
                  <a16:creationId xmlns:a16="http://schemas.microsoft.com/office/drawing/2014/main" id="{01A76520-809A-48D6-8D9E-22DAA9D77445}"/>
                </a:ext>
              </a:extLst>
            </p:cNvPr>
            <p:cNvSpPr txBox="1"/>
            <p:nvPr/>
          </p:nvSpPr>
          <p:spPr>
            <a:xfrm>
              <a:off x="992302" y="2541048"/>
              <a:ext cx="1588897"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AWS Cost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Explorer</a:t>
              </a:r>
            </a:p>
          </p:txBody>
        </p:sp>
      </p:grpSp>
      <p:grpSp>
        <p:nvGrpSpPr>
          <p:cNvPr id="74" name="Group 73" descr="AWS Budgets enables you to set custom budgets that alert you when your costs or usage exceed (or are forecasted to exceed) your budgeted amount.">
            <a:extLst>
              <a:ext uri="{FF2B5EF4-FFF2-40B4-BE49-F238E27FC236}">
                <a16:creationId xmlns:a16="http://schemas.microsoft.com/office/drawing/2014/main" id="{0F8AA177-D490-4CC1-9C0A-DA6E20281BD6}"/>
              </a:ext>
            </a:extLst>
          </p:cNvPr>
          <p:cNvGrpSpPr/>
          <p:nvPr/>
        </p:nvGrpSpPr>
        <p:grpSpPr>
          <a:xfrm>
            <a:off x="3464039" y="2541048"/>
            <a:ext cx="1289134" cy="1750739"/>
            <a:chOff x="3782696" y="2541048"/>
            <a:chExt cx="1289134" cy="1750739"/>
          </a:xfrm>
        </p:grpSpPr>
        <p:pic>
          <p:nvPicPr>
            <p:cNvPr id="21" name="Graphic 20">
              <a:extLst>
                <a:ext uri="{FF2B5EF4-FFF2-40B4-BE49-F238E27FC236}">
                  <a16:creationId xmlns:a16="http://schemas.microsoft.com/office/drawing/2014/main" id="{739D029B-03B2-4BB2-A45B-3615216AFFD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0063" y="3377387"/>
              <a:ext cx="914400" cy="914400"/>
            </a:xfrm>
            <a:prstGeom prst="rect">
              <a:avLst/>
            </a:prstGeom>
          </p:spPr>
        </p:pic>
        <p:sp>
          <p:nvSpPr>
            <p:cNvPr id="24" name="TextBox 23">
              <a:extLst>
                <a:ext uri="{FF2B5EF4-FFF2-40B4-BE49-F238E27FC236}">
                  <a16:creationId xmlns:a16="http://schemas.microsoft.com/office/drawing/2014/main" id="{414FCA43-FB00-4D51-95AD-BDAA63A8CF92}"/>
                </a:ext>
              </a:extLst>
            </p:cNvPr>
            <p:cNvSpPr txBox="1"/>
            <p:nvPr/>
          </p:nvSpPr>
          <p:spPr>
            <a:xfrm>
              <a:off x="3782696" y="2541048"/>
              <a:ext cx="1289134"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Budgets</a:t>
              </a:r>
            </a:p>
          </p:txBody>
        </p:sp>
      </p:grpSp>
      <p:grpSp>
        <p:nvGrpSpPr>
          <p:cNvPr id="75" name="Group 74" descr="AWS Cost and Usage Report contains the most comprehensive set of AWS cost and usage data available, including additional metadata about AWS services, pricing, and reservations.">
            <a:extLst>
              <a:ext uri="{FF2B5EF4-FFF2-40B4-BE49-F238E27FC236}">
                <a16:creationId xmlns:a16="http://schemas.microsoft.com/office/drawing/2014/main" id="{41C163C8-F5CA-49F5-9A63-E00436638CE1}"/>
              </a:ext>
            </a:extLst>
          </p:cNvPr>
          <p:cNvGrpSpPr/>
          <p:nvPr/>
        </p:nvGrpSpPr>
        <p:grpSpPr>
          <a:xfrm>
            <a:off x="1696284" y="4454768"/>
            <a:ext cx="2403287" cy="1778449"/>
            <a:chOff x="1492645" y="4454768"/>
            <a:chExt cx="2403287" cy="1778449"/>
          </a:xfrm>
        </p:grpSpPr>
        <p:pic>
          <p:nvPicPr>
            <p:cNvPr id="22" name="Graphic 21">
              <a:extLst>
                <a:ext uri="{FF2B5EF4-FFF2-40B4-BE49-F238E27FC236}">
                  <a16:creationId xmlns:a16="http://schemas.microsoft.com/office/drawing/2014/main" id="{17EEEF92-B88D-42CF-A19C-88493534309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7088" y="5318817"/>
              <a:ext cx="914400" cy="914400"/>
            </a:xfrm>
            <a:prstGeom prst="rect">
              <a:avLst/>
            </a:prstGeom>
          </p:spPr>
        </p:pic>
        <p:sp>
          <p:nvSpPr>
            <p:cNvPr id="25" name="TextBox 24">
              <a:extLst>
                <a:ext uri="{FF2B5EF4-FFF2-40B4-BE49-F238E27FC236}">
                  <a16:creationId xmlns:a16="http://schemas.microsoft.com/office/drawing/2014/main" id="{62F318C7-231D-4285-9EBB-C51144202DEE}"/>
                </a:ext>
              </a:extLst>
            </p:cNvPr>
            <p:cNvSpPr txBox="1"/>
            <p:nvPr/>
          </p:nvSpPr>
          <p:spPr>
            <a:xfrm>
              <a:off x="1492645" y="4454768"/>
              <a:ext cx="2403287"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AWS Cost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and Usage Report</a:t>
              </a:r>
            </a:p>
          </p:txBody>
        </p:sp>
      </p:grpSp>
      <p:grpSp>
        <p:nvGrpSpPr>
          <p:cNvPr id="72" name="Group 71" descr="The Cost Optimization Monitor is a solution architecture that automatically processes detailed billing reports to provide granular metrics that you can search, analyze, and visualize in a dashboard that you can customize.">
            <a:extLst>
              <a:ext uri="{FF2B5EF4-FFF2-40B4-BE49-F238E27FC236}">
                <a16:creationId xmlns:a16="http://schemas.microsoft.com/office/drawing/2014/main" id="{7E6F9CB1-01CE-4113-B09D-C424A78701A8}"/>
              </a:ext>
            </a:extLst>
          </p:cNvPr>
          <p:cNvGrpSpPr/>
          <p:nvPr/>
        </p:nvGrpSpPr>
        <p:grpSpPr>
          <a:xfrm>
            <a:off x="5381413" y="2421696"/>
            <a:ext cx="5982462" cy="3876582"/>
            <a:chOff x="6004874" y="2421696"/>
            <a:chExt cx="5982462" cy="3876582"/>
          </a:xfrm>
        </p:grpSpPr>
        <p:sp>
          <p:nvSpPr>
            <p:cNvPr id="27" name="TextBox 26">
              <a:extLst>
                <a:ext uri="{FF2B5EF4-FFF2-40B4-BE49-F238E27FC236}">
                  <a16:creationId xmlns:a16="http://schemas.microsoft.com/office/drawing/2014/main" id="{74EAF8BF-8F61-4A73-8C52-F26E27BB871A}"/>
                </a:ext>
              </a:extLst>
            </p:cNvPr>
            <p:cNvSpPr txBox="1"/>
            <p:nvPr/>
          </p:nvSpPr>
          <p:spPr>
            <a:xfrm>
              <a:off x="7750278" y="2421696"/>
              <a:ext cx="3765774" cy="461665"/>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Cost Optimization Monitor</a:t>
              </a:r>
            </a:p>
          </p:txBody>
        </p:sp>
        <p:grpSp>
          <p:nvGrpSpPr>
            <p:cNvPr id="71" name="Group 70">
              <a:extLst>
                <a:ext uri="{FF2B5EF4-FFF2-40B4-BE49-F238E27FC236}">
                  <a16:creationId xmlns:a16="http://schemas.microsoft.com/office/drawing/2014/main" id="{187EEE7F-206F-462E-BE5C-697D46519A4C}"/>
                </a:ext>
              </a:extLst>
            </p:cNvPr>
            <p:cNvGrpSpPr/>
            <p:nvPr/>
          </p:nvGrpSpPr>
          <p:grpSpPr>
            <a:xfrm>
              <a:off x="6004874" y="3006438"/>
              <a:ext cx="5982462" cy="3291840"/>
              <a:chOff x="6004874" y="3034148"/>
              <a:chExt cx="5982462" cy="3291840"/>
            </a:xfrm>
          </p:grpSpPr>
          <p:sp>
            <p:nvSpPr>
              <p:cNvPr id="70" name="TextBox 69">
                <a:extLst>
                  <a:ext uri="{FF2B5EF4-FFF2-40B4-BE49-F238E27FC236}">
                    <a16:creationId xmlns:a16="http://schemas.microsoft.com/office/drawing/2014/main" id="{1807D84F-C89D-42B4-B32D-8CDEB3EF2C62}"/>
                  </a:ext>
                </a:extLst>
              </p:cNvPr>
              <p:cNvSpPr txBox="1"/>
              <p:nvPr/>
            </p:nvSpPr>
            <p:spPr>
              <a:xfrm>
                <a:off x="9940611" y="3047587"/>
                <a:ext cx="1423788"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Detailed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billing reports</a:t>
                </a:r>
              </a:p>
            </p:txBody>
          </p:sp>
          <p:pic>
            <p:nvPicPr>
              <p:cNvPr id="33" name="Graphic 32">
                <a:extLst>
                  <a:ext uri="{FF2B5EF4-FFF2-40B4-BE49-F238E27FC236}">
                    <a16:creationId xmlns:a16="http://schemas.microsoft.com/office/drawing/2014/main" id="{AA76C8A9-2A89-4FEB-86B1-B6E7BD1BB92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7547" y="4965076"/>
                <a:ext cx="469900" cy="469900"/>
              </a:xfrm>
              <a:prstGeom prst="rect">
                <a:avLst/>
              </a:prstGeom>
            </p:spPr>
          </p:pic>
          <p:pic>
            <p:nvPicPr>
              <p:cNvPr id="36" name="Graphic 35">
                <a:extLst>
                  <a:ext uri="{FF2B5EF4-FFF2-40B4-BE49-F238E27FC236}">
                    <a16:creationId xmlns:a16="http://schemas.microsoft.com/office/drawing/2014/main" id="{51BAF179-1BCF-4AA3-A2F9-B34015584D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31610" y="4965076"/>
                <a:ext cx="457200" cy="457200"/>
              </a:xfrm>
              <a:prstGeom prst="rect">
                <a:avLst/>
              </a:prstGeom>
            </p:spPr>
          </p:pic>
          <p:pic>
            <p:nvPicPr>
              <p:cNvPr id="37" name="Graphic 36">
                <a:extLst>
                  <a:ext uri="{FF2B5EF4-FFF2-40B4-BE49-F238E27FC236}">
                    <a16:creationId xmlns:a16="http://schemas.microsoft.com/office/drawing/2014/main" id="{53C46897-08E9-4E72-88D2-7624CA115B9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94931" y="4771110"/>
                <a:ext cx="457200" cy="457200"/>
              </a:xfrm>
              <a:prstGeom prst="rect">
                <a:avLst/>
              </a:prstGeom>
            </p:spPr>
          </p:pic>
          <p:pic>
            <p:nvPicPr>
              <p:cNvPr id="40" name="Graphic 39">
                <a:extLst>
                  <a:ext uri="{FF2B5EF4-FFF2-40B4-BE49-F238E27FC236}">
                    <a16:creationId xmlns:a16="http://schemas.microsoft.com/office/drawing/2014/main" id="{4C527069-76BA-4026-8CDF-0296DDDCE18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04550" y="3247508"/>
                <a:ext cx="469900" cy="469900"/>
              </a:xfrm>
              <a:prstGeom prst="rect">
                <a:avLst/>
              </a:prstGeom>
            </p:spPr>
          </p:pic>
          <p:sp>
            <p:nvSpPr>
              <p:cNvPr id="41" name="Rectangle 40">
                <a:extLst>
                  <a:ext uri="{FF2B5EF4-FFF2-40B4-BE49-F238E27FC236}">
                    <a16:creationId xmlns:a16="http://schemas.microsoft.com/office/drawing/2014/main" id="{B4C93086-5CBA-47B5-9D00-6F126465C391}"/>
                  </a:ext>
                </a:extLst>
              </p:cNvPr>
              <p:cNvSpPr/>
              <p:nvPr/>
            </p:nvSpPr>
            <p:spPr>
              <a:xfrm>
                <a:off x="7138531" y="3034148"/>
                <a:ext cx="4846320" cy="32918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42" name="Graphic 41">
                <a:extLst>
                  <a:ext uri="{FF2B5EF4-FFF2-40B4-BE49-F238E27FC236}">
                    <a16:creationId xmlns:a16="http://schemas.microsoft.com/office/drawing/2014/main" id="{28F61E60-C9A1-4821-B7DC-79EB29585DD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16610" y="3247508"/>
                <a:ext cx="457200" cy="457200"/>
              </a:xfrm>
              <a:prstGeom prst="rect">
                <a:avLst/>
              </a:prstGeom>
            </p:spPr>
          </p:pic>
          <p:pic>
            <p:nvPicPr>
              <p:cNvPr id="43" name="Graphic 42">
                <a:extLst>
                  <a:ext uri="{FF2B5EF4-FFF2-40B4-BE49-F238E27FC236}">
                    <a16:creationId xmlns:a16="http://schemas.microsoft.com/office/drawing/2014/main" id="{225A6C78-62CE-4925-BB1A-BD471638E3C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38533" y="3034148"/>
                <a:ext cx="457200" cy="457200"/>
              </a:xfrm>
              <a:prstGeom prst="rect">
                <a:avLst/>
              </a:prstGeom>
            </p:spPr>
          </p:pic>
          <p:sp>
            <p:nvSpPr>
              <p:cNvPr id="44" name="TextBox 43">
                <a:extLst>
                  <a:ext uri="{FF2B5EF4-FFF2-40B4-BE49-F238E27FC236}">
                    <a16:creationId xmlns:a16="http://schemas.microsoft.com/office/drawing/2014/main" id="{4EFADF0A-BCDD-452D-BD03-98300AEE0A94}"/>
                  </a:ext>
                </a:extLst>
              </p:cNvPr>
              <p:cNvSpPr txBox="1"/>
              <p:nvPr/>
            </p:nvSpPr>
            <p:spPr>
              <a:xfrm>
                <a:off x="9201532" y="3711891"/>
                <a:ext cx="107593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bucket</a:t>
                </a:r>
              </a:p>
            </p:txBody>
          </p:sp>
          <p:sp>
            <p:nvSpPr>
              <p:cNvPr id="45" name="TextBox 44">
                <a:extLst>
                  <a:ext uri="{FF2B5EF4-FFF2-40B4-BE49-F238E27FC236}">
                    <a16:creationId xmlns:a16="http://schemas.microsoft.com/office/drawing/2014/main" id="{14ABB600-7058-4938-B2B8-528A6CC64706}"/>
                  </a:ext>
                </a:extLst>
              </p:cNvPr>
              <p:cNvSpPr txBox="1"/>
              <p:nvPr/>
            </p:nvSpPr>
            <p:spPr>
              <a:xfrm>
                <a:off x="11106629" y="3711891"/>
                <a:ext cx="87716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46" name="TextBox 45">
                <a:extLst>
                  <a:ext uri="{FF2B5EF4-FFF2-40B4-BE49-F238E27FC236}">
                    <a16:creationId xmlns:a16="http://schemas.microsoft.com/office/drawing/2014/main" id="{F6FB43C9-60B5-42AD-99C2-B649FAEDED66}"/>
                  </a:ext>
                </a:extLst>
              </p:cNvPr>
              <p:cNvSpPr txBox="1"/>
              <p:nvPr/>
            </p:nvSpPr>
            <p:spPr>
              <a:xfrm>
                <a:off x="6004874" y="5435272"/>
                <a:ext cx="113524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Kibana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dashboard</a:t>
                </a:r>
              </a:p>
            </p:txBody>
          </p:sp>
          <p:sp>
            <p:nvSpPr>
              <p:cNvPr id="48" name="TextBox 47">
                <a:extLst>
                  <a:ext uri="{FF2B5EF4-FFF2-40B4-BE49-F238E27FC236}">
                    <a16:creationId xmlns:a16="http://schemas.microsoft.com/office/drawing/2014/main" id="{3BF6C635-2FD2-4340-8C53-C3027017A2B6}"/>
                  </a:ext>
                </a:extLst>
              </p:cNvPr>
              <p:cNvSpPr txBox="1"/>
              <p:nvPr/>
            </p:nvSpPr>
            <p:spPr>
              <a:xfrm>
                <a:off x="6223815" y="3811892"/>
                <a:ext cx="1580882"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running Python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scripts</a:t>
                </a:r>
              </a:p>
            </p:txBody>
          </p:sp>
          <p:sp>
            <p:nvSpPr>
              <p:cNvPr id="49" name="TextBox 48">
                <a:extLst>
                  <a:ext uri="{FF2B5EF4-FFF2-40B4-BE49-F238E27FC236}">
                    <a16:creationId xmlns:a16="http://schemas.microsoft.com/office/drawing/2014/main" id="{A6AC5657-88CD-4734-BE0B-D425604E2636}"/>
                  </a:ext>
                </a:extLst>
              </p:cNvPr>
              <p:cNvSpPr txBox="1"/>
              <p:nvPr/>
            </p:nvSpPr>
            <p:spPr>
              <a:xfrm>
                <a:off x="10659729" y="5241306"/>
                <a:ext cx="1327607" cy="1077218"/>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Elasticsearch</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ES)</a:t>
                </a:r>
              </a:p>
            </p:txBody>
          </p:sp>
          <p:sp>
            <p:nvSpPr>
              <p:cNvPr id="31" name="Rectangle 30">
                <a:extLst>
                  <a:ext uri="{FF2B5EF4-FFF2-40B4-BE49-F238E27FC236}">
                    <a16:creationId xmlns:a16="http://schemas.microsoft.com/office/drawing/2014/main" id="{E872D335-A9EB-460E-BB31-7F6D5781BFAF}"/>
                  </a:ext>
                </a:extLst>
              </p:cNvPr>
              <p:cNvSpPr/>
              <p:nvPr/>
            </p:nvSpPr>
            <p:spPr>
              <a:xfrm>
                <a:off x="8273428" y="4023925"/>
                <a:ext cx="2286000" cy="17373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2" name="Graphic 31">
                <a:extLst>
                  <a:ext uri="{FF2B5EF4-FFF2-40B4-BE49-F238E27FC236}">
                    <a16:creationId xmlns:a16="http://schemas.microsoft.com/office/drawing/2014/main" id="{0D1203D9-CFC8-478E-A1B7-B933810C160A}"/>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3428" y="4023925"/>
                <a:ext cx="457200" cy="457200"/>
              </a:xfrm>
              <a:prstGeom prst="rect">
                <a:avLst/>
              </a:prstGeom>
            </p:spPr>
          </p:pic>
          <p:sp>
            <p:nvSpPr>
              <p:cNvPr id="39" name="Rectangle 38">
                <a:extLst>
                  <a:ext uri="{FF2B5EF4-FFF2-40B4-BE49-F238E27FC236}">
                    <a16:creationId xmlns:a16="http://schemas.microsoft.com/office/drawing/2014/main" id="{F924B87E-22CA-4CAA-A471-FFC0FDF5B1AC}"/>
                  </a:ext>
                </a:extLst>
              </p:cNvPr>
              <p:cNvSpPr/>
              <p:nvPr/>
            </p:nvSpPr>
            <p:spPr>
              <a:xfrm>
                <a:off x="8855925" y="4473931"/>
                <a:ext cx="1554480" cy="11430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50" name="Graphic 49">
                <a:extLst>
                  <a:ext uri="{FF2B5EF4-FFF2-40B4-BE49-F238E27FC236}">
                    <a16:creationId xmlns:a16="http://schemas.microsoft.com/office/drawing/2014/main" id="{2C85F82E-C74A-48BB-913A-57B78D60B26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95200" y="4965076"/>
                <a:ext cx="469900" cy="469900"/>
              </a:xfrm>
              <a:prstGeom prst="rect">
                <a:avLst/>
              </a:prstGeom>
            </p:spPr>
          </p:pic>
          <p:sp>
            <p:nvSpPr>
              <p:cNvPr id="47" name="TextBox 46">
                <a:extLst>
                  <a:ext uri="{FF2B5EF4-FFF2-40B4-BE49-F238E27FC236}">
                    <a16:creationId xmlns:a16="http://schemas.microsoft.com/office/drawing/2014/main" id="{4DE5EF6F-0BBD-498B-BFF7-9D449802F1B2}"/>
                  </a:ext>
                </a:extLst>
              </p:cNvPr>
              <p:cNvSpPr txBox="1"/>
              <p:nvPr/>
            </p:nvSpPr>
            <p:spPr>
              <a:xfrm>
                <a:off x="7632662" y="5435272"/>
                <a:ext cx="1055096"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cxnSp>
            <p:nvCxnSpPr>
              <p:cNvPr id="54" name="Straight Connector 53">
                <a:extLst>
                  <a:ext uri="{FF2B5EF4-FFF2-40B4-BE49-F238E27FC236}">
                    <a16:creationId xmlns:a16="http://schemas.microsoft.com/office/drawing/2014/main" id="{0ADB73F9-440F-4806-A04A-74D9B789D6E9}"/>
                  </a:ext>
                </a:extLst>
              </p:cNvPr>
              <p:cNvCxnSpPr>
                <a:cxnSpLocks/>
                <a:stCxn id="48" idx="3"/>
              </p:cNvCxnSpPr>
              <p:nvPr/>
            </p:nvCxnSpPr>
            <p:spPr>
              <a:xfrm>
                <a:off x="7804697" y="4227391"/>
                <a:ext cx="1346947" cy="744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F73CBA6-C8D4-4615-8352-6D3B093C27B5}"/>
                  </a:ext>
                </a:extLst>
              </p:cNvPr>
              <p:cNvCxnSpPr>
                <a:cxnSpLocks/>
                <a:stCxn id="33" idx="3"/>
                <a:endCxn id="36" idx="1"/>
              </p:cNvCxnSpPr>
              <p:nvPr/>
            </p:nvCxnSpPr>
            <p:spPr>
              <a:xfrm flipV="1">
                <a:off x="6807447" y="5193676"/>
                <a:ext cx="1124163"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3FC77A3-1378-4BE6-8F9B-197E95D6E83C}"/>
                  </a:ext>
                </a:extLst>
              </p:cNvPr>
              <p:cNvCxnSpPr>
                <a:endCxn id="50" idx="1"/>
              </p:cNvCxnSpPr>
              <p:nvPr/>
            </p:nvCxnSpPr>
            <p:spPr>
              <a:xfrm>
                <a:off x="8370413" y="5193676"/>
                <a:ext cx="1124787"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B88494F-FFE2-42E2-8103-1C0A4303ABC2}"/>
                  </a:ext>
                </a:extLst>
              </p:cNvPr>
              <p:cNvCxnSpPr>
                <a:stCxn id="50" idx="3"/>
                <a:endCxn id="37" idx="1"/>
              </p:cNvCxnSpPr>
              <p:nvPr/>
            </p:nvCxnSpPr>
            <p:spPr>
              <a:xfrm flipV="1">
                <a:off x="9965100" y="4999710"/>
                <a:ext cx="1129831" cy="20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F10D678-DF43-4D38-9F58-A7E16050BCBD}"/>
                  </a:ext>
                </a:extLst>
              </p:cNvPr>
              <p:cNvCxnSpPr>
                <a:cxnSpLocks/>
              </p:cNvCxnSpPr>
              <p:nvPr/>
            </p:nvCxnSpPr>
            <p:spPr>
              <a:xfrm flipH="1">
                <a:off x="10182273" y="3628513"/>
                <a:ext cx="91440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2F2AFA5-67E1-4F2F-A720-10EB98029C45}"/>
                  </a:ext>
                </a:extLst>
              </p:cNvPr>
              <p:cNvCxnSpPr>
                <a:cxnSpLocks/>
                <a:stCxn id="40" idx="2"/>
                <a:endCxn id="50" idx="0"/>
              </p:cNvCxnSpPr>
              <p:nvPr/>
            </p:nvCxnSpPr>
            <p:spPr>
              <a:xfrm flipH="1">
                <a:off x="9730150" y="3717408"/>
                <a:ext cx="9350" cy="124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 name="Footer Placeholder 3">
            <a:extLst>
              <a:ext uri="{FF2B5EF4-FFF2-40B4-BE49-F238E27FC236}">
                <a16:creationId xmlns:a16="http://schemas.microsoft.com/office/drawing/2014/main" id="{D3C35B58-BF78-4382-B0A0-E0F1A127C2E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1E74884-AD5E-42FB-AC8C-B556184A05B6}"/>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1538427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80" y="263532"/>
            <a:ext cx="7444849" cy="779463"/>
          </a:xfrm>
        </p:spPr>
        <p:txBody>
          <a:bodyPr>
            <a:normAutofit/>
          </a:bodyPr>
          <a:lstStyle/>
          <a:p>
            <a:r>
              <a:rPr lang="en-US" dirty="0"/>
              <a:t>Amazon CloudWatch</a:t>
            </a:r>
          </a:p>
        </p:txBody>
      </p:sp>
      <p:grpSp>
        <p:nvGrpSpPr>
          <p:cNvPr id="5" name="Group 4">
            <a:extLst>
              <a:ext uri="{FF2B5EF4-FFF2-40B4-BE49-F238E27FC236}">
                <a16:creationId xmlns:a16="http://schemas.microsoft.com/office/drawing/2014/main" id="{3BE05B37-3AE4-47F1-8CA7-543712BC7642}"/>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9" name="TextBox 8">
              <a:extLst>
                <a:ext uri="{FF2B5EF4-FFF2-40B4-BE49-F238E27FC236}">
                  <a16:creationId xmlns:a16="http://schemas.microsoft.com/office/drawing/2014/main" id="{9FAE8C63-D83C-C245-B775-4765A56748B8}"/>
                </a:ext>
              </a:extLst>
            </p:cNvPr>
            <p:cNvSpPr txBox="1"/>
            <p:nvPr/>
          </p:nvSpPr>
          <p:spPr>
            <a:xfrm>
              <a:off x="995165" y="4362522"/>
              <a:ext cx="2249922" cy="892552"/>
            </a:xfrm>
            <a:prstGeom prst="rect">
              <a:avLst/>
            </a:prstGeom>
            <a:noFill/>
          </p:spPr>
          <p:txBody>
            <a:bodyPr wrap="square" rtlCol="0">
              <a:spAutoFit/>
            </a:bodyPr>
            <a:lstStyle/>
            <a:p>
              <a:pPr algn="ctr"/>
              <a:r>
                <a:rPr lang="en-US" sz="2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CloudWatch</a:t>
              </a:r>
            </a:p>
          </p:txBody>
        </p:sp>
        <p:sp>
          <p:nvSpPr>
            <p:cNvPr id="10" name="Rectangle 9">
              <a:extLst>
                <a:ext uri="{FF2B5EF4-FFF2-40B4-BE49-F238E27FC236}">
                  <a16:creationId xmlns:a16="http://schemas.microsoft.com/office/drawing/2014/main" id="{6A065BAE-B905-7F43-9467-D4E7DF89EC7F}"/>
                </a:ext>
              </a:extLst>
            </p:cNvPr>
            <p:cNvSpPr/>
            <p:nvPr/>
          </p:nvSpPr>
          <p:spPr>
            <a:xfrm>
              <a:off x="677252"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B19C50D7-743A-443F-9EA3-15490F21CD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4326" y="2877684"/>
              <a:ext cx="1371600" cy="1371600"/>
            </a:xfrm>
            <a:prstGeom prst="rect">
              <a:avLst/>
            </a:prstGeom>
          </p:spPr>
        </p:pic>
      </p:grpSp>
      <p:sp>
        <p:nvSpPr>
          <p:cNvPr id="8" name="TextBox 7">
            <a:extLst>
              <a:ext uri="{FF2B5EF4-FFF2-40B4-BE49-F238E27FC236}">
                <a16:creationId xmlns:a16="http://schemas.microsoft.com/office/drawing/2014/main" id="{FBB79B71-97B4-DB42-BF14-E10AE2883D96}"/>
              </a:ext>
            </a:extLst>
          </p:cNvPr>
          <p:cNvSpPr txBox="1"/>
          <p:nvPr/>
        </p:nvSpPr>
        <p:spPr>
          <a:xfrm>
            <a:off x="4154557" y="2069278"/>
            <a:ext cx="7442270" cy="3739485"/>
          </a:xfrm>
          <a:prstGeom prst="rect">
            <a:avLst/>
          </a:prstGeom>
          <a:noFill/>
        </p:spPr>
        <p:txBody>
          <a:bodyPr wrap="square" rtlCol="0">
            <a:spAutoFit/>
          </a:bodyPr>
          <a:lstStyle/>
          <a:p>
            <a:pPr marL="342900" indent="-342900">
              <a:spcAft>
                <a:spcPts val="18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Collects and tracks metrics for your resources and applications</a:t>
            </a:r>
          </a:p>
          <a:p>
            <a:pPr marL="342900" indent="-342900">
              <a:spcAft>
                <a:spcPts val="18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Helps you correlate, visualize, and analyze metrics and logs</a:t>
            </a:r>
          </a:p>
          <a:p>
            <a:pPr marL="342900" indent="-342900">
              <a:spcAft>
                <a:spcPts val="18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Enables you to create alarms and detect anomalous behavior</a:t>
            </a:r>
          </a:p>
          <a:p>
            <a:pPr marL="342900" indent="-342900">
              <a:spcAft>
                <a:spcPts val="18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Can send notifications or make changes to resources that you are monitoring</a:t>
            </a:r>
          </a:p>
        </p:txBody>
      </p:sp>
      <p:sp>
        <p:nvSpPr>
          <p:cNvPr id="3" name="Footer Placeholder 2">
            <a:extLst>
              <a:ext uri="{FF2B5EF4-FFF2-40B4-BE49-F238E27FC236}">
                <a16:creationId xmlns:a16="http://schemas.microsoft.com/office/drawing/2014/main" id="{BA751C48-7735-4C73-B77E-39C6D2DB7F6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2CE8C92-64A5-4819-8371-9073525821E6}"/>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734954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How CloudWatch responds</a:t>
            </a:r>
          </a:p>
        </p:txBody>
      </p:sp>
      <p:grpSp>
        <p:nvGrpSpPr>
          <p:cNvPr id="43" name="Group 42" descr="metrics."/>
          <p:cNvGrpSpPr/>
          <p:nvPr/>
        </p:nvGrpSpPr>
        <p:grpSpPr>
          <a:xfrm>
            <a:off x="633407" y="1512277"/>
            <a:ext cx="2231696" cy="668216"/>
            <a:chOff x="631819" y="1512277"/>
            <a:chExt cx="2231696" cy="668216"/>
          </a:xfrm>
        </p:grpSpPr>
        <p:sp>
          <p:nvSpPr>
            <p:cNvPr id="44" name="TextBox 43">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45" name="Picture 44">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28" name="Group 27" descr="logs.">
            <a:extLst>
              <a:ext uri="{FF2B5EF4-FFF2-40B4-BE49-F238E27FC236}">
                <a16:creationId xmlns:a16="http://schemas.microsoft.com/office/drawing/2014/main" id="{204A09B7-7EBB-504C-8EFF-F310E60F676C}"/>
              </a:ext>
            </a:extLst>
          </p:cNvPr>
          <p:cNvGrpSpPr/>
          <p:nvPr/>
        </p:nvGrpSpPr>
        <p:grpSpPr>
          <a:xfrm>
            <a:off x="797401" y="2378028"/>
            <a:ext cx="1805525" cy="578844"/>
            <a:chOff x="2866251" y="2038097"/>
            <a:chExt cx="1525152" cy="528739"/>
          </a:xfrm>
        </p:grpSpPr>
        <p:sp>
          <p:nvSpPr>
            <p:cNvPr id="29" name="TextBox 28">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Logs</a:t>
              </a:r>
            </a:p>
          </p:txBody>
        </p:sp>
        <p:pic>
          <p:nvPicPr>
            <p:cNvPr id="30" name="Picture 29">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40" name="Group 39" descr="alarms.">
            <a:extLst>
              <a:ext uri="{FF2B5EF4-FFF2-40B4-BE49-F238E27FC236}">
                <a16:creationId xmlns:a16="http://schemas.microsoft.com/office/drawing/2014/main" id="{65C2AB59-3930-AC43-B030-8B96A2C1C70D}"/>
              </a:ext>
            </a:extLst>
          </p:cNvPr>
          <p:cNvGrpSpPr/>
          <p:nvPr/>
        </p:nvGrpSpPr>
        <p:grpSpPr>
          <a:xfrm>
            <a:off x="797400" y="3154407"/>
            <a:ext cx="1974236" cy="583772"/>
            <a:chOff x="2864000" y="4728938"/>
            <a:chExt cx="1667666" cy="533240"/>
          </a:xfrm>
        </p:grpSpPr>
        <p:pic>
          <p:nvPicPr>
            <p:cNvPr id="41" name="Picture 40">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42" name="Rectangle 41">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Alarms</a:t>
              </a:r>
              <a:endParaRPr lang="en-US" sz="2400" dirty="0"/>
            </a:p>
          </p:txBody>
        </p:sp>
      </p:grpSp>
      <p:grpSp>
        <p:nvGrpSpPr>
          <p:cNvPr id="31" name="Group 30" descr="events.">
            <a:extLst>
              <a:ext uri="{FF2B5EF4-FFF2-40B4-BE49-F238E27FC236}">
                <a16:creationId xmlns:a16="http://schemas.microsoft.com/office/drawing/2014/main" id="{7F22D990-DF97-D34A-AC71-9549BE316D24}"/>
              </a:ext>
            </a:extLst>
          </p:cNvPr>
          <p:cNvGrpSpPr/>
          <p:nvPr/>
        </p:nvGrpSpPr>
        <p:grpSpPr>
          <a:xfrm>
            <a:off x="797401" y="3935714"/>
            <a:ext cx="1933375" cy="588250"/>
            <a:chOff x="2861955" y="2719353"/>
            <a:chExt cx="1633149" cy="537331"/>
          </a:xfrm>
        </p:grpSpPr>
        <p:pic>
          <p:nvPicPr>
            <p:cNvPr id="32" name="Picture 31">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33" name="Rectangle 32">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Events</a:t>
              </a:r>
            </a:p>
          </p:txBody>
        </p:sp>
      </p:grpSp>
      <p:grpSp>
        <p:nvGrpSpPr>
          <p:cNvPr id="37" name="Group 36" descr="rules.">
            <a:extLst>
              <a:ext uri="{FF2B5EF4-FFF2-40B4-BE49-F238E27FC236}">
                <a16:creationId xmlns:a16="http://schemas.microsoft.com/office/drawing/2014/main" id="{0B54A743-5850-EF43-AB3B-D166E1A62BC5}"/>
              </a:ext>
            </a:extLst>
          </p:cNvPr>
          <p:cNvGrpSpPr/>
          <p:nvPr/>
        </p:nvGrpSpPr>
        <p:grpSpPr>
          <a:xfrm>
            <a:off x="797401" y="4721500"/>
            <a:ext cx="1781685" cy="633825"/>
            <a:chOff x="2841140" y="4024761"/>
            <a:chExt cx="1505013" cy="578961"/>
          </a:xfrm>
        </p:grpSpPr>
        <p:pic>
          <p:nvPicPr>
            <p:cNvPr id="38" name="Picture 37">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39" name="Rectangle 38">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Rules</a:t>
              </a:r>
            </a:p>
          </p:txBody>
        </p:sp>
      </p:grpSp>
      <p:grpSp>
        <p:nvGrpSpPr>
          <p:cNvPr id="34" name="Group 33" descr="targets.">
            <a:extLst>
              <a:ext uri="{FF2B5EF4-FFF2-40B4-BE49-F238E27FC236}">
                <a16:creationId xmlns:a16="http://schemas.microsoft.com/office/drawing/2014/main" id="{AB16876D-50F9-1744-935C-1A8C6D6A10A4}"/>
              </a:ext>
            </a:extLst>
          </p:cNvPr>
          <p:cNvGrpSpPr/>
          <p:nvPr/>
        </p:nvGrpSpPr>
        <p:grpSpPr>
          <a:xfrm>
            <a:off x="797400" y="5552859"/>
            <a:ext cx="2058108" cy="596587"/>
            <a:chOff x="2858147" y="3374615"/>
            <a:chExt cx="1738513" cy="544946"/>
          </a:xfrm>
        </p:grpSpPr>
        <p:pic>
          <p:nvPicPr>
            <p:cNvPr id="35" name="Picture 34">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36" name="Rectangle 35">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Targets</a:t>
              </a:r>
            </a:p>
          </p:txBody>
        </p:sp>
      </p:grpSp>
      <p:sp>
        <p:nvSpPr>
          <p:cNvPr id="3" name="Footer Placeholder 2">
            <a:extLst>
              <a:ext uri="{FF2B5EF4-FFF2-40B4-BE49-F238E27FC236}">
                <a16:creationId xmlns:a16="http://schemas.microsoft.com/office/drawing/2014/main" id="{26D5247C-61E8-4210-9CB0-D0BF05C9929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87374EEA-5A18-416C-B63E-7770EB9FE26A}"/>
              </a:ext>
            </a:extLst>
          </p:cNvPr>
          <p:cNvSpPr>
            <a:spLocks noGrp="1"/>
          </p:cNvSpPr>
          <p:nvPr>
            <p:ph type="sldNum" sz="quarter" idx="12"/>
          </p:nvPr>
        </p:nvSpPr>
        <p:spPr/>
        <p:txBody>
          <a:bodyPr/>
          <a:lstStyle/>
          <a:p>
            <a:fld id="{B6A95138-A96E-2F42-A959-2EFD44FE4AB7}" type="slidenum">
              <a:rPr lang="en-US" smtClean="0"/>
              <a:pPr/>
              <a:t>58</a:t>
            </a:fld>
            <a:endParaRPr lang="en-US" dirty="0"/>
          </a:p>
        </p:txBody>
      </p:sp>
    </p:spTree>
    <p:custDataLst>
      <p:tags r:id="rId1"/>
    </p:custDataLst>
    <p:extLst>
      <p:ext uri="{BB962C8B-B14F-4D97-AF65-F5344CB8AC3E}">
        <p14:creationId xmlns:p14="http://schemas.microsoft.com/office/powerpoint/2010/main" val="721776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CloudWatch metrics</a:t>
            </a:r>
          </a:p>
        </p:txBody>
      </p:sp>
      <p:grpSp>
        <p:nvGrpSpPr>
          <p:cNvPr id="43" name="Group 42" descr="metrics."/>
          <p:cNvGrpSpPr/>
          <p:nvPr/>
        </p:nvGrpSpPr>
        <p:grpSpPr>
          <a:xfrm>
            <a:off x="633407" y="1512277"/>
            <a:ext cx="2231696" cy="668216"/>
            <a:chOff x="631819" y="1512277"/>
            <a:chExt cx="2231696" cy="668216"/>
          </a:xfrm>
        </p:grpSpPr>
        <p:sp>
          <p:nvSpPr>
            <p:cNvPr id="44" name="TextBox 43">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45" name="Picture 44">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28" name="Group 27">
            <a:extLst>
              <a:ext uri="{FF2B5EF4-FFF2-40B4-BE49-F238E27FC236}">
                <a16:creationId xmlns:a16="http://schemas.microsoft.com/office/drawing/2014/main" id="{204A09B7-7EBB-504C-8EFF-F310E60F676C}"/>
              </a:ext>
              <a:ext uri="{C183D7F6-B498-43B3-948B-1728B52AA6E4}">
                <adec:decorative xmlns:adec="http://schemas.microsoft.com/office/drawing/2017/decorative" val="1"/>
              </a:ext>
            </a:extLst>
          </p:cNvPr>
          <p:cNvGrpSpPr/>
          <p:nvPr/>
        </p:nvGrpSpPr>
        <p:grpSpPr>
          <a:xfrm>
            <a:off x="797401" y="2378028"/>
            <a:ext cx="1805525" cy="578844"/>
            <a:chOff x="2866251" y="2038097"/>
            <a:chExt cx="1525152" cy="528739"/>
          </a:xfrm>
        </p:grpSpPr>
        <p:sp>
          <p:nvSpPr>
            <p:cNvPr id="29" name="TextBox 28">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Logs</a:t>
              </a:r>
            </a:p>
          </p:txBody>
        </p:sp>
        <p:pic>
          <p:nvPicPr>
            <p:cNvPr id="30" name="Picture 29">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40" name="Group 39">
            <a:extLst>
              <a:ext uri="{FF2B5EF4-FFF2-40B4-BE49-F238E27FC236}">
                <a16:creationId xmlns:a16="http://schemas.microsoft.com/office/drawing/2014/main" id="{65C2AB59-3930-AC43-B030-8B96A2C1C70D}"/>
              </a:ext>
              <a:ext uri="{C183D7F6-B498-43B3-948B-1728B52AA6E4}">
                <adec:decorative xmlns:adec="http://schemas.microsoft.com/office/drawing/2017/decorative" val="1"/>
              </a:ext>
            </a:extLst>
          </p:cNvPr>
          <p:cNvGrpSpPr/>
          <p:nvPr/>
        </p:nvGrpSpPr>
        <p:grpSpPr>
          <a:xfrm>
            <a:off x="797400" y="3154407"/>
            <a:ext cx="1974236" cy="583772"/>
            <a:chOff x="2864000" y="4728938"/>
            <a:chExt cx="1667666" cy="533240"/>
          </a:xfrm>
        </p:grpSpPr>
        <p:pic>
          <p:nvPicPr>
            <p:cNvPr id="41" name="Picture 40">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42" name="Rectangle 41">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Alarms</a:t>
              </a:r>
              <a:endParaRPr lang="en-US" sz="2400" dirty="0">
                <a:latin typeface="+mj-lt"/>
              </a:endParaRPr>
            </a:p>
          </p:txBody>
        </p:sp>
      </p:grpSp>
      <p:grpSp>
        <p:nvGrpSpPr>
          <p:cNvPr id="31" name="Group 30">
            <a:extLst>
              <a:ext uri="{FF2B5EF4-FFF2-40B4-BE49-F238E27FC236}">
                <a16:creationId xmlns:a16="http://schemas.microsoft.com/office/drawing/2014/main" id="{7F22D990-DF97-D34A-AC71-9549BE316D24}"/>
              </a:ext>
              <a:ext uri="{C183D7F6-B498-43B3-948B-1728B52AA6E4}">
                <adec:decorative xmlns:adec="http://schemas.microsoft.com/office/drawing/2017/decorative" val="1"/>
              </a:ext>
            </a:extLst>
          </p:cNvPr>
          <p:cNvGrpSpPr/>
          <p:nvPr/>
        </p:nvGrpSpPr>
        <p:grpSpPr>
          <a:xfrm>
            <a:off x="797401" y="3935714"/>
            <a:ext cx="1933375" cy="588250"/>
            <a:chOff x="2861955" y="2719353"/>
            <a:chExt cx="1633149" cy="537331"/>
          </a:xfrm>
        </p:grpSpPr>
        <p:pic>
          <p:nvPicPr>
            <p:cNvPr id="32" name="Picture 31">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33" name="Rectangle 32">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Events</a:t>
              </a:r>
            </a:p>
          </p:txBody>
        </p:sp>
      </p:grpSp>
      <p:grpSp>
        <p:nvGrpSpPr>
          <p:cNvPr id="37" name="Group 36">
            <a:extLst>
              <a:ext uri="{FF2B5EF4-FFF2-40B4-BE49-F238E27FC236}">
                <a16:creationId xmlns:a16="http://schemas.microsoft.com/office/drawing/2014/main" id="{0B54A743-5850-EF43-AB3B-D166E1A62BC5}"/>
              </a:ext>
              <a:ext uri="{C183D7F6-B498-43B3-948B-1728B52AA6E4}">
                <adec:decorative xmlns:adec="http://schemas.microsoft.com/office/drawing/2017/decorative" val="1"/>
              </a:ext>
            </a:extLst>
          </p:cNvPr>
          <p:cNvGrpSpPr/>
          <p:nvPr/>
        </p:nvGrpSpPr>
        <p:grpSpPr>
          <a:xfrm>
            <a:off x="797401" y="4721500"/>
            <a:ext cx="1781685" cy="633825"/>
            <a:chOff x="2841140" y="4024761"/>
            <a:chExt cx="1505013" cy="578961"/>
          </a:xfrm>
        </p:grpSpPr>
        <p:pic>
          <p:nvPicPr>
            <p:cNvPr id="38" name="Picture 37">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39" name="Rectangle 38">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Rules</a:t>
              </a:r>
            </a:p>
          </p:txBody>
        </p:sp>
      </p:grpSp>
      <p:grpSp>
        <p:nvGrpSpPr>
          <p:cNvPr id="34" name="Group 33">
            <a:extLst>
              <a:ext uri="{FF2B5EF4-FFF2-40B4-BE49-F238E27FC236}">
                <a16:creationId xmlns:a16="http://schemas.microsoft.com/office/drawing/2014/main" id="{AB16876D-50F9-1744-935C-1A8C6D6A10A4}"/>
              </a:ext>
              <a:ext uri="{C183D7F6-B498-43B3-948B-1728B52AA6E4}">
                <adec:decorative xmlns:adec="http://schemas.microsoft.com/office/drawing/2017/decorative" val="1"/>
              </a:ext>
            </a:extLst>
          </p:cNvPr>
          <p:cNvGrpSpPr/>
          <p:nvPr/>
        </p:nvGrpSpPr>
        <p:grpSpPr>
          <a:xfrm>
            <a:off x="797400" y="5552859"/>
            <a:ext cx="2058108" cy="596587"/>
            <a:chOff x="2858147" y="3374615"/>
            <a:chExt cx="1738513" cy="544946"/>
          </a:xfrm>
        </p:grpSpPr>
        <p:pic>
          <p:nvPicPr>
            <p:cNvPr id="35" name="Picture 34">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36" name="Rectangle 35">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Targets</a:t>
              </a:r>
            </a:p>
          </p:txBody>
        </p:sp>
      </p:grpSp>
      <p:graphicFrame>
        <p:nvGraphicFramePr>
          <p:cNvPr id="3" name="Chart 2" descr="graph of average cpu utilization over time.">
            <a:extLst>
              <a:ext uri="{FF2B5EF4-FFF2-40B4-BE49-F238E27FC236}">
                <a16:creationId xmlns:a16="http://schemas.microsoft.com/office/drawing/2014/main" id="{0B8CE7EE-FFAF-8143-A4CD-5BF7EB9E92C2}"/>
              </a:ext>
            </a:extLst>
          </p:cNvPr>
          <p:cNvGraphicFramePr/>
          <p:nvPr>
            <p:extLst>
              <p:ext uri="{D42A27DB-BD31-4B8C-83A1-F6EECF244321}">
                <p14:modId xmlns:p14="http://schemas.microsoft.com/office/powerpoint/2010/main" val="3112001255"/>
              </p:ext>
            </p:extLst>
          </p:nvPr>
        </p:nvGraphicFramePr>
        <p:xfrm>
          <a:off x="4248124" y="1905435"/>
          <a:ext cx="5833326" cy="3240588"/>
        </p:xfrm>
        <a:graphic>
          <a:graphicData uri="http://schemas.openxmlformats.org/drawingml/2006/chart">
            <c:chart xmlns:c="http://schemas.openxmlformats.org/drawingml/2006/chart" xmlns:r="http://schemas.openxmlformats.org/officeDocument/2006/relationships" r:id="rId10"/>
          </a:graphicData>
        </a:graphic>
      </p:graphicFrame>
      <p:sp>
        <p:nvSpPr>
          <p:cNvPr id="5" name="TextBox 4">
            <a:extLst>
              <a:ext uri="{FF2B5EF4-FFF2-40B4-BE49-F238E27FC236}">
                <a16:creationId xmlns:a16="http://schemas.microsoft.com/office/drawing/2014/main" id="{E954F31A-00BB-A24D-8404-592277514385}"/>
              </a:ext>
            </a:extLst>
          </p:cNvPr>
          <p:cNvSpPr txBox="1"/>
          <p:nvPr/>
        </p:nvSpPr>
        <p:spPr>
          <a:xfrm>
            <a:off x="4341115" y="5552858"/>
            <a:ext cx="5647347" cy="400110"/>
          </a:xfrm>
          <a:prstGeom prst="rect">
            <a:avLst/>
          </a:prstGeom>
          <a:noFill/>
          <a:ln>
            <a:noFill/>
          </a:ln>
        </p:spPr>
        <p:txBody>
          <a:bodyPr wrap="square" rtlCol="0">
            <a:spAutoFit/>
          </a:bodyPr>
          <a:lstStyle/>
          <a:p>
            <a:pPr algn="ctr"/>
            <a:r>
              <a:rPr lang="en-US" sz="2000" dirty="0">
                <a:solidFill>
                  <a:schemeClr val="accent1"/>
                </a:solidFill>
                <a:latin typeface="Amazon Ember" panose="02000000000000000000" pitchFamily="2" charset="0"/>
                <a:ea typeface="Amazon Ember" panose="02000000000000000000" pitchFamily="2" charset="0"/>
                <a:cs typeface="Amazon Ember Light" panose="020B0403020204020204" pitchFamily="34" charset="0"/>
              </a:rPr>
              <a:t>Metric data is kept for 15 months</a:t>
            </a:r>
          </a:p>
        </p:txBody>
      </p:sp>
      <p:sp>
        <p:nvSpPr>
          <p:cNvPr id="4" name="Footer Placeholder 3">
            <a:extLst>
              <a:ext uri="{FF2B5EF4-FFF2-40B4-BE49-F238E27FC236}">
                <a16:creationId xmlns:a16="http://schemas.microsoft.com/office/drawing/2014/main" id="{75538DA5-3027-4211-9C5A-B79DDC05D54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24659C2-4649-46C3-AF5C-D87D53026640}"/>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46929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a:t>
            </a:r>
            <a:r>
              <a:rPr lang="en-US"/>
              <a:t>business requirement</a:t>
            </a:r>
            <a:endParaRPr lang="en-US" dirty="0"/>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708442"/>
            <a:ext cx="10975840" cy="1125416"/>
          </a:xfrm>
        </p:spPr>
        <p:txBody>
          <a:bodyPr anchor="ctr" anchorCtr="0">
            <a:normAutofit/>
          </a:bodyPr>
          <a:lstStyle/>
          <a:p>
            <a:pPr marL="0" indent="0">
              <a:buNone/>
            </a:pPr>
            <a:r>
              <a:rPr lang="en-US" sz="2400" dirty="0"/>
              <a:t>The café will be featured in a famous TV food show. When it airs, the architecture must handle significant increases in capacity.</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70844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A4BC86A-4DB2-4AE4-8A6A-13EE2410006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906F9A6B-FAD0-4AA0-84C3-4FBC30026F9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98EB104A-F238-4D6E-B433-0A98EAE7AFDE}"/>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3207005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CloudWatch Logs</a:t>
            </a:r>
          </a:p>
        </p:txBody>
      </p:sp>
      <p:grpSp>
        <p:nvGrpSpPr>
          <p:cNvPr id="77" name="Group 76">
            <a:extLst>
              <a:ext uri="{C183D7F6-B498-43B3-948B-1728B52AA6E4}">
                <adec:decorative xmlns:adec="http://schemas.microsoft.com/office/drawing/2017/decorative" val="1"/>
              </a:ext>
            </a:extLst>
          </p:cNvPr>
          <p:cNvGrpSpPr/>
          <p:nvPr/>
        </p:nvGrpSpPr>
        <p:grpSpPr>
          <a:xfrm>
            <a:off x="633407" y="1512277"/>
            <a:ext cx="2231696" cy="668216"/>
            <a:chOff x="631819" y="1512277"/>
            <a:chExt cx="2231696" cy="668216"/>
          </a:xfrm>
        </p:grpSpPr>
        <p:sp>
          <p:nvSpPr>
            <p:cNvPr id="78" name="TextBox 77">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ea typeface="Amazon Ember" panose="020B0603020204020204" pitchFamily="34" charset="0"/>
                  <a:cs typeface="Amazon Ember" panose="020B0603020204020204" pitchFamily="34" charset="0"/>
                </a:rPr>
                <a:t>Metrics</a:t>
              </a:r>
            </a:p>
          </p:txBody>
        </p:sp>
        <p:pic>
          <p:nvPicPr>
            <p:cNvPr id="79" name="Picture 78">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62" name="Group 61" descr="logs.">
            <a:extLst>
              <a:ext uri="{FF2B5EF4-FFF2-40B4-BE49-F238E27FC236}">
                <a16:creationId xmlns:a16="http://schemas.microsoft.com/office/drawing/2014/main" id="{204A09B7-7EBB-504C-8EFF-F310E60F676C}"/>
              </a:ext>
            </a:extLst>
          </p:cNvPr>
          <p:cNvGrpSpPr/>
          <p:nvPr/>
        </p:nvGrpSpPr>
        <p:grpSpPr>
          <a:xfrm>
            <a:off x="797401" y="2378028"/>
            <a:ext cx="1805525" cy="578844"/>
            <a:chOff x="2866251" y="2038097"/>
            <a:chExt cx="1525152" cy="528739"/>
          </a:xfrm>
        </p:grpSpPr>
        <p:sp>
          <p:nvSpPr>
            <p:cNvPr id="63" name="TextBox 62">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Logs</a:t>
              </a:r>
            </a:p>
          </p:txBody>
        </p:sp>
        <p:pic>
          <p:nvPicPr>
            <p:cNvPr id="64" name="Picture 63">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74" name="Group 73">
            <a:extLst>
              <a:ext uri="{FF2B5EF4-FFF2-40B4-BE49-F238E27FC236}">
                <a16:creationId xmlns:a16="http://schemas.microsoft.com/office/drawing/2014/main" id="{65C2AB59-3930-AC43-B030-8B96A2C1C70D}"/>
              </a:ext>
              <a:ext uri="{C183D7F6-B498-43B3-948B-1728B52AA6E4}">
                <adec:decorative xmlns:adec="http://schemas.microsoft.com/office/drawing/2017/decorative" val="1"/>
              </a:ext>
            </a:extLst>
          </p:cNvPr>
          <p:cNvGrpSpPr/>
          <p:nvPr/>
        </p:nvGrpSpPr>
        <p:grpSpPr>
          <a:xfrm>
            <a:off x="797400" y="3154407"/>
            <a:ext cx="1974236" cy="583772"/>
            <a:chOff x="2864000" y="4728938"/>
            <a:chExt cx="1667666" cy="533240"/>
          </a:xfrm>
        </p:grpSpPr>
        <p:pic>
          <p:nvPicPr>
            <p:cNvPr id="75" name="Picture 74">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76" name="Rectangle 75">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Alarms</a:t>
              </a:r>
              <a:endParaRPr lang="en-US" sz="2400" dirty="0">
                <a:latin typeface="+mj-lt"/>
              </a:endParaRPr>
            </a:p>
          </p:txBody>
        </p:sp>
      </p:grpSp>
      <p:grpSp>
        <p:nvGrpSpPr>
          <p:cNvPr id="65" name="Group 64">
            <a:extLst>
              <a:ext uri="{FF2B5EF4-FFF2-40B4-BE49-F238E27FC236}">
                <a16:creationId xmlns:a16="http://schemas.microsoft.com/office/drawing/2014/main" id="{7F22D990-DF97-D34A-AC71-9549BE316D24}"/>
              </a:ext>
              <a:ext uri="{C183D7F6-B498-43B3-948B-1728B52AA6E4}">
                <adec:decorative xmlns:adec="http://schemas.microsoft.com/office/drawing/2017/decorative" val="1"/>
              </a:ext>
            </a:extLst>
          </p:cNvPr>
          <p:cNvGrpSpPr/>
          <p:nvPr/>
        </p:nvGrpSpPr>
        <p:grpSpPr>
          <a:xfrm>
            <a:off x="797401" y="3935714"/>
            <a:ext cx="1933375" cy="588250"/>
            <a:chOff x="2861955" y="2719353"/>
            <a:chExt cx="1633149" cy="537331"/>
          </a:xfrm>
        </p:grpSpPr>
        <p:pic>
          <p:nvPicPr>
            <p:cNvPr id="66" name="Picture 65">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67" name="Rectangle 66">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Events</a:t>
              </a:r>
            </a:p>
          </p:txBody>
        </p:sp>
      </p:grpSp>
      <p:grpSp>
        <p:nvGrpSpPr>
          <p:cNvPr id="71" name="Group 70">
            <a:extLst>
              <a:ext uri="{FF2B5EF4-FFF2-40B4-BE49-F238E27FC236}">
                <a16:creationId xmlns:a16="http://schemas.microsoft.com/office/drawing/2014/main" id="{0B54A743-5850-EF43-AB3B-D166E1A62BC5}"/>
              </a:ext>
              <a:ext uri="{C183D7F6-B498-43B3-948B-1728B52AA6E4}">
                <adec:decorative xmlns:adec="http://schemas.microsoft.com/office/drawing/2017/decorative" val="1"/>
              </a:ext>
            </a:extLst>
          </p:cNvPr>
          <p:cNvGrpSpPr/>
          <p:nvPr/>
        </p:nvGrpSpPr>
        <p:grpSpPr>
          <a:xfrm>
            <a:off x="797401" y="4721500"/>
            <a:ext cx="1781685" cy="633825"/>
            <a:chOff x="2841140" y="4024761"/>
            <a:chExt cx="1505013" cy="578961"/>
          </a:xfrm>
        </p:grpSpPr>
        <p:pic>
          <p:nvPicPr>
            <p:cNvPr id="72" name="Picture 71">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73" name="Rectangle 72">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Rules</a:t>
              </a:r>
            </a:p>
          </p:txBody>
        </p:sp>
      </p:grpSp>
      <p:grpSp>
        <p:nvGrpSpPr>
          <p:cNvPr id="68" name="Group 67">
            <a:extLst>
              <a:ext uri="{FF2B5EF4-FFF2-40B4-BE49-F238E27FC236}">
                <a16:creationId xmlns:a16="http://schemas.microsoft.com/office/drawing/2014/main" id="{AB16876D-50F9-1744-935C-1A8C6D6A10A4}"/>
              </a:ext>
              <a:ext uri="{C183D7F6-B498-43B3-948B-1728B52AA6E4}">
                <adec:decorative xmlns:adec="http://schemas.microsoft.com/office/drawing/2017/decorative" val="1"/>
              </a:ext>
            </a:extLst>
          </p:cNvPr>
          <p:cNvGrpSpPr/>
          <p:nvPr/>
        </p:nvGrpSpPr>
        <p:grpSpPr>
          <a:xfrm>
            <a:off x="797400" y="5552859"/>
            <a:ext cx="2058108" cy="596587"/>
            <a:chOff x="2858147" y="3374615"/>
            <a:chExt cx="1738513" cy="544946"/>
          </a:xfrm>
        </p:grpSpPr>
        <p:pic>
          <p:nvPicPr>
            <p:cNvPr id="69" name="Picture 68">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70" name="Rectangle 69">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Targets</a:t>
              </a:r>
            </a:p>
          </p:txBody>
        </p:sp>
      </p:grpSp>
      <p:grpSp>
        <p:nvGrpSpPr>
          <p:cNvPr id="6" name="Group 5" descr="example of a CloudWatch log file for an ec2 instance that gets saved in an S3 bucket.">
            <a:extLst>
              <a:ext uri="{FF2B5EF4-FFF2-40B4-BE49-F238E27FC236}">
                <a16:creationId xmlns:a16="http://schemas.microsoft.com/office/drawing/2014/main" id="{431491F1-0603-48C5-99A0-B0B987E4769F}"/>
              </a:ext>
            </a:extLst>
          </p:cNvPr>
          <p:cNvGrpSpPr/>
          <p:nvPr/>
        </p:nvGrpSpPr>
        <p:grpSpPr>
          <a:xfrm>
            <a:off x="3081930" y="1647305"/>
            <a:ext cx="5868547" cy="4439868"/>
            <a:chOff x="3434630" y="1490549"/>
            <a:chExt cx="5868547" cy="4439868"/>
          </a:xfrm>
        </p:grpSpPr>
        <p:pic>
          <p:nvPicPr>
            <p:cNvPr id="48" name="Graphic 47">
              <a:extLst>
                <a:ext uri="{FF2B5EF4-FFF2-40B4-BE49-F238E27FC236}">
                  <a16:creationId xmlns:a16="http://schemas.microsoft.com/office/drawing/2014/main" id="{2A9022FE-A558-41C8-BFD1-157C20D6661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4081" y="4828390"/>
              <a:ext cx="711200" cy="711200"/>
            </a:xfrm>
            <a:prstGeom prst="rect">
              <a:avLst/>
            </a:prstGeom>
          </p:spPr>
        </p:pic>
        <p:pic>
          <p:nvPicPr>
            <p:cNvPr id="46" name="Graphic 45">
              <a:extLst>
                <a:ext uri="{FF2B5EF4-FFF2-40B4-BE49-F238E27FC236}">
                  <a16:creationId xmlns:a16="http://schemas.microsoft.com/office/drawing/2014/main" id="{44289918-6911-441E-98CF-CDB46D126CD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84081" y="2351482"/>
              <a:ext cx="711200" cy="711200"/>
            </a:xfrm>
            <a:prstGeom prst="rect">
              <a:avLst/>
            </a:prstGeom>
          </p:spPr>
        </p:pic>
        <p:pic>
          <p:nvPicPr>
            <p:cNvPr id="44" name="Graphic 43">
              <a:extLst>
                <a:ext uri="{FF2B5EF4-FFF2-40B4-BE49-F238E27FC236}">
                  <a16:creationId xmlns:a16="http://schemas.microsoft.com/office/drawing/2014/main" id="{5E975D42-62F2-4EF4-A3DB-3AF5A9B48DA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23865" y="2341322"/>
              <a:ext cx="731520" cy="731520"/>
            </a:xfrm>
            <a:prstGeom prst="rect">
              <a:avLst/>
            </a:prstGeom>
          </p:spPr>
        </p:pic>
        <p:cxnSp>
          <p:nvCxnSpPr>
            <p:cNvPr id="45" name="Straight Arrow Connector 44">
              <a:extLst>
                <a:ext uri="{FF2B5EF4-FFF2-40B4-BE49-F238E27FC236}">
                  <a16:creationId xmlns:a16="http://schemas.microsoft.com/office/drawing/2014/main" id="{994B48CE-479C-4940-947F-61385C22D5D4}"/>
                </a:ext>
              </a:extLst>
            </p:cNvPr>
            <p:cNvCxnSpPr>
              <a:cxnSpLocks/>
            </p:cNvCxnSpPr>
            <p:nvPr/>
          </p:nvCxnSpPr>
          <p:spPr>
            <a:xfrm>
              <a:off x="8539681" y="3814171"/>
              <a:ext cx="0" cy="9144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28FE14-123E-694E-88F1-0D4E447E4A95}"/>
                </a:ext>
              </a:extLst>
            </p:cNvPr>
            <p:cNvSpPr txBox="1"/>
            <p:nvPr/>
          </p:nvSpPr>
          <p:spPr>
            <a:xfrm>
              <a:off x="7776186" y="3068020"/>
              <a:ext cx="1526991" cy="646331"/>
            </a:xfrm>
            <a:prstGeom prst="rect">
              <a:avLst/>
            </a:prstGeom>
            <a:solidFill>
              <a:schemeClr val="bg1"/>
            </a:solid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sp>
          <p:nvSpPr>
            <p:cNvPr id="30" name="TextBox 29">
              <a:extLst>
                <a:ext uri="{FF2B5EF4-FFF2-40B4-BE49-F238E27FC236}">
                  <a16:creationId xmlns:a16="http://schemas.microsoft.com/office/drawing/2014/main" id="{9CF116E5-BE4C-EB41-8B37-80D20AE20626}"/>
                </a:ext>
              </a:extLst>
            </p:cNvPr>
            <p:cNvSpPr txBox="1"/>
            <p:nvPr/>
          </p:nvSpPr>
          <p:spPr>
            <a:xfrm>
              <a:off x="3434630" y="3068020"/>
              <a:ext cx="1526991" cy="369012"/>
            </a:xfrm>
            <a:prstGeom prst="rect">
              <a:avLst/>
            </a:prstGeom>
            <a:solidFill>
              <a:schemeClr val="bg1"/>
            </a:solid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cxnSp>
          <p:nvCxnSpPr>
            <p:cNvPr id="12" name="Straight Connector 11">
              <a:extLst>
                <a:ext uri="{FF2B5EF4-FFF2-40B4-BE49-F238E27FC236}">
                  <a16:creationId xmlns:a16="http://schemas.microsoft.com/office/drawing/2014/main" id="{4A0A3542-BB2F-4645-8B91-7B424BC94F3B}"/>
                </a:ext>
              </a:extLst>
            </p:cNvPr>
            <p:cNvCxnSpPr>
              <a:cxnSpLocks/>
              <a:stCxn id="46" idx="1"/>
              <a:endCxn id="44" idx="3"/>
            </p:cNvCxnSpPr>
            <p:nvPr/>
          </p:nvCxnSpPr>
          <p:spPr>
            <a:xfrm flipH="1">
              <a:off x="4555385" y="2707082"/>
              <a:ext cx="3628696"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D16E8CC-8813-5D4B-9115-D1116DA67B75}"/>
                </a:ext>
              </a:extLst>
            </p:cNvPr>
            <p:cNvSpPr txBox="1"/>
            <p:nvPr/>
          </p:nvSpPr>
          <p:spPr>
            <a:xfrm>
              <a:off x="7776186" y="5561405"/>
              <a:ext cx="1526991" cy="369012"/>
            </a:xfrm>
            <a:prstGeom prst="rect">
              <a:avLst/>
            </a:prstGeom>
            <a:solidFill>
              <a:schemeClr val="bg1"/>
            </a:solid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50" name="Rectangle 49">
              <a:extLst>
                <a:ext uri="{FF2B5EF4-FFF2-40B4-BE49-F238E27FC236}">
                  <a16:creationId xmlns:a16="http://schemas.microsoft.com/office/drawing/2014/main" id="{41E76666-6DA3-4626-B7AF-7234F42E25BB}"/>
                </a:ext>
              </a:extLst>
            </p:cNvPr>
            <p:cNvSpPr/>
            <p:nvPr/>
          </p:nvSpPr>
          <p:spPr>
            <a:xfrm>
              <a:off x="5455333" y="1490549"/>
              <a:ext cx="1828800" cy="237744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Log_File.txt</a:t>
              </a:r>
            </a:p>
            <a:p>
              <a:endParaRPr lang="en-US" dirty="0">
                <a:solidFill>
                  <a:schemeClr val="tx1"/>
                </a:solidFill>
              </a:endParaRPr>
            </a:p>
            <a:p>
              <a:r>
                <a:rPr lang="en-US" sz="1600" dirty="0">
                  <a:solidFill>
                    <a:schemeClr val="tx1"/>
                  </a:solidFill>
                </a:rPr>
                <a:t>Errors: 3</a:t>
              </a:r>
              <a:br>
                <a:rPr lang="en-US" sz="1600" dirty="0">
                  <a:solidFill>
                    <a:schemeClr val="tx1"/>
                  </a:solidFill>
                </a:rPr>
              </a:br>
              <a:br>
                <a:rPr lang="en-US" sz="1600" dirty="0">
                  <a:solidFill>
                    <a:schemeClr val="tx1"/>
                  </a:solidFill>
                </a:rPr>
              </a:br>
              <a:r>
                <a:rPr lang="en-US" sz="1600" dirty="0">
                  <a:solidFill>
                    <a:schemeClr val="tx1"/>
                  </a:solidFill>
                </a:rPr>
                <a:t>Warnings: 12</a:t>
              </a:r>
              <a:br>
                <a:rPr lang="en-US" sz="1600" dirty="0">
                  <a:solidFill>
                    <a:schemeClr val="tx1"/>
                  </a:solidFill>
                </a:rPr>
              </a:br>
              <a:br>
                <a:rPr lang="en-US" sz="1600" dirty="0">
                  <a:solidFill>
                    <a:schemeClr val="tx1"/>
                  </a:solidFill>
                </a:rPr>
              </a:br>
              <a:r>
                <a:rPr lang="en-US" sz="1600" dirty="0">
                  <a:solidFill>
                    <a:schemeClr val="tx1"/>
                  </a:solidFill>
                </a:rPr>
                <a:t>Connections: 20</a:t>
              </a:r>
              <a:br>
                <a:rPr lang="en-US" sz="1600" dirty="0">
                  <a:solidFill>
                    <a:schemeClr val="tx1"/>
                  </a:solidFill>
                </a:rPr>
              </a:br>
              <a:br>
                <a:rPr lang="en-US" sz="1600" dirty="0">
                  <a:solidFill>
                    <a:schemeClr val="tx1"/>
                  </a:solidFill>
                </a:rPr>
              </a:br>
              <a:r>
                <a:rPr lang="en-US" sz="1600" dirty="0">
                  <a:solidFill>
                    <a:schemeClr val="tx1"/>
                  </a:solidFill>
                </a:rPr>
                <a:t>Print out…</a:t>
              </a:r>
            </a:p>
          </p:txBody>
        </p:sp>
      </p:grpSp>
      <p:sp>
        <p:nvSpPr>
          <p:cNvPr id="35" name="TextBox 34">
            <a:extLst>
              <a:ext uri="{FF2B5EF4-FFF2-40B4-BE49-F238E27FC236}">
                <a16:creationId xmlns:a16="http://schemas.microsoft.com/office/drawing/2014/main" id="{137EE05B-04A5-4DCD-A226-E8E3FD62E450}"/>
              </a:ext>
            </a:extLst>
          </p:cNvPr>
          <p:cNvSpPr txBox="1"/>
          <p:nvPr/>
        </p:nvSpPr>
        <p:spPr>
          <a:xfrm>
            <a:off x="9637284" y="1327611"/>
            <a:ext cx="20726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Source examples</a:t>
            </a:r>
          </a:p>
        </p:txBody>
      </p:sp>
      <p:sp>
        <p:nvSpPr>
          <p:cNvPr id="7" name="Rectangle 6">
            <a:extLst>
              <a:ext uri="{FF2B5EF4-FFF2-40B4-BE49-F238E27FC236}">
                <a16:creationId xmlns:a16="http://schemas.microsoft.com/office/drawing/2014/main" id="{7C1DBD57-AFF3-E54D-ABC8-5FAD8F914672}"/>
              </a:ext>
            </a:extLst>
          </p:cNvPr>
          <p:cNvSpPr/>
          <p:nvPr/>
        </p:nvSpPr>
        <p:spPr>
          <a:xfrm>
            <a:off x="9364200" y="1647305"/>
            <a:ext cx="2618792" cy="12131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tx1"/>
                </a:solidFill>
              </a:rPr>
              <a:t>VPC Flow Logs</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Elastic Load Balancing access logs</a:t>
            </a:r>
          </a:p>
        </p:txBody>
      </p:sp>
      <p:sp>
        <p:nvSpPr>
          <p:cNvPr id="4" name="Footer Placeholder 3">
            <a:extLst>
              <a:ext uri="{FF2B5EF4-FFF2-40B4-BE49-F238E27FC236}">
                <a16:creationId xmlns:a16="http://schemas.microsoft.com/office/drawing/2014/main" id="{6B3DF3CA-309C-4A4B-97BC-191960808D7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423B19FF-D899-43D3-8C97-B123EDEFB060}"/>
              </a:ext>
            </a:extLst>
          </p:cNvPr>
          <p:cNvSpPr>
            <a:spLocks noGrp="1"/>
          </p:cNvSpPr>
          <p:nvPr>
            <p:ph type="sldNum" sz="quarter" idx="12"/>
          </p:nvPr>
        </p:nvSpPr>
        <p:spPr/>
        <p:txBody>
          <a:bodyPr/>
          <a:lstStyle/>
          <a:p>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2321262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CloudWatch alarms</a:t>
            </a:r>
          </a:p>
        </p:txBody>
      </p:sp>
      <p:grpSp>
        <p:nvGrpSpPr>
          <p:cNvPr id="5" name="Group 4">
            <a:extLst>
              <a:ext uri="{C183D7F6-B498-43B3-948B-1728B52AA6E4}">
                <adec:decorative xmlns:adec="http://schemas.microsoft.com/office/drawing/2017/decorative" val="1"/>
              </a:ext>
            </a:extLst>
          </p:cNvPr>
          <p:cNvGrpSpPr/>
          <p:nvPr/>
        </p:nvGrpSpPr>
        <p:grpSpPr>
          <a:xfrm>
            <a:off x="633407" y="1512277"/>
            <a:ext cx="2231696" cy="668216"/>
            <a:chOff x="631819" y="1512277"/>
            <a:chExt cx="2231696" cy="668216"/>
          </a:xfrm>
        </p:grpSpPr>
        <p:sp>
          <p:nvSpPr>
            <p:cNvPr id="54" name="TextBox 53">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ea typeface="Amazon Ember" panose="020B0603020204020204" pitchFamily="34" charset="0"/>
                  <a:cs typeface="Amazon Ember" panose="020B0603020204020204" pitchFamily="34" charset="0"/>
                </a:rPr>
                <a:t>Metrics</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33" name="Group 32">
            <a:extLst>
              <a:ext uri="{FF2B5EF4-FFF2-40B4-BE49-F238E27FC236}">
                <a16:creationId xmlns:a16="http://schemas.microsoft.com/office/drawing/2014/main" id="{204A09B7-7EBB-504C-8EFF-F310E60F676C}"/>
              </a:ext>
              <a:ext uri="{C183D7F6-B498-43B3-948B-1728B52AA6E4}">
                <adec:decorative xmlns:adec="http://schemas.microsoft.com/office/drawing/2017/decorative" val="1"/>
              </a:ext>
            </a:extLst>
          </p:cNvPr>
          <p:cNvGrpSpPr/>
          <p:nvPr/>
        </p:nvGrpSpPr>
        <p:grpSpPr>
          <a:xfrm>
            <a:off x="797401" y="2378028"/>
            <a:ext cx="1805525" cy="578844"/>
            <a:chOff x="2866251" y="2038097"/>
            <a:chExt cx="1525152" cy="528739"/>
          </a:xfrm>
        </p:grpSpPr>
        <p:sp>
          <p:nvSpPr>
            <p:cNvPr id="51" name="TextBox 50">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ea typeface="Amazon Ember" panose="020B0603020204020204" pitchFamily="34" charset="0"/>
                  <a:cs typeface="Amazon Ember" panose="020B0603020204020204" pitchFamily="34" charset="0"/>
                </a:rPr>
                <a:t>Logs</a:t>
              </a:r>
            </a:p>
          </p:txBody>
        </p:sp>
        <p:pic>
          <p:nvPicPr>
            <p:cNvPr id="52" name="Picture 51">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42" name="Group 41" descr="alarms.">
            <a:extLst>
              <a:ext uri="{FF2B5EF4-FFF2-40B4-BE49-F238E27FC236}">
                <a16:creationId xmlns:a16="http://schemas.microsoft.com/office/drawing/2014/main" id="{65C2AB59-3930-AC43-B030-8B96A2C1C70D}"/>
              </a:ext>
            </a:extLst>
          </p:cNvPr>
          <p:cNvGrpSpPr/>
          <p:nvPr/>
        </p:nvGrpSpPr>
        <p:grpSpPr>
          <a:xfrm>
            <a:off x="797400" y="3154407"/>
            <a:ext cx="1974236" cy="583772"/>
            <a:chOff x="2864000" y="4728938"/>
            <a:chExt cx="1667666" cy="533240"/>
          </a:xfrm>
        </p:grpSpPr>
        <p:pic>
          <p:nvPicPr>
            <p:cNvPr id="43" name="Picture 42">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44" name="Rectangle 43">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Alarms</a:t>
              </a:r>
            </a:p>
          </p:txBody>
        </p:sp>
      </p:grpSp>
      <p:grpSp>
        <p:nvGrpSpPr>
          <p:cNvPr id="34" name="Group 33">
            <a:extLst>
              <a:ext uri="{FF2B5EF4-FFF2-40B4-BE49-F238E27FC236}">
                <a16:creationId xmlns:a16="http://schemas.microsoft.com/office/drawing/2014/main" id="{7F22D990-DF97-D34A-AC71-9549BE316D24}"/>
              </a:ext>
              <a:ext uri="{C183D7F6-B498-43B3-948B-1728B52AA6E4}">
                <adec:decorative xmlns:adec="http://schemas.microsoft.com/office/drawing/2017/decorative" val="1"/>
              </a:ext>
            </a:extLst>
          </p:cNvPr>
          <p:cNvGrpSpPr/>
          <p:nvPr/>
        </p:nvGrpSpPr>
        <p:grpSpPr>
          <a:xfrm>
            <a:off x="797401" y="3935714"/>
            <a:ext cx="1933375" cy="588250"/>
            <a:chOff x="2861955" y="2719353"/>
            <a:chExt cx="1633149" cy="537331"/>
          </a:xfrm>
        </p:grpSpPr>
        <p:pic>
          <p:nvPicPr>
            <p:cNvPr id="49" name="Picture 48">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50" name="Rectangle 49">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ea typeface="Amazon Ember" panose="020B0603020204020204" pitchFamily="34" charset="0"/>
                  <a:cs typeface="Amazon Ember" panose="020B0603020204020204" pitchFamily="34" charset="0"/>
                </a:rPr>
                <a:t>Events</a:t>
              </a:r>
            </a:p>
          </p:txBody>
        </p:sp>
      </p:grpSp>
      <p:grpSp>
        <p:nvGrpSpPr>
          <p:cNvPr id="40" name="Group 39">
            <a:extLst>
              <a:ext uri="{FF2B5EF4-FFF2-40B4-BE49-F238E27FC236}">
                <a16:creationId xmlns:a16="http://schemas.microsoft.com/office/drawing/2014/main" id="{0B54A743-5850-EF43-AB3B-D166E1A62BC5}"/>
              </a:ext>
              <a:ext uri="{C183D7F6-B498-43B3-948B-1728B52AA6E4}">
                <adec:decorative xmlns:adec="http://schemas.microsoft.com/office/drawing/2017/decorative" val="1"/>
              </a:ext>
            </a:extLst>
          </p:cNvPr>
          <p:cNvGrpSpPr/>
          <p:nvPr/>
        </p:nvGrpSpPr>
        <p:grpSpPr>
          <a:xfrm>
            <a:off x="797401" y="4721500"/>
            <a:ext cx="1781685" cy="633825"/>
            <a:chOff x="2841140" y="4024761"/>
            <a:chExt cx="1505013" cy="578961"/>
          </a:xfrm>
        </p:grpSpPr>
        <p:pic>
          <p:nvPicPr>
            <p:cNvPr id="45" name="Picture 44">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46" name="Rectangle 45">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ea typeface="Amazon Ember" panose="020B0603020204020204" pitchFamily="34" charset="0"/>
                  <a:cs typeface="Amazon Ember" panose="020B0603020204020204" pitchFamily="34" charset="0"/>
                </a:rPr>
                <a:t>Rules</a:t>
              </a:r>
            </a:p>
          </p:txBody>
        </p:sp>
      </p:grpSp>
      <p:grpSp>
        <p:nvGrpSpPr>
          <p:cNvPr id="39" name="Group 38">
            <a:extLst>
              <a:ext uri="{FF2B5EF4-FFF2-40B4-BE49-F238E27FC236}">
                <a16:creationId xmlns:a16="http://schemas.microsoft.com/office/drawing/2014/main" id="{AB16876D-50F9-1744-935C-1A8C6D6A10A4}"/>
              </a:ext>
              <a:ext uri="{C183D7F6-B498-43B3-948B-1728B52AA6E4}">
                <adec:decorative xmlns:adec="http://schemas.microsoft.com/office/drawing/2017/decorative" val="1"/>
              </a:ext>
            </a:extLst>
          </p:cNvPr>
          <p:cNvGrpSpPr/>
          <p:nvPr/>
        </p:nvGrpSpPr>
        <p:grpSpPr>
          <a:xfrm>
            <a:off x="797400" y="5552859"/>
            <a:ext cx="2058108" cy="596587"/>
            <a:chOff x="2858147" y="3374615"/>
            <a:chExt cx="1738513" cy="544946"/>
          </a:xfrm>
        </p:grpSpPr>
        <p:pic>
          <p:nvPicPr>
            <p:cNvPr id="47" name="Picture 46">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48" name="Rectangle 47">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ea typeface="Amazon Ember" panose="020B0603020204020204" pitchFamily="34" charset="0"/>
                  <a:cs typeface="Amazon Ember" panose="020B0603020204020204" pitchFamily="34" charset="0"/>
                </a:rPr>
                <a:t>Targets</a:t>
              </a:r>
            </a:p>
          </p:txBody>
        </p:sp>
      </p:grpSp>
      <p:grpSp>
        <p:nvGrpSpPr>
          <p:cNvPr id="12" name="Group 11" descr="example of a cloudwatch alarm that is triggered when the cpu utilization metric is greater than 50% for 5 minutes.">
            <a:extLst>
              <a:ext uri="{FF2B5EF4-FFF2-40B4-BE49-F238E27FC236}">
                <a16:creationId xmlns:a16="http://schemas.microsoft.com/office/drawing/2014/main" id="{4DE73E78-BF8A-48F6-AD4C-7A6A26E33FDC}"/>
              </a:ext>
            </a:extLst>
          </p:cNvPr>
          <p:cNvGrpSpPr/>
          <p:nvPr/>
        </p:nvGrpSpPr>
        <p:grpSpPr>
          <a:xfrm>
            <a:off x="2919283" y="1744285"/>
            <a:ext cx="7030777" cy="4054468"/>
            <a:chOff x="2919283" y="1744285"/>
            <a:chExt cx="7030777" cy="4054468"/>
          </a:xfrm>
        </p:grpSpPr>
        <p:sp>
          <p:nvSpPr>
            <p:cNvPr id="35" name="Rectangle 34">
              <a:extLst>
                <a:ext uri="{FF2B5EF4-FFF2-40B4-BE49-F238E27FC236}">
                  <a16:creationId xmlns:a16="http://schemas.microsoft.com/office/drawing/2014/main" id="{99B01C80-0D32-D543-8378-BB862A5483CA}"/>
                </a:ext>
              </a:extLst>
            </p:cNvPr>
            <p:cNvSpPr/>
            <p:nvPr/>
          </p:nvSpPr>
          <p:spPr>
            <a:xfrm>
              <a:off x="4440216" y="3164977"/>
              <a:ext cx="5486400" cy="61494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3" name="Graphic 52">
              <a:extLst>
                <a:ext uri="{FF2B5EF4-FFF2-40B4-BE49-F238E27FC236}">
                  <a16:creationId xmlns:a16="http://schemas.microsoft.com/office/drawing/2014/main" id="{436F725D-39C8-431F-BBCE-898538CF125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7018" y="1928951"/>
              <a:ext cx="731520" cy="731520"/>
            </a:xfrm>
            <a:prstGeom prst="rect">
              <a:avLst/>
            </a:prstGeom>
          </p:spPr>
        </p:pic>
        <p:cxnSp>
          <p:nvCxnSpPr>
            <p:cNvPr id="38" name="Straight Arrow Connector 37">
              <a:extLst>
                <a:ext uri="{FF2B5EF4-FFF2-40B4-BE49-F238E27FC236}">
                  <a16:creationId xmlns:a16="http://schemas.microsoft.com/office/drawing/2014/main" id="{3BB3D876-6810-8945-BA52-4377DE278633}"/>
                </a:ext>
              </a:extLst>
            </p:cNvPr>
            <p:cNvCxnSpPr>
              <a:cxnSpLocks/>
            </p:cNvCxnSpPr>
            <p:nvPr/>
          </p:nvCxnSpPr>
          <p:spPr>
            <a:xfrm>
              <a:off x="5217461" y="3773047"/>
              <a:ext cx="0" cy="82537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6963E48-F86B-E046-83C0-18D3E0215974}"/>
                </a:ext>
              </a:extLst>
            </p:cNvPr>
            <p:cNvSpPr txBox="1"/>
            <p:nvPr/>
          </p:nvSpPr>
          <p:spPr>
            <a:xfrm>
              <a:off x="2919283" y="2689599"/>
              <a:ext cx="1526991"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7" name="TextBox 6">
              <a:extLst>
                <a:ext uri="{FF2B5EF4-FFF2-40B4-BE49-F238E27FC236}">
                  <a16:creationId xmlns:a16="http://schemas.microsoft.com/office/drawing/2014/main" id="{2957A2EF-15A1-C94F-B897-38928B71DD90}"/>
                </a:ext>
              </a:extLst>
            </p:cNvPr>
            <p:cNvSpPr txBox="1"/>
            <p:nvPr/>
          </p:nvSpPr>
          <p:spPr>
            <a:xfrm>
              <a:off x="4440217" y="2137067"/>
              <a:ext cx="4932383" cy="369012"/>
            </a:xfrm>
            <a:prstGeom prst="rect">
              <a:avLst/>
            </a:prstGeom>
            <a:noFill/>
            <a:ln w="12700">
              <a:solidFill>
                <a:schemeClr val="accent1"/>
              </a:solidFill>
            </a:ln>
          </p:spPr>
          <p:txBody>
            <a:bodyPr wrap="squar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80%</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60%</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a:solidFill>
                    <a:schemeClr val="tx1">
                      <a:alpha val="70000"/>
                    </a:schemeClr>
                  </a:solidFill>
                  <a:latin typeface="Amazon Ember" panose="020B0603020204020204" pitchFamily="34" charset="0"/>
                  <a:ea typeface="Amazon Ember" panose="020B0603020204020204" pitchFamily="34" charset="0"/>
                  <a:cs typeface="Amazon Ember" panose="020B0603020204020204" pitchFamily="34" charset="0"/>
                </a:rPr>
                <a:t>45% 25% </a:t>
              </a:r>
              <a:r>
                <a:rPr lang="en-US" b="1" dirty="0">
                  <a:solidFill>
                    <a:schemeClr val="accent1">
                      <a:alpha val="50000"/>
                    </a:schemeClr>
                  </a:solidFill>
                  <a:latin typeface="Amazon Ember" panose="020B0603020204020204" pitchFamily="34" charset="0"/>
                  <a:ea typeface="Amazon Ember" panose="020B0603020204020204" pitchFamily="34" charset="0"/>
                  <a:cs typeface="Amazon Ember" panose="020B0603020204020204" pitchFamily="34" charset="0"/>
                </a:rPr>
                <a:t>10% 10% </a:t>
              </a:r>
              <a:r>
                <a:rPr lang="en-US" b="1" dirty="0">
                  <a:solidFill>
                    <a:schemeClr val="accent1">
                      <a:alpha val="40000"/>
                    </a:schemeClr>
                  </a:solidFill>
                  <a:latin typeface="Amazon Ember" panose="020B0603020204020204" pitchFamily="34" charset="0"/>
                  <a:ea typeface="Amazon Ember" panose="020B0603020204020204" pitchFamily="34" charset="0"/>
                  <a:cs typeface="Amazon Ember" panose="020B0603020204020204" pitchFamily="34" charset="0"/>
                </a:rPr>
                <a:t>10% </a:t>
              </a:r>
              <a:r>
                <a:rPr lang="en-US" b="1" dirty="0">
                  <a:solidFill>
                    <a:schemeClr val="accent1">
                      <a:alpha val="30000"/>
                    </a:schemeClr>
                  </a:solidFill>
                  <a:latin typeface="Amazon Ember" panose="020B0603020204020204" pitchFamily="34" charset="0"/>
                  <a:ea typeface="Amazon Ember" panose="020B0603020204020204" pitchFamily="34" charset="0"/>
                  <a:cs typeface="Amazon Ember" panose="020B0603020204020204" pitchFamily="34" charset="0"/>
                </a:rPr>
                <a:t>10% </a:t>
              </a:r>
              <a:r>
                <a:rPr lang="en-US" b="1" dirty="0">
                  <a:solidFill>
                    <a:schemeClr val="accent1">
                      <a:alpha val="20000"/>
                    </a:schemeClr>
                  </a:solidFill>
                  <a:latin typeface="Amazon Ember" panose="020B0603020204020204" pitchFamily="34" charset="0"/>
                  <a:ea typeface="Amazon Ember" panose="020B0603020204020204" pitchFamily="34" charset="0"/>
                  <a:cs typeface="Amazon Ember" panose="020B0603020204020204" pitchFamily="34" charset="0"/>
                </a:rPr>
                <a:t>5%</a:t>
              </a:r>
            </a:p>
          </p:txBody>
        </p:sp>
        <p:cxnSp>
          <p:nvCxnSpPr>
            <p:cNvPr id="16" name="Straight Arrow Connector 15">
              <a:extLst>
                <a:ext uri="{FF2B5EF4-FFF2-40B4-BE49-F238E27FC236}">
                  <a16:creationId xmlns:a16="http://schemas.microsoft.com/office/drawing/2014/main" id="{8656167B-CC87-E94A-9534-4DC63F4D26C1}"/>
                </a:ext>
              </a:extLst>
            </p:cNvPr>
            <p:cNvCxnSpPr>
              <a:cxnSpLocks/>
            </p:cNvCxnSpPr>
            <p:nvPr/>
          </p:nvCxnSpPr>
          <p:spPr>
            <a:xfrm flipV="1">
              <a:off x="5217461" y="2520848"/>
              <a:ext cx="0" cy="64008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2D2ABB-FEBF-E246-AB53-98238FB868EF}"/>
                </a:ext>
              </a:extLst>
            </p:cNvPr>
            <p:cNvSpPr txBox="1"/>
            <p:nvPr/>
          </p:nvSpPr>
          <p:spPr>
            <a:xfrm>
              <a:off x="5381349" y="2682963"/>
              <a:ext cx="914400" cy="400110"/>
            </a:xfrm>
            <a:prstGeom prst="rect">
              <a:avLst/>
            </a:prstGeom>
            <a:noFill/>
          </p:spPr>
          <p:txBody>
            <a:bodyPr wrap="square" rtlCol="0">
              <a:spAutoFit/>
            </a:bodyPr>
            <a:lstStyle/>
            <a:p>
              <a:pPr algn="ctr"/>
              <a:r>
                <a:rPr lang="en-US" sz="2000" dirty="0">
                  <a:ea typeface="Amazon Ember" panose="020B0603020204020204" pitchFamily="34" charset="0"/>
                  <a:cs typeface="Amazon Ember" panose="020B0603020204020204" pitchFamily="34" charset="0"/>
                </a:rPr>
                <a:t>Alarm</a:t>
              </a:r>
            </a:p>
          </p:txBody>
        </p:sp>
        <p:sp>
          <p:nvSpPr>
            <p:cNvPr id="41" name="TextBox 40">
              <a:extLst>
                <a:ext uri="{FF2B5EF4-FFF2-40B4-BE49-F238E27FC236}">
                  <a16:creationId xmlns:a16="http://schemas.microsoft.com/office/drawing/2014/main" id="{0935EEEF-DDEB-7A44-8C72-1333450876D5}"/>
                </a:ext>
              </a:extLst>
            </p:cNvPr>
            <p:cNvSpPr txBox="1"/>
            <p:nvPr/>
          </p:nvSpPr>
          <p:spPr>
            <a:xfrm>
              <a:off x="4440216" y="4598424"/>
              <a:ext cx="5476246" cy="1200329"/>
            </a:xfrm>
            <a:prstGeom prst="rect">
              <a:avLst/>
            </a:prstGeom>
            <a:noFill/>
            <a:ln>
              <a:solidFill>
                <a:schemeClr val="accent1"/>
              </a:solidFill>
            </a:ln>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Trigger an action like:</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Send a notification to the development team</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Create another instance to handle the load</a:t>
              </a:r>
            </a:p>
          </p:txBody>
        </p:sp>
        <p:sp>
          <p:nvSpPr>
            <p:cNvPr id="36" name="Rectangle 35">
              <a:extLst>
                <a:ext uri="{FF2B5EF4-FFF2-40B4-BE49-F238E27FC236}">
                  <a16:creationId xmlns:a16="http://schemas.microsoft.com/office/drawing/2014/main" id="{D8AE1A29-537C-6145-AD93-87227A0086E3}"/>
                </a:ext>
              </a:extLst>
            </p:cNvPr>
            <p:cNvSpPr/>
            <p:nvPr/>
          </p:nvSpPr>
          <p:spPr>
            <a:xfrm>
              <a:off x="4440218" y="3287785"/>
              <a:ext cx="5509842" cy="369332"/>
            </a:xfrm>
            <a:prstGeom prst="rect">
              <a:avLst/>
            </a:prstGeom>
          </p:spPr>
          <p:txBody>
            <a:bodyPr wrap="non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If </a:t>
              </a:r>
              <a:r>
                <a:rPr lang="en-US" dirty="0" err="1">
                  <a:latin typeface="Lucida Console" panose="020B0609040504020204" pitchFamily="49" charset="0"/>
                  <a:ea typeface="Amazon Ember" panose="020B0603020204020204" pitchFamily="34" charset="0"/>
                  <a:cs typeface="Amazon Ember" panose="020B0603020204020204" pitchFamily="34" charset="0"/>
                </a:rPr>
                <a:t>CPUUtilization</a:t>
              </a:r>
              <a:r>
                <a:rPr lang="en-US" dirty="0">
                  <a:latin typeface="Amazon Ember" panose="020B0603020204020204" pitchFamily="34" charset="0"/>
                  <a:ea typeface="Amazon Ember" panose="020B0603020204020204" pitchFamily="34" charset="0"/>
                  <a:cs typeface="Amazon Ember" panose="020B0603020204020204" pitchFamily="34" charset="0"/>
                </a:rPr>
                <a:t> metric is &gt; 50% for 5 minutes</a:t>
              </a:r>
            </a:p>
          </p:txBody>
        </p:sp>
        <p:sp>
          <p:nvSpPr>
            <p:cNvPr id="9" name="TextBox 8">
              <a:extLst>
                <a:ext uri="{FF2B5EF4-FFF2-40B4-BE49-F238E27FC236}">
                  <a16:creationId xmlns:a16="http://schemas.microsoft.com/office/drawing/2014/main" id="{E89234CC-CEEE-432E-9533-C778EF93378A}"/>
                </a:ext>
              </a:extLst>
            </p:cNvPr>
            <p:cNvSpPr txBox="1"/>
            <p:nvPr/>
          </p:nvSpPr>
          <p:spPr>
            <a:xfrm>
              <a:off x="4440216" y="1744285"/>
              <a:ext cx="2839239" cy="369332"/>
            </a:xfrm>
            <a:prstGeom prst="rect">
              <a:avLst/>
            </a:prstGeom>
            <a:noFill/>
          </p:spPr>
          <p:txBody>
            <a:bodyPr wrap="none" rtlCol="0">
              <a:spAutoFit/>
            </a:bodyPr>
            <a:lstStyle/>
            <a:p>
              <a:r>
                <a:rPr lang="en-US" dirty="0" err="1">
                  <a:latin typeface="Lucida Console" panose="020B0609040504020204" pitchFamily="49" charset="0"/>
                  <a:ea typeface="Amazon Ember" panose="020B0603020204020204" pitchFamily="34" charset="0"/>
                  <a:cs typeface="Amazon Ember" panose="020B0603020204020204" pitchFamily="34" charset="0"/>
                </a:rPr>
                <a:t>CPUUtilization</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metric</a:t>
              </a:r>
            </a:p>
          </p:txBody>
        </p:sp>
      </p:grpSp>
      <p:sp>
        <p:nvSpPr>
          <p:cNvPr id="4" name="Footer Placeholder 3">
            <a:extLst>
              <a:ext uri="{FF2B5EF4-FFF2-40B4-BE49-F238E27FC236}">
                <a16:creationId xmlns:a16="http://schemas.microsoft.com/office/drawing/2014/main" id="{4C588089-37F1-4FC4-AC0A-78D1F70F03A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C85252E-C48C-4170-B0CC-90F6EF7D2063}"/>
              </a:ext>
            </a:extLst>
          </p:cNvPr>
          <p:cNvSpPr>
            <a:spLocks noGrp="1"/>
          </p:cNvSpPr>
          <p:nvPr>
            <p:ph type="sldNum" sz="quarter" idx="12"/>
          </p:nvPr>
        </p:nvSpPr>
        <p:spPr/>
        <p:txBody>
          <a:bodyPr/>
          <a:lstStyle/>
          <a:p>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1558408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EventBridge events</a:t>
            </a:r>
          </a:p>
        </p:txBody>
      </p:sp>
      <p:grpSp>
        <p:nvGrpSpPr>
          <p:cNvPr id="82" name="Group 81">
            <a:extLst>
              <a:ext uri="{C183D7F6-B498-43B3-948B-1728B52AA6E4}">
                <adec:decorative xmlns:adec="http://schemas.microsoft.com/office/drawing/2017/decorative" val="1"/>
              </a:ext>
            </a:extLst>
          </p:cNvPr>
          <p:cNvGrpSpPr/>
          <p:nvPr/>
        </p:nvGrpSpPr>
        <p:grpSpPr>
          <a:xfrm>
            <a:off x="633407" y="1512277"/>
            <a:ext cx="2231696" cy="668216"/>
            <a:chOff x="631819" y="1512277"/>
            <a:chExt cx="2231696" cy="668216"/>
          </a:xfrm>
        </p:grpSpPr>
        <p:sp>
          <p:nvSpPr>
            <p:cNvPr id="83" name="TextBox 82">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Metrics</a:t>
              </a:r>
            </a:p>
          </p:txBody>
        </p:sp>
        <p:pic>
          <p:nvPicPr>
            <p:cNvPr id="84" name="Picture 83">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67" name="Group 66">
            <a:extLst>
              <a:ext uri="{FF2B5EF4-FFF2-40B4-BE49-F238E27FC236}">
                <a16:creationId xmlns:a16="http://schemas.microsoft.com/office/drawing/2014/main" id="{204A09B7-7EBB-504C-8EFF-F310E60F676C}"/>
              </a:ext>
              <a:ext uri="{C183D7F6-B498-43B3-948B-1728B52AA6E4}">
                <adec:decorative xmlns:adec="http://schemas.microsoft.com/office/drawing/2017/decorative" val="1"/>
              </a:ext>
            </a:extLst>
          </p:cNvPr>
          <p:cNvGrpSpPr/>
          <p:nvPr/>
        </p:nvGrpSpPr>
        <p:grpSpPr>
          <a:xfrm>
            <a:off x="797401" y="2378028"/>
            <a:ext cx="1805525" cy="578844"/>
            <a:chOff x="2866251" y="2038097"/>
            <a:chExt cx="1525152" cy="528739"/>
          </a:xfrm>
        </p:grpSpPr>
        <p:sp>
          <p:nvSpPr>
            <p:cNvPr id="68" name="TextBox 67">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Logs</a:t>
              </a:r>
            </a:p>
          </p:txBody>
        </p:sp>
        <p:pic>
          <p:nvPicPr>
            <p:cNvPr id="69" name="Picture 68">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79" name="Group 78">
            <a:extLst>
              <a:ext uri="{FF2B5EF4-FFF2-40B4-BE49-F238E27FC236}">
                <a16:creationId xmlns:a16="http://schemas.microsoft.com/office/drawing/2014/main" id="{65C2AB59-3930-AC43-B030-8B96A2C1C70D}"/>
              </a:ext>
              <a:ext uri="{C183D7F6-B498-43B3-948B-1728B52AA6E4}">
                <adec:decorative xmlns:adec="http://schemas.microsoft.com/office/drawing/2017/decorative" val="1"/>
              </a:ext>
            </a:extLst>
          </p:cNvPr>
          <p:cNvGrpSpPr/>
          <p:nvPr/>
        </p:nvGrpSpPr>
        <p:grpSpPr>
          <a:xfrm>
            <a:off x="797400" y="3154407"/>
            <a:ext cx="1974236" cy="583772"/>
            <a:chOff x="2864000" y="4728938"/>
            <a:chExt cx="1667666" cy="533240"/>
          </a:xfrm>
        </p:grpSpPr>
        <p:pic>
          <p:nvPicPr>
            <p:cNvPr id="80" name="Picture 79">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81" name="Rectangle 80">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Alarms</a:t>
              </a:r>
              <a:endParaRPr lang="en-US" sz="2400" dirty="0">
                <a:latin typeface="+mj-lt"/>
              </a:endParaRPr>
            </a:p>
          </p:txBody>
        </p:sp>
      </p:grpSp>
      <p:grpSp>
        <p:nvGrpSpPr>
          <p:cNvPr id="70" name="Group 69" descr="events.">
            <a:extLst>
              <a:ext uri="{FF2B5EF4-FFF2-40B4-BE49-F238E27FC236}">
                <a16:creationId xmlns:a16="http://schemas.microsoft.com/office/drawing/2014/main" id="{7F22D990-DF97-D34A-AC71-9549BE316D24}"/>
              </a:ext>
            </a:extLst>
          </p:cNvPr>
          <p:cNvGrpSpPr/>
          <p:nvPr/>
        </p:nvGrpSpPr>
        <p:grpSpPr>
          <a:xfrm>
            <a:off x="797401" y="3935714"/>
            <a:ext cx="1933375" cy="588250"/>
            <a:chOff x="2861955" y="2719353"/>
            <a:chExt cx="1633149" cy="537331"/>
          </a:xfrm>
        </p:grpSpPr>
        <p:pic>
          <p:nvPicPr>
            <p:cNvPr id="71" name="Picture 70">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72" name="Rectangle 71">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Events</a:t>
              </a:r>
            </a:p>
          </p:txBody>
        </p:sp>
      </p:grpSp>
      <p:grpSp>
        <p:nvGrpSpPr>
          <p:cNvPr id="76" name="Group 75">
            <a:extLst>
              <a:ext uri="{FF2B5EF4-FFF2-40B4-BE49-F238E27FC236}">
                <a16:creationId xmlns:a16="http://schemas.microsoft.com/office/drawing/2014/main" id="{0B54A743-5850-EF43-AB3B-D166E1A62BC5}"/>
              </a:ext>
              <a:ext uri="{C183D7F6-B498-43B3-948B-1728B52AA6E4}">
                <adec:decorative xmlns:adec="http://schemas.microsoft.com/office/drawing/2017/decorative" val="1"/>
              </a:ext>
            </a:extLst>
          </p:cNvPr>
          <p:cNvGrpSpPr/>
          <p:nvPr/>
        </p:nvGrpSpPr>
        <p:grpSpPr>
          <a:xfrm>
            <a:off x="797401" y="4721500"/>
            <a:ext cx="1781685" cy="633825"/>
            <a:chOff x="2841140" y="4024761"/>
            <a:chExt cx="1505013" cy="578961"/>
          </a:xfrm>
        </p:grpSpPr>
        <p:pic>
          <p:nvPicPr>
            <p:cNvPr id="77" name="Picture 76">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78" name="Rectangle 77">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Rules</a:t>
              </a:r>
            </a:p>
          </p:txBody>
        </p:sp>
      </p:grpSp>
      <p:grpSp>
        <p:nvGrpSpPr>
          <p:cNvPr id="73" name="Group 72">
            <a:extLst>
              <a:ext uri="{FF2B5EF4-FFF2-40B4-BE49-F238E27FC236}">
                <a16:creationId xmlns:a16="http://schemas.microsoft.com/office/drawing/2014/main" id="{AB16876D-50F9-1744-935C-1A8C6D6A10A4}"/>
              </a:ext>
              <a:ext uri="{C183D7F6-B498-43B3-948B-1728B52AA6E4}">
                <adec:decorative xmlns:adec="http://schemas.microsoft.com/office/drawing/2017/decorative" val="1"/>
              </a:ext>
            </a:extLst>
          </p:cNvPr>
          <p:cNvGrpSpPr/>
          <p:nvPr/>
        </p:nvGrpSpPr>
        <p:grpSpPr>
          <a:xfrm>
            <a:off x="797400" y="5552859"/>
            <a:ext cx="2058108" cy="596587"/>
            <a:chOff x="2858147" y="3374615"/>
            <a:chExt cx="1738513" cy="544946"/>
          </a:xfrm>
        </p:grpSpPr>
        <p:pic>
          <p:nvPicPr>
            <p:cNvPr id="74" name="Picture 73">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75" name="Rectangle 74">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Targets</a:t>
              </a:r>
            </a:p>
          </p:txBody>
        </p:sp>
      </p:grpSp>
      <p:grpSp>
        <p:nvGrpSpPr>
          <p:cNvPr id="6" name="Group 5" descr="example of an ec2 instance state change event in which the ec2 instance terminated.">
            <a:extLst>
              <a:ext uri="{FF2B5EF4-FFF2-40B4-BE49-F238E27FC236}">
                <a16:creationId xmlns:a16="http://schemas.microsoft.com/office/drawing/2014/main" id="{97E6600D-17C7-4FCE-8776-31C9E014871D}"/>
              </a:ext>
            </a:extLst>
          </p:cNvPr>
          <p:cNvGrpSpPr/>
          <p:nvPr/>
        </p:nvGrpSpPr>
        <p:grpSpPr>
          <a:xfrm>
            <a:off x="2861919" y="1725527"/>
            <a:ext cx="4836959" cy="4558079"/>
            <a:chOff x="2861919" y="1725527"/>
            <a:chExt cx="4836959" cy="4558079"/>
          </a:xfrm>
        </p:grpSpPr>
        <p:cxnSp>
          <p:nvCxnSpPr>
            <p:cNvPr id="59" name="Elbow Connector 58"/>
            <p:cNvCxnSpPr>
              <a:cxnSpLocks/>
              <a:stCxn id="43" idx="2"/>
              <a:endCxn id="35" idx="1"/>
            </p:cNvCxnSpPr>
            <p:nvPr/>
          </p:nvCxnSpPr>
          <p:spPr>
            <a:xfrm rot="16200000" flipH="1">
              <a:off x="4649846" y="3330173"/>
              <a:ext cx="1947984" cy="1708687"/>
            </a:xfrm>
            <a:prstGeom prst="bentConnector2">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90FFD6-1B2C-4928-8E7A-6AA5F2275410}"/>
                </a:ext>
              </a:extLst>
            </p:cNvPr>
            <p:cNvSpPr txBox="1"/>
            <p:nvPr/>
          </p:nvSpPr>
          <p:spPr>
            <a:xfrm>
              <a:off x="6171887" y="5637275"/>
              <a:ext cx="1526991" cy="646331"/>
            </a:xfrm>
            <a:prstGeom prst="rect">
              <a:avLst/>
            </a:prstGeom>
            <a:solidFill>
              <a:schemeClr val="bg1"/>
            </a:solid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EventBridge</a:t>
              </a:r>
            </a:p>
          </p:txBody>
        </p:sp>
        <p:sp>
          <p:nvSpPr>
            <p:cNvPr id="5" name="TextBox 4">
              <a:extLst>
                <a:ext uri="{FF2B5EF4-FFF2-40B4-BE49-F238E27FC236}">
                  <a16:creationId xmlns:a16="http://schemas.microsoft.com/office/drawing/2014/main" id="{C215FBDA-8305-428E-905F-AA42E0439ED4}"/>
                </a:ext>
              </a:extLst>
            </p:cNvPr>
            <p:cNvSpPr txBox="1"/>
            <p:nvPr/>
          </p:nvSpPr>
          <p:spPr>
            <a:xfrm>
              <a:off x="2861919" y="2200220"/>
              <a:ext cx="1367682" cy="923330"/>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Event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EC2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instance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termination</a:t>
              </a:r>
            </a:p>
          </p:txBody>
        </p:sp>
        <p:pic>
          <p:nvPicPr>
            <p:cNvPr id="35" name="Graphic 34">
              <a:extLst>
                <a:ext uri="{FF2B5EF4-FFF2-40B4-BE49-F238E27FC236}">
                  <a16:creationId xmlns:a16="http://schemas.microsoft.com/office/drawing/2014/main" id="{4CB6D4DE-70A8-411E-95BE-9D1A099EAAE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8182" y="4701309"/>
              <a:ext cx="914399" cy="914399"/>
            </a:xfrm>
            <a:prstGeom prst="rect">
              <a:avLst/>
            </a:prstGeom>
          </p:spPr>
        </p:pic>
        <p:pic>
          <p:nvPicPr>
            <p:cNvPr id="43" name="Graphic 42">
              <a:extLst>
                <a:ext uri="{FF2B5EF4-FFF2-40B4-BE49-F238E27FC236}">
                  <a16:creationId xmlns:a16="http://schemas.microsoft.com/office/drawing/2014/main" id="{739B621B-00B5-4DFD-97D9-CFBDFC2E182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20855" y="2113245"/>
              <a:ext cx="1097280" cy="1097280"/>
            </a:xfrm>
            <a:prstGeom prst="rect">
              <a:avLst/>
            </a:prstGeom>
          </p:spPr>
        </p:pic>
        <p:sp>
          <p:nvSpPr>
            <p:cNvPr id="44" name="Multiply 60">
              <a:extLst>
                <a:ext uri="{FF2B5EF4-FFF2-40B4-BE49-F238E27FC236}">
                  <a16:creationId xmlns:a16="http://schemas.microsoft.com/office/drawing/2014/main" id="{2D0FB6D0-FEF6-42C9-B46E-38DCA41ECF25}"/>
                </a:ext>
              </a:extLst>
            </p:cNvPr>
            <p:cNvSpPr/>
            <p:nvPr/>
          </p:nvSpPr>
          <p:spPr>
            <a:xfrm>
              <a:off x="3797978" y="1725527"/>
              <a:ext cx="1872717" cy="1872717"/>
            </a:xfrm>
            <a:prstGeom prst="mathMultiply">
              <a:avLst>
                <a:gd name="adj1" fmla="val 1394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9E9250B7-F383-4947-8A53-B5AAF5293C99}"/>
              </a:ext>
            </a:extLst>
          </p:cNvPr>
          <p:cNvSpPr txBox="1"/>
          <p:nvPr/>
        </p:nvSpPr>
        <p:spPr>
          <a:xfrm>
            <a:off x="8080839" y="1629165"/>
            <a:ext cx="20726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Event examples</a:t>
            </a:r>
          </a:p>
        </p:txBody>
      </p:sp>
      <p:sp>
        <p:nvSpPr>
          <p:cNvPr id="65" name="Rectangle 64">
            <a:extLst>
              <a:ext uri="{FF2B5EF4-FFF2-40B4-BE49-F238E27FC236}">
                <a16:creationId xmlns:a16="http://schemas.microsoft.com/office/drawing/2014/main" id="{F74617E4-6327-974C-95B9-08E571326DF3}"/>
              </a:ext>
            </a:extLst>
          </p:cNvPr>
          <p:cNvSpPr/>
          <p:nvPr/>
        </p:nvSpPr>
        <p:spPr>
          <a:xfrm>
            <a:off x="6970558" y="2027781"/>
            <a:ext cx="4293187" cy="237939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Change in AWS resource, such as – </a:t>
            </a:r>
          </a:p>
          <a:p>
            <a:pPr marL="800100" lvl="1"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Console sign-in</a:t>
            </a:r>
          </a:p>
          <a:p>
            <a:pPr marL="800100" lvl="1"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EC2 instance state change</a:t>
            </a:r>
          </a:p>
          <a:p>
            <a:pPr marL="800100" lvl="1"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EC2 Auto Scaling state change</a:t>
            </a:r>
          </a:p>
          <a:p>
            <a:pPr marL="800100" lvl="1"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EBS volume creation</a:t>
            </a:r>
          </a:p>
          <a:p>
            <a:pPr marL="342900"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AWS API call</a:t>
            </a:r>
          </a:p>
          <a:p>
            <a:pPr marL="342900"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Events from SaaS partners</a:t>
            </a:r>
          </a:p>
          <a:p>
            <a:pPr marL="342900" indent="-342900">
              <a:buFont typeface="Arial" panose="020B0604020202020204" pitchFamily="34" charset="0"/>
              <a:buChar cha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Events from your own applications</a:t>
            </a: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Footer Placeholder 2">
            <a:extLst>
              <a:ext uri="{FF2B5EF4-FFF2-40B4-BE49-F238E27FC236}">
                <a16:creationId xmlns:a16="http://schemas.microsoft.com/office/drawing/2014/main" id="{B162AF94-264A-4AE4-9259-76FBA9D0B98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3EDEC38-840D-469E-BD34-308996C4981F}"/>
              </a:ext>
            </a:extLst>
          </p:cNvPr>
          <p:cNvSpPr>
            <a:spLocks noGrp="1"/>
          </p:cNvSpPr>
          <p:nvPr>
            <p:ph type="sldNum" sz="quarter" idx="12"/>
          </p:nvPr>
        </p:nvSpPr>
        <p:spPr/>
        <p:txBody>
          <a:bodyPr/>
          <a:lstStyle/>
          <a:p>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1458575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EventBridge rules</a:t>
            </a:r>
          </a:p>
        </p:txBody>
      </p:sp>
      <p:grpSp>
        <p:nvGrpSpPr>
          <p:cNvPr id="79" name="Group 78">
            <a:extLst>
              <a:ext uri="{C183D7F6-B498-43B3-948B-1728B52AA6E4}">
                <adec:decorative xmlns:adec="http://schemas.microsoft.com/office/drawing/2017/decorative" val="1"/>
              </a:ext>
            </a:extLst>
          </p:cNvPr>
          <p:cNvGrpSpPr/>
          <p:nvPr/>
        </p:nvGrpSpPr>
        <p:grpSpPr>
          <a:xfrm>
            <a:off x="633407" y="1512277"/>
            <a:ext cx="2231696" cy="668216"/>
            <a:chOff x="631819" y="1512277"/>
            <a:chExt cx="2231696" cy="668216"/>
          </a:xfrm>
        </p:grpSpPr>
        <p:sp>
          <p:nvSpPr>
            <p:cNvPr id="80" name="TextBox 79">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Metrics</a:t>
              </a:r>
            </a:p>
          </p:txBody>
        </p:sp>
        <p:pic>
          <p:nvPicPr>
            <p:cNvPr id="81" name="Picture 80">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64" name="Group 63">
            <a:extLst>
              <a:ext uri="{FF2B5EF4-FFF2-40B4-BE49-F238E27FC236}">
                <a16:creationId xmlns:a16="http://schemas.microsoft.com/office/drawing/2014/main" id="{204A09B7-7EBB-504C-8EFF-F310E60F676C}"/>
              </a:ext>
              <a:ext uri="{C183D7F6-B498-43B3-948B-1728B52AA6E4}">
                <adec:decorative xmlns:adec="http://schemas.microsoft.com/office/drawing/2017/decorative" val="1"/>
              </a:ext>
            </a:extLst>
          </p:cNvPr>
          <p:cNvGrpSpPr/>
          <p:nvPr/>
        </p:nvGrpSpPr>
        <p:grpSpPr>
          <a:xfrm>
            <a:off x="797401" y="2378028"/>
            <a:ext cx="1805525" cy="578844"/>
            <a:chOff x="2866251" y="2038097"/>
            <a:chExt cx="1525152" cy="528739"/>
          </a:xfrm>
        </p:grpSpPr>
        <p:sp>
          <p:nvSpPr>
            <p:cNvPr id="65" name="TextBox 64">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Logs</a:t>
              </a:r>
            </a:p>
          </p:txBody>
        </p:sp>
        <p:pic>
          <p:nvPicPr>
            <p:cNvPr id="66" name="Picture 65">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76" name="Group 75">
            <a:extLst>
              <a:ext uri="{FF2B5EF4-FFF2-40B4-BE49-F238E27FC236}">
                <a16:creationId xmlns:a16="http://schemas.microsoft.com/office/drawing/2014/main" id="{65C2AB59-3930-AC43-B030-8B96A2C1C70D}"/>
              </a:ext>
              <a:ext uri="{C183D7F6-B498-43B3-948B-1728B52AA6E4}">
                <adec:decorative xmlns:adec="http://schemas.microsoft.com/office/drawing/2017/decorative" val="1"/>
              </a:ext>
            </a:extLst>
          </p:cNvPr>
          <p:cNvGrpSpPr/>
          <p:nvPr/>
        </p:nvGrpSpPr>
        <p:grpSpPr>
          <a:xfrm>
            <a:off x="797400" y="3154407"/>
            <a:ext cx="1974236" cy="583772"/>
            <a:chOff x="2864000" y="4728938"/>
            <a:chExt cx="1667666" cy="533240"/>
          </a:xfrm>
        </p:grpSpPr>
        <p:pic>
          <p:nvPicPr>
            <p:cNvPr id="77" name="Picture 76">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78" name="Rectangle 77">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Alarms</a:t>
              </a:r>
              <a:endParaRPr lang="en-US" sz="2400" dirty="0">
                <a:latin typeface="+mj-lt"/>
              </a:endParaRPr>
            </a:p>
          </p:txBody>
        </p:sp>
      </p:grpSp>
      <p:grpSp>
        <p:nvGrpSpPr>
          <p:cNvPr id="67" name="Group 66">
            <a:extLst>
              <a:ext uri="{FF2B5EF4-FFF2-40B4-BE49-F238E27FC236}">
                <a16:creationId xmlns:a16="http://schemas.microsoft.com/office/drawing/2014/main" id="{7F22D990-DF97-D34A-AC71-9549BE316D24}"/>
              </a:ext>
              <a:ext uri="{C183D7F6-B498-43B3-948B-1728B52AA6E4}">
                <adec:decorative xmlns:adec="http://schemas.microsoft.com/office/drawing/2017/decorative" val="1"/>
              </a:ext>
            </a:extLst>
          </p:cNvPr>
          <p:cNvGrpSpPr/>
          <p:nvPr/>
        </p:nvGrpSpPr>
        <p:grpSpPr>
          <a:xfrm>
            <a:off x="797401" y="3935714"/>
            <a:ext cx="1933375" cy="588250"/>
            <a:chOff x="2861955" y="2719353"/>
            <a:chExt cx="1633149" cy="537331"/>
          </a:xfrm>
        </p:grpSpPr>
        <p:pic>
          <p:nvPicPr>
            <p:cNvPr id="68" name="Picture 67">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69" name="Rectangle 68">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Events</a:t>
              </a:r>
            </a:p>
          </p:txBody>
        </p:sp>
      </p:grpSp>
      <p:grpSp>
        <p:nvGrpSpPr>
          <p:cNvPr id="73" name="Group 72" descr="rules.">
            <a:extLst>
              <a:ext uri="{FF2B5EF4-FFF2-40B4-BE49-F238E27FC236}">
                <a16:creationId xmlns:a16="http://schemas.microsoft.com/office/drawing/2014/main" id="{0B54A743-5850-EF43-AB3B-D166E1A62BC5}"/>
              </a:ext>
            </a:extLst>
          </p:cNvPr>
          <p:cNvGrpSpPr/>
          <p:nvPr/>
        </p:nvGrpSpPr>
        <p:grpSpPr>
          <a:xfrm>
            <a:off x="797401" y="4721500"/>
            <a:ext cx="1781685" cy="633825"/>
            <a:chOff x="2841140" y="4024761"/>
            <a:chExt cx="1505013" cy="578961"/>
          </a:xfrm>
        </p:grpSpPr>
        <p:pic>
          <p:nvPicPr>
            <p:cNvPr id="74" name="Picture 73">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75" name="Rectangle 74">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Rules</a:t>
              </a:r>
            </a:p>
          </p:txBody>
        </p:sp>
      </p:grpSp>
      <p:grpSp>
        <p:nvGrpSpPr>
          <p:cNvPr id="70" name="Group 69">
            <a:extLst>
              <a:ext uri="{FF2B5EF4-FFF2-40B4-BE49-F238E27FC236}">
                <a16:creationId xmlns:a16="http://schemas.microsoft.com/office/drawing/2014/main" id="{AB16876D-50F9-1744-935C-1A8C6D6A10A4}"/>
              </a:ext>
              <a:ext uri="{C183D7F6-B498-43B3-948B-1728B52AA6E4}">
                <adec:decorative xmlns:adec="http://schemas.microsoft.com/office/drawing/2017/decorative" val="1"/>
              </a:ext>
            </a:extLst>
          </p:cNvPr>
          <p:cNvGrpSpPr/>
          <p:nvPr/>
        </p:nvGrpSpPr>
        <p:grpSpPr>
          <a:xfrm>
            <a:off x="797400" y="5552859"/>
            <a:ext cx="2058108" cy="596587"/>
            <a:chOff x="2858147" y="3374615"/>
            <a:chExt cx="1738513" cy="544946"/>
          </a:xfrm>
        </p:grpSpPr>
        <p:pic>
          <p:nvPicPr>
            <p:cNvPr id="71" name="Picture 70">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72" name="Rectangle 71">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Targets</a:t>
              </a:r>
            </a:p>
          </p:txBody>
        </p:sp>
      </p:grpSp>
      <p:grpSp>
        <p:nvGrpSpPr>
          <p:cNvPr id="13" name="Group 12" descr="Example of a rule that matches an ec2 instance termination event.">
            <a:extLst>
              <a:ext uri="{FF2B5EF4-FFF2-40B4-BE49-F238E27FC236}">
                <a16:creationId xmlns:a16="http://schemas.microsoft.com/office/drawing/2014/main" id="{FFF4529E-12FC-4EEA-8686-DE566D845965}"/>
              </a:ext>
            </a:extLst>
          </p:cNvPr>
          <p:cNvGrpSpPr/>
          <p:nvPr/>
        </p:nvGrpSpPr>
        <p:grpSpPr>
          <a:xfrm>
            <a:off x="3279421" y="1474067"/>
            <a:ext cx="5659883" cy="4984882"/>
            <a:chOff x="3279421" y="1474067"/>
            <a:chExt cx="5659883" cy="4984882"/>
          </a:xfrm>
        </p:grpSpPr>
        <p:sp>
          <p:nvSpPr>
            <p:cNvPr id="61" name="Multiply 60">
              <a:extLst>
                <a:ext uri="{C183D7F6-B498-43B3-948B-1728B52AA6E4}">
                  <adec:decorative xmlns:adec="http://schemas.microsoft.com/office/drawing/2017/decorative" val="1"/>
                </a:ext>
              </a:extLst>
            </p:cNvPr>
            <p:cNvSpPr/>
            <p:nvPr/>
          </p:nvSpPr>
          <p:spPr>
            <a:xfrm>
              <a:off x="3797978" y="1474067"/>
              <a:ext cx="1872717" cy="1872717"/>
            </a:xfrm>
            <a:prstGeom prst="mathMultiply">
              <a:avLst>
                <a:gd name="adj1" fmla="val 1394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Graphic 30">
              <a:extLst>
                <a:ext uri="{FF2B5EF4-FFF2-40B4-BE49-F238E27FC236}">
                  <a16:creationId xmlns:a16="http://schemas.microsoft.com/office/drawing/2014/main" id="{EF254FA2-3DA5-44DE-8EA8-8722362B646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0855" y="1857387"/>
              <a:ext cx="1097280" cy="1097280"/>
            </a:xfrm>
            <a:prstGeom prst="rect">
              <a:avLst/>
            </a:prstGeom>
          </p:spPr>
        </p:pic>
        <p:cxnSp>
          <p:nvCxnSpPr>
            <p:cNvPr id="59" name="Elbow Connector 58">
              <a:extLst>
                <a:ext uri="{C183D7F6-B498-43B3-948B-1728B52AA6E4}">
                  <adec:decorative xmlns:adec="http://schemas.microsoft.com/office/drawing/2017/decorative" val="1"/>
                </a:ext>
              </a:extLst>
            </p:cNvPr>
            <p:cNvCxnSpPr>
              <a:cxnSpLocks/>
              <a:stCxn id="31" idx="2"/>
              <a:endCxn id="42" idx="1"/>
            </p:cNvCxnSpPr>
            <p:nvPr/>
          </p:nvCxnSpPr>
          <p:spPr>
            <a:xfrm rot="16200000" flipH="1">
              <a:off x="5051980" y="2672182"/>
              <a:ext cx="2384145" cy="2949114"/>
            </a:xfrm>
            <a:prstGeom prst="bentConnector2">
              <a:avLst/>
            </a:prstGeom>
            <a:ln w="28575">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0FE6101-B8F4-43CA-93EB-F3113A02F6FD}"/>
                </a:ext>
              </a:extLst>
            </p:cNvPr>
            <p:cNvSpPr txBox="1"/>
            <p:nvPr/>
          </p:nvSpPr>
          <p:spPr>
            <a:xfrm>
              <a:off x="3279421" y="2205972"/>
              <a:ext cx="777777"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Event</a:t>
              </a:r>
            </a:p>
          </p:txBody>
        </p:sp>
        <p:cxnSp>
          <p:nvCxnSpPr>
            <p:cNvPr id="38" name="Straight Connector 37">
              <a:extLst>
                <a:ext uri="{FF2B5EF4-FFF2-40B4-BE49-F238E27FC236}">
                  <a16:creationId xmlns:a16="http://schemas.microsoft.com/office/drawing/2014/main" id="{53EA1531-4AC4-4C2F-BFBD-5BF38E041F5B}"/>
                </a:ext>
              </a:extLst>
            </p:cNvPr>
            <p:cNvCxnSpPr>
              <a:cxnSpLocks/>
              <a:stCxn id="42" idx="0"/>
              <a:endCxn id="36" idx="2"/>
            </p:cNvCxnSpPr>
            <p:nvPr/>
          </p:nvCxnSpPr>
          <p:spPr>
            <a:xfrm flipV="1">
              <a:off x="8175809" y="4330282"/>
              <a:ext cx="0" cy="55133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C7A8822-4545-440C-B097-A65308E9A83F}"/>
                </a:ext>
              </a:extLst>
            </p:cNvPr>
            <p:cNvSpPr txBox="1"/>
            <p:nvPr/>
          </p:nvSpPr>
          <p:spPr>
            <a:xfrm>
              <a:off x="7412313" y="5812618"/>
              <a:ext cx="1526991" cy="646331"/>
            </a:xfrm>
            <a:prstGeom prst="rect">
              <a:avLst/>
            </a:prstGeom>
            <a:solidFill>
              <a:schemeClr val="bg1"/>
            </a:solid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EventBridge</a:t>
              </a:r>
            </a:p>
          </p:txBody>
        </p:sp>
        <p:pic>
          <p:nvPicPr>
            <p:cNvPr id="42" name="Graphic 41">
              <a:extLst>
                <a:ext uri="{FF2B5EF4-FFF2-40B4-BE49-F238E27FC236}">
                  <a16:creationId xmlns:a16="http://schemas.microsoft.com/office/drawing/2014/main" id="{A33E9C0D-C7E6-4ADF-936B-7484FCBF8E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18609" y="4881612"/>
              <a:ext cx="914399" cy="914399"/>
            </a:xfrm>
            <a:prstGeom prst="rect">
              <a:avLst/>
            </a:prstGeom>
          </p:spPr>
        </p:pic>
      </p:grpSp>
      <p:sp>
        <p:nvSpPr>
          <p:cNvPr id="37" name="TextBox 36">
            <a:extLst>
              <a:ext uri="{FF2B5EF4-FFF2-40B4-BE49-F238E27FC236}">
                <a16:creationId xmlns:a16="http://schemas.microsoft.com/office/drawing/2014/main" id="{B63F2197-3EEF-4F25-B85A-E7624E9579D4}"/>
              </a:ext>
            </a:extLst>
          </p:cNvPr>
          <p:cNvSpPr txBox="1"/>
          <p:nvPr/>
        </p:nvSpPr>
        <p:spPr>
          <a:xfrm>
            <a:off x="7139496" y="1272852"/>
            <a:ext cx="20726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Rule example</a:t>
            </a:r>
          </a:p>
        </p:txBody>
      </p:sp>
      <p:sp>
        <p:nvSpPr>
          <p:cNvPr id="36" name="Rectangle 35">
            <a:extLst>
              <a:ext uri="{FF2B5EF4-FFF2-40B4-BE49-F238E27FC236}">
                <a16:creationId xmlns:a16="http://schemas.microsoft.com/office/drawing/2014/main" id="{0A8F7A7F-6EBF-4AF7-88CC-5E5E2CB23DFF}"/>
              </a:ext>
            </a:extLst>
          </p:cNvPr>
          <p:cNvSpPr/>
          <p:nvPr/>
        </p:nvSpPr>
        <p:spPr>
          <a:xfrm>
            <a:off x="5784999" y="1652626"/>
            <a:ext cx="4781619" cy="2677656"/>
          </a:xfrm>
          <a:prstGeom prst="rect">
            <a:avLst/>
          </a:prstGeom>
          <a:solidFill>
            <a:schemeClr val="bg1"/>
          </a:solidFill>
          <a:ln w="25400">
            <a:solidFill>
              <a:schemeClr val="accent1"/>
            </a:solidFill>
          </a:ln>
        </p:spPr>
        <p:txBody>
          <a:bodyPr wrap="square">
            <a:spAutoFit/>
          </a:bodyPr>
          <a:lstStyle/>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source</a:t>
            </a:r>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 </a:t>
            </a:r>
            <a:b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br>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"aws.ec2"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detail-type</a:t>
            </a:r>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"EC2 Instance State-change Notification”</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detail</a:t>
            </a:r>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r>
              <a:rPr lang="en-US" sz="1400" dirty="0">
                <a:solidFill>
                  <a:schemeClr val="accent5"/>
                </a:solidFill>
                <a:latin typeface="Lucida Console" panose="020B0609040504020204" pitchFamily="49" charset="0"/>
                <a:ea typeface="Amazon Ember" panose="020B0603020204020204" pitchFamily="34" charset="0"/>
                <a:cs typeface="Amazon Ember" panose="020B0603020204020204" pitchFamily="34" charset="0"/>
              </a:rPr>
              <a:t>state</a:t>
            </a:r>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“terminated"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a:t>
            </a:r>
            <a:endParaRPr lang="en-US" sz="1400" dirty="0">
              <a:latin typeface="Lucida Console" panose="020B0609040504020204" pitchFamily="49" charset="0"/>
              <a:ea typeface="Amazon Ember" panose="020B0603020204020204" pitchFamily="34" charset="0"/>
              <a:cs typeface="Amazon Ember" panose="020B0603020204020204" pitchFamily="34" charset="0"/>
            </a:endParaRPr>
          </a:p>
        </p:txBody>
      </p:sp>
      <p:sp>
        <p:nvSpPr>
          <p:cNvPr id="3" name="Footer Placeholder 2">
            <a:extLst>
              <a:ext uri="{FF2B5EF4-FFF2-40B4-BE49-F238E27FC236}">
                <a16:creationId xmlns:a16="http://schemas.microsoft.com/office/drawing/2014/main" id="{124A6FDF-2FA4-4EAD-8AD1-E57C620F4FC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C57D6D8-138A-452C-B485-67B0C0EA5A00}"/>
              </a:ext>
            </a:extLst>
          </p:cNvPr>
          <p:cNvSpPr>
            <a:spLocks noGrp="1"/>
          </p:cNvSpPr>
          <p:nvPr>
            <p:ph type="sldNum" sz="quarter" idx="12"/>
          </p:nvPr>
        </p:nvSpPr>
        <p:spPr/>
        <p:txBody>
          <a:bodyPr/>
          <a:lstStyle/>
          <a:p>
            <a:fld id="{B6A95138-A96E-2F42-A959-2EFD44FE4AB7}" type="slidenum">
              <a:rPr lang="en-US" smtClean="0"/>
              <a:t>63</a:t>
            </a:fld>
            <a:endParaRPr lang="en-US" dirty="0"/>
          </a:p>
        </p:txBody>
      </p:sp>
    </p:spTree>
    <p:custDataLst>
      <p:tags r:id="rId1"/>
    </p:custDataLst>
    <p:extLst>
      <p:ext uri="{BB962C8B-B14F-4D97-AF65-F5344CB8AC3E}">
        <p14:creationId xmlns:p14="http://schemas.microsoft.com/office/powerpoint/2010/main" val="4245462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EventBridge targets</a:t>
            </a:r>
          </a:p>
        </p:txBody>
      </p:sp>
      <p:grpSp>
        <p:nvGrpSpPr>
          <p:cNvPr id="88" name="Group 87">
            <a:extLst>
              <a:ext uri="{C183D7F6-B498-43B3-948B-1728B52AA6E4}">
                <adec:decorative xmlns:adec="http://schemas.microsoft.com/office/drawing/2017/decorative" val="1"/>
              </a:ext>
            </a:extLst>
          </p:cNvPr>
          <p:cNvGrpSpPr/>
          <p:nvPr/>
        </p:nvGrpSpPr>
        <p:grpSpPr>
          <a:xfrm>
            <a:off x="633407" y="1512277"/>
            <a:ext cx="2231696" cy="668216"/>
            <a:chOff x="631819" y="1512277"/>
            <a:chExt cx="2231696" cy="668216"/>
          </a:xfrm>
        </p:grpSpPr>
        <p:sp>
          <p:nvSpPr>
            <p:cNvPr id="89" name="TextBox 88">
              <a:extLst>
                <a:ext uri="{FF2B5EF4-FFF2-40B4-BE49-F238E27FC236}">
                  <a16:creationId xmlns:a16="http://schemas.microsoft.com/office/drawing/2014/main" id="{D931C610-C956-B749-983B-6B627764E1D5}"/>
                </a:ext>
              </a:extLst>
            </p:cNvPr>
            <p:cNvSpPr txBox="1"/>
            <p:nvPr/>
          </p:nvSpPr>
          <p:spPr>
            <a:xfrm>
              <a:off x="1622493" y="1635464"/>
              <a:ext cx="1241022" cy="461665"/>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Metrics</a:t>
              </a:r>
            </a:p>
          </p:txBody>
        </p:sp>
        <p:pic>
          <p:nvPicPr>
            <p:cNvPr id="90" name="Picture 89">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1790" b="16089"/>
            <a:stretch/>
          </p:blipFill>
          <p:spPr>
            <a:xfrm>
              <a:off x="631819" y="1512277"/>
              <a:ext cx="926532" cy="668216"/>
            </a:xfrm>
            <a:prstGeom prst="rect">
              <a:avLst/>
            </a:prstGeom>
          </p:spPr>
        </p:pic>
      </p:grpSp>
      <p:grpSp>
        <p:nvGrpSpPr>
          <p:cNvPr id="73" name="Group 72">
            <a:extLst>
              <a:ext uri="{FF2B5EF4-FFF2-40B4-BE49-F238E27FC236}">
                <a16:creationId xmlns:a16="http://schemas.microsoft.com/office/drawing/2014/main" id="{204A09B7-7EBB-504C-8EFF-F310E60F676C}"/>
              </a:ext>
              <a:ext uri="{C183D7F6-B498-43B3-948B-1728B52AA6E4}">
                <adec:decorative xmlns:adec="http://schemas.microsoft.com/office/drawing/2017/decorative" val="1"/>
              </a:ext>
            </a:extLst>
          </p:cNvPr>
          <p:cNvGrpSpPr/>
          <p:nvPr/>
        </p:nvGrpSpPr>
        <p:grpSpPr>
          <a:xfrm>
            <a:off x="797401" y="2378028"/>
            <a:ext cx="1805525" cy="578844"/>
            <a:chOff x="2866251" y="2038097"/>
            <a:chExt cx="1525152" cy="528739"/>
          </a:xfrm>
        </p:grpSpPr>
        <p:sp>
          <p:nvSpPr>
            <p:cNvPr id="74" name="TextBox 73">
              <a:extLst>
                <a:ext uri="{FF2B5EF4-FFF2-40B4-BE49-F238E27FC236}">
                  <a16:creationId xmlns:a16="http://schemas.microsoft.com/office/drawing/2014/main" id="{D931C610-C956-B749-983B-6B627764E1D5}"/>
                </a:ext>
              </a:extLst>
            </p:cNvPr>
            <p:cNvSpPr txBox="1"/>
            <p:nvPr/>
          </p:nvSpPr>
          <p:spPr>
            <a:xfrm>
              <a:off x="3556456" y="2102411"/>
              <a:ext cx="834947" cy="421703"/>
            </a:xfrm>
            <a:prstGeom prst="rect">
              <a:avLst/>
            </a:prstGeom>
            <a:noFill/>
          </p:spPr>
          <p:txBody>
            <a:bodyPr wrap="square" rtlCol="0">
              <a:spAutoFit/>
            </a:bodyPr>
            <a:lstStyle/>
            <a:p>
              <a:r>
                <a:rPr lang="en-US" sz="2400" dirty="0">
                  <a:latin typeface="+mj-lt"/>
                  <a:ea typeface="Amazon Ember" panose="020B0603020204020204" pitchFamily="34" charset="0"/>
                  <a:cs typeface="Amazon Ember" panose="020B0603020204020204" pitchFamily="34" charset="0"/>
                </a:rPr>
                <a:t>Logs</a:t>
              </a:r>
            </a:p>
          </p:txBody>
        </p:sp>
        <p:pic>
          <p:nvPicPr>
            <p:cNvPr id="75" name="Picture 74">
              <a:extLst>
                <a:ext uri="{FF2B5EF4-FFF2-40B4-BE49-F238E27FC236}">
                  <a16:creationId xmlns:a16="http://schemas.microsoft.com/office/drawing/2014/main" id="{FC433B6B-D2C8-F743-85E6-9025394CF9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66251" y="2038097"/>
              <a:ext cx="528739" cy="528739"/>
            </a:xfrm>
            <a:prstGeom prst="rect">
              <a:avLst/>
            </a:prstGeom>
          </p:spPr>
        </p:pic>
      </p:grpSp>
      <p:grpSp>
        <p:nvGrpSpPr>
          <p:cNvPr id="85" name="Group 84">
            <a:extLst>
              <a:ext uri="{FF2B5EF4-FFF2-40B4-BE49-F238E27FC236}">
                <a16:creationId xmlns:a16="http://schemas.microsoft.com/office/drawing/2014/main" id="{65C2AB59-3930-AC43-B030-8B96A2C1C70D}"/>
              </a:ext>
              <a:ext uri="{C183D7F6-B498-43B3-948B-1728B52AA6E4}">
                <adec:decorative xmlns:adec="http://schemas.microsoft.com/office/drawing/2017/decorative" val="1"/>
              </a:ext>
            </a:extLst>
          </p:cNvPr>
          <p:cNvGrpSpPr/>
          <p:nvPr/>
        </p:nvGrpSpPr>
        <p:grpSpPr>
          <a:xfrm>
            <a:off x="797400" y="3154407"/>
            <a:ext cx="1974236" cy="583772"/>
            <a:chOff x="2864000" y="4728938"/>
            <a:chExt cx="1667666" cy="533240"/>
          </a:xfrm>
        </p:grpSpPr>
        <p:pic>
          <p:nvPicPr>
            <p:cNvPr id="86" name="Picture 85">
              <a:extLst>
                <a:ext uri="{FF2B5EF4-FFF2-40B4-BE49-F238E27FC236}">
                  <a16:creationId xmlns:a16="http://schemas.microsoft.com/office/drawing/2014/main" id="{4D724359-49A5-8745-81F7-0002BC9018E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864000" y="4728938"/>
              <a:ext cx="533240" cy="533240"/>
            </a:xfrm>
            <a:prstGeom prst="rect">
              <a:avLst/>
            </a:prstGeom>
          </p:spPr>
        </p:pic>
        <p:sp>
          <p:nvSpPr>
            <p:cNvPr id="87" name="Rectangle 86">
              <a:extLst>
                <a:ext uri="{FF2B5EF4-FFF2-40B4-BE49-F238E27FC236}">
                  <a16:creationId xmlns:a16="http://schemas.microsoft.com/office/drawing/2014/main" id="{4B26C58F-6034-3C42-A903-72B81FD35069}"/>
                </a:ext>
              </a:extLst>
            </p:cNvPr>
            <p:cNvSpPr/>
            <p:nvPr/>
          </p:nvSpPr>
          <p:spPr>
            <a:xfrm>
              <a:off x="3556457" y="4795503"/>
              <a:ext cx="975209"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Alarms</a:t>
              </a:r>
              <a:endParaRPr lang="en-US" sz="2400" dirty="0">
                <a:latin typeface="+mj-lt"/>
              </a:endParaRPr>
            </a:p>
          </p:txBody>
        </p:sp>
      </p:grpSp>
      <p:grpSp>
        <p:nvGrpSpPr>
          <p:cNvPr id="76" name="Group 75">
            <a:extLst>
              <a:ext uri="{FF2B5EF4-FFF2-40B4-BE49-F238E27FC236}">
                <a16:creationId xmlns:a16="http://schemas.microsoft.com/office/drawing/2014/main" id="{7F22D990-DF97-D34A-AC71-9549BE316D24}"/>
              </a:ext>
              <a:ext uri="{C183D7F6-B498-43B3-948B-1728B52AA6E4}">
                <adec:decorative xmlns:adec="http://schemas.microsoft.com/office/drawing/2017/decorative" val="1"/>
              </a:ext>
            </a:extLst>
          </p:cNvPr>
          <p:cNvGrpSpPr/>
          <p:nvPr/>
        </p:nvGrpSpPr>
        <p:grpSpPr>
          <a:xfrm>
            <a:off x="797401" y="3935714"/>
            <a:ext cx="1933375" cy="588250"/>
            <a:chOff x="2861955" y="2719353"/>
            <a:chExt cx="1633149" cy="537331"/>
          </a:xfrm>
        </p:grpSpPr>
        <p:pic>
          <p:nvPicPr>
            <p:cNvPr id="77" name="Picture 76">
              <a:extLst>
                <a:ext uri="{FF2B5EF4-FFF2-40B4-BE49-F238E27FC236}">
                  <a16:creationId xmlns:a16="http://schemas.microsoft.com/office/drawing/2014/main" id="{FBAB1D77-9CF7-884F-BA3B-CFACA1AECC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61955" y="2719353"/>
              <a:ext cx="537331" cy="537331"/>
            </a:xfrm>
            <a:prstGeom prst="rect">
              <a:avLst/>
            </a:prstGeom>
          </p:spPr>
        </p:pic>
        <p:sp>
          <p:nvSpPr>
            <p:cNvPr id="78" name="Rectangle 77">
              <a:extLst>
                <a:ext uri="{FF2B5EF4-FFF2-40B4-BE49-F238E27FC236}">
                  <a16:creationId xmlns:a16="http://schemas.microsoft.com/office/drawing/2014/main" id="{B4D441E9-2204-C244-A252-3F93F3C1B032}"/>
                </a:ext>
              </a:extLst>
            </p:cNvPr>
            <p:cNvSpPr/>
            <p:nvPr/>
          </p:nvSpPr>
          <p:spPr>
            <a:xfrm>
              <a:off x="3556456" y="2787963"/>
              <a:ext cx="93864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Events</a:t>
              </a:r>
            </a:p>
          </p:txBody>
        </p:sp>
      </p:grpSp>
      <p:grpSp>
        <p:nvGrpSpPr>
          <p:cNvPr id="82" name="Group 81">
            <a:extLst>
              <a:ext uri="{FF2B5EF4-FFF2-40B4-BE49-F238E27FC236}">
                <a16:creationId xmlns:a16="http://schemas.microsoft.com/office/drawing/2014/main" id="{0B54A743-5850-EF43-AB3B-D166E1A62BC5}"/>
              </a:ext>
              <a:ext uri="{C183D7F6-B498-43B3-948B-1728B52AA6E4}">
                <adec:decorative xmlns:adec="http://schemas.microsoft.com/office/drawing/2017/decorative" val="1"/>
              </a:ext>
            </a:extLst>
          </p:cNvPr>
          <p:cNvGrpSpPr/>
          <p:nvPr/>
        </p:nvGrpSpPr>
        <p:grpSpPr>
          <a:xfrm>
            <a:off x="797401" y="4721500"/>
            <a:ext cx="1781685" cy="633825"/>
            <a:chOff x="2841140" y="4024761"/>
            <a:chExt cx="1505013" cy="578961"/>
          </a:xfrm>
        </p:grpSpPr>
        <p:pic>
          <p:nvPicPr>
            <p:cNvPr id="83" name="Picture 82">
              <a:extLst>
                <a:ext uri="{FF2B5EF4-FFF2-40B4-BE49-F238E27FC236}">
                  <a16:creationId xmlns:a16="http://schemas.microsoft.com/office/drawing/2014/main" id="{05C05AE3-4BF5-D04C-BFA7-209E7CEE4AE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1140" y="4024761"/>
              <a:ext cx="578961" cy="578961"/>
            </a:xfrm>
            <a:prstGeom prst="rect">
              <a:avLst/>
            </a:prstGeom>
          </p:spPr>
        </p:pic>
        <p:sp>
          <p:nvSpPr>
            <p:cNvPr id="84" name="Rectangle 83">
              <a:extLst>
                <a:ext uri="{FF2B5EF4-FFF2-40B4-BE49-F238E27FC236}">
                  <a16:creationId xmlns:a16="http://schemas.microsoft.com/office/drawing/2014/main" id="{E51D888C-FA00-1246-9FE6-272521F8D0A4}"/>
                </a:ext>
              </a:extLst>
            </p:cNvPr>
            <p:cNvSpPr/>
            <p:nvPr/>
          </p:nvSpPr>
          <p:spPr>
            <a:xfrm>
              <a:off x="3556455" y="4114186"/>
              <a:ext cx="789698" cy="421703"/>
            </a:xfrm>
            <a:prstGeom prst="rect">
              <a:avLst/>
            </a:prstGeom>
          </p:spPr>
          <p:txBody>
            <a:bodyPr wrap="none">
              <a:spAutoFit/>
            </a:bodyPr>
            <a:lstStyle/>
            <a:p>
              <a:r>
                <a:rPr lang="en-US" sz="2400" dirty="0">
                  <a:latin typeface="+mj-lt"/>
                  <a:ea typeface="Amazon Ember" panose="020B0603020204020204" pitchFamily="34" charset="0"/>
                  <a:cs typeface="Amazon Ember" panose="020B0603020204020204" pitchFamily="34" charset="0"/>
                </a:rPr>
                <a:t>Rules</a:t>
              </a:r>
            </a:p>
          </p:txBody>
        </p:sp>
      </p:grpSp>
      <p:grpSp>
        <p:nvGrpSpPr>
          <p:cNvPr id="79" name="Group 78" descr="targets.">
            <a:extLst>
              <a:ext uri="{FF2B5EF4-FFF2-40B4-BE49-F238E27FC236}">
                <a16:creationId xmlns:a16="http://schemas.microsoft.com/office/drawing/2014/main" id="{AB16876D-50F9-1744-935C-1A8C6D6A10A4}"/>
              </a:ext>
            </a:extLst>
          </p:cNvPr>
          <p:cNvGrpSpPr/>
          <p:nvPr/>
        </p:nvGrpSpPr>
        <p:grpSpPr>
          <a:xfrm>
            <a:off x="797400" y="5552859"/>
            <a:ext cx="2058108" cy="596587"/>
            <a:chOff x="2858147" y="3374615"/>
            <a:chExt cx="1738513" cy="544946"/>
          </a:xfrm>
        </p:grpSpPr>
        <p:pic>
          <p:nvPicPr>
            <p:cNvPr id="80" name="Picture 79">
              <a:extLst>
                <a:ext uri="{FF2B5EF4-FFF2-40B4-BE49-F238E27FC236}">
                  <a16:creationId xmlns:a16="http://schemas.microsoft.com/office/drawing/2014/main" id="{E82EF781-99D2-4640-B5D8-2644C2EB966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858147" y="3374615"/>
              <a:ext cx="544946" cy="544946"/>
            </a:xfrm>
            <a:prstGeom prst="rect">
              <a:avLst/>
            </a:prstGeom>
          </p:spPr>
        </p:pic>
        <p:sp>
          <p:nvSpPr>
            <p:cNvPr id="81" name="Rectangle 80">
              <a:extLst>
                <a:ext uri="{FF2B5EF4-FFF2-40B4-BE49-F238E27FC236}">
                  <a16:creationId xmlns:a16="http://schemas.microsoft.com/office/drawing/2014/main" id="{488BA8D3-4A45-5842-928D-201F7022ED5C}"/>
                </a:ext>
              </a:extLst>
            </p:cNvPr>
            <p:cNvSpPr/>
            <p:nvPr/>
          </p:nvSpPr>
          <p:spPr>
            <a:xfrm>
              <a:off x="3556456" y="3447033"/>
              <a:ext cx="1040204" cy="421703"/>
            </a:xfrm>
            <a:prstGeom prst="rect">
              <a:avLst/>
            </a:prstGeom>
          </p:spPr>
          <p:txBody>
            <a:bodyPr wrap="none">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Targets</a:t>
              </a:r>
            </a:p>
          </p:txBody>
        </p:sp>
      </p:grpSp>
      <p:grpSp>
        <p:nvGrpSpPr>
          <p:cNvPr id="7" name="Group 6" descr="examples of targets that can process the event routed by the rule. ">
            <a:extLst>
              <a:ext uri="{FF2B5EF4-FFF2-40B4-BE49-F238E27FC236}">
                <a16:creationId xmlns:a16="http://schemas.microsoft.com/office/drawing/2014/main" id="{76679182-4977-40E6-9A50-C887CB1DFD83}"/>
              </a:ext>
            </a:extLst>
          </p:cNvPr>
          <p:cNvGrpSpPr/>
          <p:nvPr/>
        </p:nvGrpSpPr>
        <p:grpSpPr>
          <a:xfrm>
            <a:off x="3279421" y="1474067"/>
            <a:ext cx="7036769" cy="4809539"/>
            <a:chOff x="3279421" y="1474067"/>
            <a:chExt cx="7036769" cy="4809539"/>
          </a:xfrm>
        </p:grpSpPr>
        <p:pic>
          <p:nvPicPr>
            <p:cNvPr id="35" name="Graphic 34">
              <a:extLst>
                <a:ext uri="{FF2B5EF4-FFF2-40B4-BE49-F238E27FC236}">
                  <a16:creationId xmlns:a16="http://schemas.microsoft.com/office/drawing/2014/main" id="{352BE1B2-3203-4620-B5F9-AABCFD0B7FC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0855" y="1857387"/>
              <a:ext cx="1097280" cy="1097280"/>
            </a:xfrm>
            <a:prstGeom prst="rect">
              <a:avLst/>
            </a:prstGeom>
          </p:spPr>
        </p:pic>
        <p:sp>
          <p:nvSpPr>
            <p:cNvPr id="66" name="Rectangle 65">
              <a:extLst>
                <a:ext uri="{FF2B5EF4-FFF2-40B4-BE49-F238E27FC236}">
                  <a16:creationId xmlns:a16="http://schemas.microsoft.com/office/drawing/2014/main" id="{D34A0D51-D01F-0D40-90C4-C8ED7A4E5769}"/>
                </a:ext>
              </a:extLst>
            </p:cNvPr>
            <p:cNvSpPr/>
            <p:nvPr/>
          </p:nvSpPr>
          <p:spPr>
            <a:xfrm>
              <a:off x="5785000" y="2005326"/>
              <a:ext cx="3056966" cy="2031325"/>
            </a:xfrm>
            <a:prstGeom prst="rect">
              <a:avLst/>
            </a:prstGeom>
            <a:solidFill>
              <a:schemeClr val="bg1"/>
            </a:solidFill>
            <a:ln w="25400">
              <a:solidFill>
                <a:schemeClr val="accent1"/>
              </a:solidFill>
            </a:ln>
          </p:spPr>
          <p:txBody>
            <a:bodyPr wrap="square">
              <a:spAutoFit/>
            </a:bodyPr>
            <a:lstStyle/>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"source": [ "aws.ec2"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"detail-type": [ "EC2 Instance State-change Notification"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"detail":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"state": [ “terminated"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 }</a:t>
              </a:r>
            </a:p>
            <a:p>
              <a:r>
                <a:rPr lang="en-US" sz="1400" dirty="0">
                  <a:solidFill>
                    <a:srgbClr val="383A42"/>
                  </a:solidFill>
                  <a:latin typeface="Lucida Console" panose="020B0609040504020204" pitchFamily="49" charset="0"/>
                  <a:ea typeface="Amazon Ember" panose="020B0603020204020204" pitchFamily="34" charset="0"/>
                  <a:cs typeface="Amazon Ember" panose="020B0603020204020204" pitchFamily="34" charset="0"/>
                </a:rPr>
                <a:t>}</a:t>
              </a:r>
              <a:endParaRPr lang="en-US" sz="1400" dirty="0">
                <a:latin typeface="Lucida Console" panose="020B0609040504020204" pitchFamily="49"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id="{22826130-B995-1C41-ABD9-218B15543CD0}"/>
                </a:ext>
              </a:extLst>
            </p:cNvPr>
            <p:cNvSpPr txBox="1"/>
            <p:nvPr/>
          </p:nvSpPr>
          <p:spPr>
            <a:xfrm>
              <a:off x="6277171" y="1611786"/>
              <a:ext cx="20726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Rule example</a:t>
              </a:r>
            </a:p>
          </p:txBody>
        </p:sp>
        <p:cxnSp>
          <p:nvCxnSpPr>
            <p:cNvPr id="6" name="Elbow Connector 5"/>
            <p:cNvCxnSpPr>
              <a:cxnSpLocks/>
              <a:stCxn id="35" idx="2"/>
            </p:cNvCxnSpPr>
            <p:nvPr/>
          </p:nvCxnSpPr>
          <p:spPr>
            <a:xfrm rot="16200000" flipH="1">
              <a:off x="4516382" y="3207780"/>
              <a:ext cx="2214914" cy="1708688"/>
            </a:xfrm>
            <a:prstGeom prst="bentConnector2">
              <a:avLst/>
            </a:prstGeom>
            <a:ln w="28575">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flipV="1">
              <a:off x="6935382" y="4045116"/>
              <a:ext cx="0" cy="6400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a:cxnSpLocks/>
              <a:endCxn id="12" idx="2"/>
            </p:cNvCxnSpPr>
            <p:nvPr/>
          </p:nvCxnSpPr>
          <p:spPr>
            <a:xfrm flipV="1">
              <a:off x="7392583" y="4040273"/>
              <a:ext cx="2923607" cy="1129308"/>
            </a:xfrm>
            <a:prstGeom prst="bentConnector2">
              <a:avLst/>
            </a:prstGeom>
            <a:ln w="28575">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2" name="Picture 71">
              <a:extLs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8264" y="4707010"/>
              <a:ext cx="945296" cy="945296"/>
            </a:xfrm>
            <a:prstGeom prst="rect">
              <a:avLst/>
            </a:prstGeom>
          </p:spPr>
        </p:pic>
        <p:sp>
          <p:nvSpPr>
            <p:cNvPr id="36" name="TextBox 35">
              <a:extLst>
                <a:ext uri="{FF2B5EF4-FFF2-40B4-BE49-F238E27FC236}">
                  <a16:creationId xmlns:a16="http://schemas.microsoft.com/office/drawing/2014/main" id="{924F8859-F96D-431F-9B1D-EC696FF4EFE7}"/>
                </a:ext>
              </a:extLst>
            </p:cNvPr>
            <p:cNvSpPr txBox="1"/>
            <p:nvPr/>
          </p:nvSpPr>
          <p:spPr>
            <a:xfrm>
              <a:off x="3279421" y="2205972"/>
              <a:ext cx="777777"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Event</a:t>
              </a:r>
            </a:p>
          </p:txBody>
        </p:sp>
        <p:sp>
          <p:nvSpPr>
            <p:cNvPr id="43" name="Multiply 60">
              <a:extLst>
                <a:ext uri="{FF2B5EF4-FFF2-40B4-BE49-F238E27FC236}">
                  <a16:creationId xmlns:a16="http://schemas.microsoft.com/office/drawing/2014/main" id="{5A123303-66ED-479E-A98B-245697A51C67}"/>
                </a:ext>
              </a:extLst>
            </p:cNvPr>
            <p:cNvSpPr/>
            <p:nvPr/>
          </p:nvSpPr>
          <p:spPr>
            <a:xfrm>
              <a:off x="3797978" y="1474067"/>
              <a:ext cx="1872717" cy="1872717"/>
            </a:xfrm>
            <a:prstGeom prst="mathMultiply">
              <a:avLst>
                <a:gd name="adj1" fmla="val 1394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9E6A8364-C61E-4F29-9BB7-5F3F1EED819C}"/>
                </a:ext>
              </a:extLst>
            </p:cNvPr>
            <p:cNvSpPr txBox="1"/>
            <p:nvPr/>
          </p:nvSpPr>
          <p:spPr>
            <a:xfrm>
              <a:off x="6171887" y="5637275"/>
              <a:ext cx="1526991" cy="646331"/>
            </a:xfrm>
            <a:prstGeom prst="rect">
              <a:avLst/>
            </a:prstGeom>
            <a:solidFill>
              <a:schemeClr val="bg1"/>
            </a:solid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EventBridge</a:t>
              </a:r>
            </a:p>
          </p:txBody>
        </p:sp>
        <p:pic>
          <p:nvPicPr>
            <p:cNvPr id="45" name="Graphic 44">
              <a:extLst>
                <a:ext uri="{FF2B5EF4-FFF2-40B4-BE49-F238E27FC236}">
                  <a16:creationId xmlns:a16="http://schemas.microsoft.com/office/drawing/2014/main" id="{5D2BB4CF-5B9F-456E-B0A2-446A8EB58CCE}"/>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8182" y="4701309"/>
              <a:ext cx="914399" cy="914399"/>
            </a:xfrm>
            <a:prstGeom prst="rect">
              <a:avLst/>
            </a:prstGeom>
          </p:spPr>
        </p:pic>
      </p:grpSp>
      <p:sp>
        <p:nvSpPr>
          <p:cNvPr id="40" name="TextBox 39">
            <a:extLst>
              <a:ext uri="{FF2B5EF4-FFF2-40B4-BE49-F238E27FC236}">
                <a16:creationId xmlns:a16="http://schemas.microsoft.com/office/drawing/2014/main" id="{9D8889E6-6B6E-DF47-84D5-C17A18036884}"/>
              </a:ext>
            </a:extLst>
          </p:cNvPr>
          <p:cNvSpPr txBox="1"/>
          <p:nvPr/>
        </p:nvSpPr>
        <p:spPr>
          <a:xfrm>
            <a:off x="9279878" y="1611786"/>
            <a:ext cx="2072624"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Target examples</a:t>
            </a:r>
          </a:p>
        </p:txBody>
      </p:sp>
      <p:sp>
        <p:nvSpPr>
          <p:cNvPr id="12" name="Rectangle 11">
            <a:extLst>
              <a:ext uri="{FF2B5EF4-FFF2-40B4-BE49-F238E27FC236}">
                <a16:creationId xmlns:a16="http://schemas.microsoft.com/office/drawing/2014/main" id="{F74617E4-6327-974C-95B9-08E571326DF3}"/>
              </a:ext>
            </a:extLst>
          </p:cNvPr>
          <p:cNvSpPr/>
          <p:nvPr/>
        </p:nvSpPr>
        <p:spPr>
          <a:xfrm>
            <a:off x="9194526" y="2001704"/>
            <a:ext cx="2243328" cy="203856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EC2 instances</a:t>
            </a:r>
          </a:p>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AWS Lambda</a:t>
            </a:r>
          </a:p>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Kinesis streams</a:t>
            </a:r>
          </a:p>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Amazon ECS </a:t>
            </a:r>
          </a:p>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Step Functions</a:t>
            </a:r>
          </a:p>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Amazon SNS</a:t>
            </a:r>
          </a:p>
          <a:p>
            <a:pPr marL="285750" indent="-285750">
              <a:buFont typeface="Arial" panose="020B0604020202020204" pitchFamily="34" charset="0"/>
              <a:buChar char="•"/>
            </a:pPr>
            <a:r>
              <a:rPr lang="en-US" sz="1600" dirty="0">
                <a:solidFill>
                  <a:schemeClr val="tx1"/>
                </a:solidFill>
                <a:ea typeface="Amazon Ember" panose="020B0603020204020204" pitchFamily="34" charset="0"/>
                <a:cs typeface="Amazon Ember" panose="020B0603020204020204" pitchFamily="34" charset="0"/>
              </a:rPr>
              <a:t>Amazon SQS</a:t>
            </a:r>
          </a:p>
        </p:txBody>
      </p:sp>
      <p:sp>
        <p:nvSpPr>
          <p:cNvPr id="3" name="Footer Placeholder 2">
            <a:extLst>
              <a:ext uri="{FF2B5EF4-FFF2-40B4-BE49-F238E27FC236}">
                <a16:creationId xmlns:a16="http://schemas.microsoft.com/office/drawing/2014/main" id="{066DE20A-1D9F-46D3-BF9B-53B9234B5D4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426F96B-DF2D-41EC-9203-955DF73D2F5E}"/>
              </a:ext>
            </a:extLst>
          </p:cNvPr>
          <p:cNvSpPr>
            <a:spLocks noGrp="1"/>
          </p:cNvSpPr>
          <p:nvPr>
            <p:ph type="sldNum" sz="quarter" idx="12"/>
          </p:nvPr>
        </p:nvSpPr>
        <p:spPr/>
        <p:txBody>
          <a:bodyPr/>
          <a:lstStyle/>
          <a:p>
            <a:fld id="{B6A95138-A96E-2F42-A959-2EFD44FE4AB7}" type="slidenum">
              <a:rPr lang="en-US" smtClean="0"/>
              <a:t>64</a:t>
            </a:fld>
            <a:endParaRPr lang="en-US" dirty="0"/>
          </a:p>
        </p:txBody>
      </p:sp>
    </p:spTree>
    <p:custDataLst>
      <p:tags r:id="rId1"/>
    </p:custDataLst>
    <p:extLst>
      <p:ext uri="{BB962C8B-B14F-4D97-AF65-F5344CB8AC3E}">
        <p14:creationId xmlns:p14="http://schemas.microsoft.com/office/powerpoint/2010/main" val="2458294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79" y="263532"/>
            <a:ext cx="9090394" cy="779463"/>
          </a:xfrm>
        </p:spPr>
        <p:txBody>
          <a:bodyPr>
            <a:normAutofit/>
          </a:bodyPr>
          <a:lstStyle/>
          <a:p>
            <a:r>
              <a:rPr lang="en-US" dirty="0"/>
              <a:t>How CloudWatch and EventBridge work</a:t>
            </a:r>
          </a:p>
        </p:txBody>
      </p:sp>
      <p:grpSp>
        <p:nvGrpSpPr>
          <p:cNvPr id="17" name="Group 16" descr="overview of the key elements of cloudwatch and eventbridge.">
            <a:extLst>
              <a:ext uri="{FF2B5EF4-FFF2-40B4-BE49-F238E27FC236}">
                <a16:creationId xmlns:a16="http://schemas.microsoft.com/office/drawing/2014/main" id="{7B6F6C51-6ADD-4D85-B939-2E81ED712109}"/>
              </a:ext>
            </a:extLst>
          </p:cNvPr>
          <p:cNvGrpSpPr/>
          <p:nvPr/>
        </p:nvGrpSpPr>
        <p:grpSpPr>
          <a:xfrm>
            <a:off x="110849" y="1205563"/>
            <a:ext cx="11314486" cy="5305938"/>
            <a:chOff x="110849" y="1205563"/>
            <a:chExt cx="11314486" cy="5305938"/>
          </a:xfrm>
        </p:grpSpPr>
        <p:sp>
          <p:nvSpPr>
            <p:cNvPr id="7" name="Rectangle 6">
              <a:extLst>
                <a:ext uri="{FF2B5EF4-FFF2-40B4-BE49-F238E27FC236}">
                  <a16:creationId xmlns:a16="http://schemas.microsoft.com/office/drawing/2014/main" id="{6223A0EC-B690-4A48-A6C3-985892845659}"/>
                </a:ext>
                <a:ext uri="{C183D7F6-B498-43B3-948B-1728B52AA6E4}">
                  <adec:decorative xmlns:adec="http://schemas.microsoft.com/office/drawing/2017/decorative" val="1"/>
                </a:ext>
              </a:extLst>
            </p:cNvPr>
            <p:cNvSpPr/>
            <p:nvPr/>
          </p:nvSpPr>
          <p:spPr>
            <a:xfrm>
              <a:off x="4186343" y="1205563"/>
              <a:ext cx="3657600" cy="1645920"/>
            </a:xfrm>
            <a:prstGeom prst="rect">
              <a:avLst/>
            </a:prstGeom>
            <a:solidFill>
              <a:schemeClr val="tx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15D09DC4-D34E-4178-AB6E-8680E6207774}"/>
                </a:ext>
              </a:extLst>
            </p:cNvPr>
            <p:cNvSpPr txBox="1"/>
            <p:nvPr/>
          </p:nvSpPr>
          <p:spPr>
            <a:xfrm>
              <a:off x="4362550" y="2488271"/>
              <a:ext cx="747320"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Event</a:t>
              </a:r>
            </a:p>
          </p:txBody>
        </p:sp>
        <p:pic>
          <p:nvPicPr>
            <p:cNvPr id="47" name="Graphic 46">
              <a:extLst>
                <a:ext uri="{FF2B5EF4-FFF2-40B4-BE49-F238E27FC236}">
                  <a16:creationId xmlns:a16="http://schemas.microsoft.com/office/drawing/2014/main" id="{6D70F8B3-BDF7-496B-BE1E-EFEF643E9B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5375" y="2034047"/>
              <a:ext cx="354524" cy="469900"/>
            </a:xfrm>
            <a:prstGeom prst="rect">
              <a:avLst/>
            </a:prstGeom>
          </p:spPr>
        </p:pic>
        <p:sp>
          <p:nvSpPr>
            <p:cNvPr id="48" name="TextBox 47">
              <a:extLst>
                <a:ext uri="{FF2B5EF4-FFF2-40B4-BE49-F238E27FC236}">
                  <a16:creationId xmlns:a16="http://schemas.microsoft.com/office/drawing/2014/main" id="{683D7F1B-2DE1-4059-97E8-5ED9A3249078}"/>
                </a:ext>
              </a:extLst>
            </p:cNvPr>
            <p:cNvSpPr txBox="1"/>
            <p:nvPr/>
          </p:nvSpPr>
          <p:spPr>
            <a:xfrm>
              <a:off x="5928465" y="2488271"/>
              <a:ext cx="57740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Rule</a:t>
              </a:r>
            </a:p>
          </p:txBody>
        </p:sp>
        <p:sp>
          <p:nvSpPr>
            <p:cNvPr id="55" name="TextBox 54">
              <a:extLst>
                <a:ext uri="{FF2B5EF4-FFF2-40B4-BE49-F238E27FC236}">
                  <a16:creationId xmlns:a16="http://schemas.microsoft.com/office/drawing/2014/main" id="{8289DF24-CFF8-425D-8964-70804106948A}"/>
                </a:ext>
              </a:extLst>
            </p:cNvPr>
            <p:cNvSpPr txBox="1"/>
            <p:nvPr/>
          </p:nvSpPr>
          <p:spPr>
            <a:xfrm>
              <a:off x="8311145" y="2488271"/>
              <a:ext cx="1334020"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alarm</a:t>
              </a:r>
            </a:p>
          </p:txBody>
        </p:sp>
        <p:cxnSp>
          <p:nvCxnSpPr>
            <p:cNvPr id="57" name="Straight Arrow Connector 56">
              <a:extLst>
                <a:ext uri="{FF2B5EF4-FFF2-40B4-BE49-F238E27FC236}">
                  <a16:creationId xmlns:a16="http://schemas.microsoft.com/office/drawing/2014/main" id="{D8BFF859-A18E-47DD-A291-C332917C305D}"/>
                </a:ext>
                <a:ext uri="{C183D7F6-B498-43B3-948B-1728B52AA6E4}">
                  <adec:decorative xmlns:adec="http://schemas.microsoft.com/office/drawing/2017/decorative" val="1"/>
                </a:ext>
              </a:extLst>
            </p:cNvPr>
            <p:cNvCxnSpPr>
              <a:cxnSpLocks/>
            </p:cNvCxnSpPr>
            <p:nvPr/>
          </p:nvCxnSpPr>
          <p:spPr>
            <a:xfrm>
              <a:off x="5051068" y="2268997"/>
              <a:ext cx="914400" cy="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D2CC7B54-4E07-40EE-97CB-B2CE4589CCC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0704" y="1246322"/>
              <a:ext cx="469900" cy="469900"/>
            </a:xfrm>
            <a:prstGeom prst="rect">
              <a:avLst/>
            </a:prstGeom>
          </p:spPr>
        </p:pic>
        <p:cxnSp>
          <p:nvCxnSpPr>
            <p:cNvPr id="63" name="Connector: Elbow 62">
              <a:extLst>
                <a:ext uri="{FF2B5EF4-FFF2-40B4-BE49-F238E27FC236}">
                  <a16:creationId xmlns:a16="http://schemas.microsoft.com/office/drawing/2014/main" id="{637CFBCB-1DA6-4F52-82F5-96972829EE6A}"/>
                </a:ext>
                <a:ext uri="{C183D7F6-B498-43B3-948B-1728B52AA6E4}">
                  <adec:decorative xmlns:adec="http://schemas.microsoft.com/office/drawing/2017/decorative" val="1"/>
                </a:ext>
              </a:extLst>
            </p:cNvPr>
            <p:cNvCxnSpPr>
              <a:cxnSpLocks/>
              <a:stCxn id="47" idx="3"/>
              <a:endCxn id="61" idx="2"/>
            </p:cNvCxnSpPr>
            <p:nvPr/>
          </p:nvCxnSpPr>
          <p:spPr>
            <a:xfrm flipV="1">
              <a:off x="6399899" y="1716222"/>
              <a:ext cx="435755" cy="552775"/>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947EAC6-3F68-4949-82D8-04FB30FEA88F}"/>
                </a:ext>
                <a:ext uri="{C183D7F6-B498-43B3-948B-1728B52AA6E4}">
                  <adec:decorative xmlns:adec="http://schemas.microsoft.com/office/drawing/2017/decorative" val="1"/>
                </a:ext>
              </a:extLst>
            </p:cNvPr>
            <p:cNvSpPr/>
            <p:nvPr/>
          </p:nvSpPr>
          <p:spPr>
            <a:xfrm>
              <a:off x="2228076" y="1880292"/>
              <a:ext cx="7824441" cy="31605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Elbow Connector 14">
              <a:extLst>
                <a:ext uri="{FF2B5EF4-FFF2-40B4-BE49-F238E27FC236}">
                  <a16:creationId xmlns:a16="http://schemas.microsoft.com/office/drawing/2014/main" id="{5651B788-F3E8-2946-898C-A4B8337D15FB}"/>
                </a:ext>
                <a:ext uri="{C183D7F6-B498-43B3-948B-1728B52AA6E4}">
                  <adec:decorative xmlns:adec="http://schemas.microsoft.com/office/drawing/2017/decorative" val="1"/>
                </a:ext>
              </a:extLst>
            </p:cNvPr>
            <p:cNvCxnSpPr>
              <a:cxnSpLocks/>
              <a:stCxn id="35" idx="3"/>
              <a:endCxn id="36" idx="1"/>
            </p:cNvCxnSpPr>
            <p:nvPr/>
          </p:nvCxnSpPr>
          <p:spPr>
            <a:xfrm>
              <a:off x="9206755" y="2257199"/>
              <a:ext cx="1232320" cy="1612042"/>
            </a:xfrm>
            <a:prstGeom prst="bent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E3849B-2C5F-0144-98F4-4ADE1C51618A}"/>
                </a:ext>
                <a:ext uri="{C183D7F6-B498-43B3-948B-1728B52AA6E4}">
                  <adec:decorative xmlns:adec="http://schemas.microsoft.com/office/drawing/2017/decorative" val="1"/>
                </a:ext>
              </a:extLst>
            </p:cNvPr>
            <p:cNvCxnSpPr>
              <a:cxnSpLocks/>
              <a:stCxn id="35" idx="3"/>
              <a:endCxn id="37" idx="1"/>
            </p:cNvCxnSpPr>
            <p:nvPr/>
          </p:nvCxnSpPr>
          <p:spPr>
            <a:xfrm>
              <a:off x="9206755" y="2257199"/>
              <a:ext cx="138789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D485C31C-C4AD-F647-AE71-0202D462EA89}"/>
                </a:ext>
                <a:ext uri="{C183D7F6-B498-43B3-948B-1728B52AA6E4}">
                  <adec:decorative xmlns:adec="http://schemas.microsoft.com/office/drawing/2017/decorative" val="1"/>
                </a:ext>
              </a:extLst>
            </p:cNvPr>
            <p:cNvSpPr/>
            <p:nvPr/>
          </p:nvSpPr>
          <p:spPr>
            <a:xfrm>
              <a:off x="3489757" y="3275110"/>
              <a:ext cx="2743200" cy="1474031"/>
            </a:xfrm>
            <a:prstGeom prst="roundRect">
              <a:avLst>
                <a:gd name="adj" fmla="val 6649"/>
              </a:avLst>
            </a:prstGeom>
            <a:noFill/>
            <a:ln w="25400">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Elbow Connector 32">
              <a:extLst>
                <a:ext uri="{FF2B5EF4-FFF2-40B4-BE49-F238E27FC236}">
                  <a16:creationId xmlns:a16="http://schemas.microsoft.com/office/drawing/2014/main" id="{F22B20ED-F4CF-DE4A-B259-FB323098DE92}"/>
                </a:ext>
                <a:ext uri="{C183D7F6-B498-43B3-948B-1728B52AA6E4}">
                  <adec:decorative xmlns:adec="http://schemas.microsoft.com/office/drawing/2017/decorative" val="1"/>
                </a:ext>
              </a:extLst>
            </p:cNvPr>
            <p:cNvCxnSpPr>
              <a:cxnSpLocks/>
              <a:stCxn id="26" idx="2"/>
              <a:endCxn id="41" idx="0"/>
            </p:cNvCxnSpPr>
            <p:nvPr/>
          </p:nvCxnSpPr>
          <p:spPr>
            <a:xfrm rot="5400000">
              <a:off x="7291821" y="4422636"/>
              <a:ext cx="1132246" cy="772892"/>
            </a:xfrm>
            <a:prstGeom prst="bent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574B446-7F36-4041-A213-5EBED198A6C2}"/>
                </a:ext>
                <a:ext uri="{C183D7F6-B498-43B3-948B-1728B52AA6E4}">
                  <adec:decorative xmlns:adec="http://schemas.microsoft.com/office/drawing/2017/decorative" val="1"/>
                </a:ext>
              </a:extLst>
            </p:cNvPr>
            <p:cNvGrpSpPr/>
            <p:nvPr/>
          </p:nvGrpSpPr>
          <p:grpSpPr>
            <a:xfrm>
              <a:off x="110849" y="3167110"/>
              <a:ext cx="1821540" cy="1373588"/>
              <a:chOff x="419605" y="2900796"/>
              <a:chExt cx="1821540" cy="1373588"/>
            </a:xfrm>
          </p:grpSpPr>
          <p:sp>
            <p:nvSpPr>
              <p:cNvPr id="38" name="TextBox 37">
                <a:extLst>
                  <a:ext uri="{FF2B5EF4-FFF2-40B4-BE49-F238E27FC236}">
                    <a16:creationId xmlns:a16="http://schemas.microsoft.com/office/drawing/2014/main" id="{E316FB87-DB6C-FA45-B079-046A7A1E8D8E}"/>
                  </a:ext>
                </a:extLst>
              </p:cNvPr>
              <p:cNvSpPr txBox="1"/>
              <p:nvPr/>
            </p:nvSpPr>
            <p:spPr>
              <a:xfrm>
                <a:off x="419605" y="2900796"/>
                <a:ext cx="1821540" cy="584775"/>
              </a:xfrm>
              <a:prstGeom prst="rect">
                <a:avLst/>
              </a:prstGeom>
              <a:noFill/>
              <a:ln>
                <a:solidFill>
                  <a:schemeClr val="tx1">
                    <a:lumMod val="85000"/>
                    <a:lumOff val="15000"/>
                  </a:schemeClr>
                </a:solidFill>
              </a:ln>
            </p:spPr>
            <p:txBody>
              <a:bodyPr wrap="square" rtlCol="0" anchor="ctr">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Resources that use CloudWatch</a:t>
                </a:r>
              </a:p>
            </p:txBody>
          </p:sp>
          <p:sp>
            <p:nvSpPr>
              <p:cNvPr id="39" name="TextBox 38">
                <a:extLst>
                  <a:ext uri="{FF2B5EF4-FFF2-40B4-BE49-F238E27FC236}">
                    <a16:creationId xmlns:a16="http://schemas.microsoft.com/office/drawing/2014/main" id="{C5435F82-E4F0-7E48-A32E-3BA5D7F61575}"/>
                  </a:ext>
                </a:extLst>
              </p:cNvPr>
              <p:cNvSpPr txBox="1"/>
              <p:nvPr/>
            </p:nvSpPr>
            <p:spPr>
              <a:xfrm>
                <a:off x="419605" y="3935830"/>
                <a:ext cx="1821540" cy="338554"/>
              </a:xfrm>
              <a:prstGeom prst="rect">
                <a:avLst/>
              </a:prstGeom>
              <a:noFill/>
              <a:ln>
                <a:solidFill>
                  <a:schemeClr val="tx1">
                    <a:lumMod val="85000"/>
                    <a:lumOff val="15000"/>
                  </a:schemeClr>
                </a:solidFill>
              </a:ln>
            </p:spPr>
            <p:txBody>
              <a:bodyPr wrap="square" rtlCol="0" anchor="ctr">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Your custom data</a:t>
                </a:r>
              </a:p>
            </p:txBody>
          </p:sp>
        </p:grpSp>
        <p:sp>
          <p:nvSpPr>
            <p:cNvPr id="42" name="TextBox 41">
              <a:extLst>
                <a:ext uri="{FF2B5EF4-FFF2-40B4-BE49-F238E27FC236}">
                  <a16:creationId xmlns:a16="http://schemas.microsoft.com/office/drawing/2014/main" id="{DB71BFDB-D3E4-0E47-BA27-CEAC6493C086}"/>
                </a:ext>
              </a:extLst>
            </p:cNvPr>
            <p:cNvSpPr txBox="1"/>
            <p:nvPr/>
          </p:nvSpPr>
          <p:spPr>
            <a:xfrm>
              <a:off x="3604589" y="3438406"/>
              <a:ext cx="2513536" cy="830997"/>
            </a:xfrm>
            <a:prstGeom prst="rect">
              <a:avLst/>
            </a:prstGeom>
            <a:noFill/>
            <a:ln>
              <a:solidFill>
                <a:schemeClr val="accent3"/>
              </a:solidFill>
            </a:ln>
          </p:spPr>
          <p:txBody>
            <a:bodyPr wrap="square" rtlCol="0">
              <a:spAutoFit/>
            </a:bodyPr>
            <a:lstStyle/>
            <a:p>
              <a:r>
                <a:rPr lang="en-US" sz="1600" dirty="0"/>
                <a:t>CPU-percent</a:t>
              </a:r>
            </a:p>
            <a:p>
              <a:r>
                <a:rPr lang="en-US" sz="1600" dirty="0"/>
                <a:t>Read throughput</a:t>
              </a:r>
            </a:p>
            <a:p>
              <a:r>
                <a:rPr lang="en-US" sz="1600" dirty="0"/>
                <a:t>Write throughput</a:t>
              </a:r>
            </a:p>
          </p:txBody>
        </p:sp>
        <p:cxnSp>
          <p:nvCxnSpPr>
            <p:cNvPr id="44" name="Elbow Connector 43">
              <a:extLst>
                <a:ext uri="{FF2B5EF4-FFF2-40B4-BE49-F238E27FC236}">
                  <a16:creationId xmlns:a16="http://schemas.microsoft.com/office/drawing/2014/main" id="{DE47825A-4EA3-F747-B6A5-C23266489524}"/>
                </a:ext>
                <a:ext uri="{C183D7F6-B498-43B3-948B-1728B52AA6E4}">
                  <adec:decorative xmlns:adec="http://schemas.microsoft.com/office/drawing/2017/decorative" val="1"/>
                </a:ext>
              </a:extLst>
            </p:cNvPr>
            <p:cNvCxnSpPr>
              <a:cxnSpLocks/>
              <a:stCxn id="38" idx="3"/>
              <a:endCxn id="8" idx="1"/>
            </p:cNvCxnSpPr>
            <p:nvPr/>
          </p:nvCxnSpPr>
          <p:spPr>
            <a:xfrm>
              <a:off x="1932389" y="3459498"/>
              <a:ext cx="1557368" cy="552628"/>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CCA0E08C-4509-9849-8B2C-11305AD56F64}"/>
                </a:ext>
                <a:ext uri="{C183D7F6-B498-43B3-948B-1728B52AA6E4}">
                  <adec:decorative xmlns:adec="http://schemas.microsoft.com/office/drawing/2017/decorative" val="1"/>
                </a:ext>
              </a:extLst>
            </p:cNvPr>
            <p:cNvCxnSpPr>
              <a:cxnSpLocks/>
              <a:stCxn id="39" idx="3"/>
              <a:endCxn id="8" idx="1"/>
            </p:cNvCxnSpPr>
            <p:nvPr/>
          </p:nvCxnSpPr>
          <p:spPr>
            <a:xfrm flipV="1">
              <a:off x="1932389" y="4012126"/>
              <a:ext cx="1557368" cy="359295"/>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32891E78-4046-4966-B135-03A8B0CAF9A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28076" y="1880292"/>
              <a:ext cx="640080" cy="640080"/>
            </a:xfrm>
            <a:prstGeom prst="rect">
              <a:avLst/>
            </a:prstGeom>
          </p:spPr>
        </p:pic>
        <p:pic>
          <p:nvPicPr>
            <p:cNvPr id="35" name="Graphic 34">
              <a:extLst>
                <a:ext uri="{FF2B5EF4-FFF2-40B4-BE49-F238E27FC236}">
                  <a16:creationId xmlns:a16="http://schemas.microsoft.com/office/drawing/2014/main" id="{FAD26276-6F76-496E-8131-87258AEF758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49555" y="2028599"/>
              <a:ext cx="457200" cy="457200"/>
            </a:xfrm>
            <a:prstGeom prst="rect">
              <a:avLst/>
            </a:prstGeom>
          </p:spPr>
        </p:pic>
        <p:pic>
          <p:nvPicPr>
            <p:cNvPr id="36" name="Graphic 35">
              <a:extLst>
                <a:ext uri="{FF2B5EF4-FFF2-40B4-BE49-F238E27FC236}">
                  <a16:creationId xmlns:a16="http://schemas.microsoft.com/office/drawing/2014/main" id="{E8D7F754-911D-4B65-B08E-D2C38BF388E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39075" y="3457761"/>
              <a:ext cx="822960" cy="822960"/>
            </a:xfrm>
            <a:prstGeom prst="rect">
              <a:avLst/>
            </a:prstGeom>
          </p:spPr>
        </p:pic>
        <p:pic>
          <p:nvPicPr>
            <p:cNvPr id="37" name="Graphic 36">
              <a:extLst>
                <a:ext uri="{FF2B5EF4-FFF2-40B4-BE49-F238E27FC236}">
                  <a16:creationId xmlns:a16="http://schemas.microsoft.com/office/drawing/2014/main" id="{FC53068D-B6E4-46EF-BE29-70E75846AB5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94647" y="2028599"/>
              <a:ext cx="457200" cy="457200"/>
            </a:xfrm>
            <a:prstGeom prst="rect">
              <a:avLst/>
            </a:prstGeom>
          </p:spPr>
        </p:pic>
        <p:pic>
          <p:nvPicPr>
            <p:cNvPr id="41" name="Graphic 40">
              <a:extLst>
                <a:ext uri="{FF2B5EF4-FFF2-40B4-BE49-F238E27FC236}">
                  <a16:creationId xmlns:a16="http://schemas.microsoft.com/office/drawing/2014/main" id="{31B9C204-03CA-4760-A1B6-B4B5DF61640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42898" y="5375205"/>
              <a:ext cx="457200" cy="457200"/>
            </a:xfrm>
            <a:prstGeom prst="rect">
              <a:avLst/>
            </a:prstGeom>
          </p:spPr>
        </p:pic>
        <p:sp>
          <p:nvSpPr>
            <p:cNvPr id="13" name="TextBox 12">
              <a:extLst>
                <a:ext uri="{FF2B5EF4-FFF2-40B4-BE49-F238E27FC236}">
                  <a16:creationId xmlns:a16="http://schemas.microsoft.com/office/drawing/2014/main" id="{9A9D6176-20F7-4711-AA5D-F2AACF5747AB}"/>
                </a:ext>
              </a:extLst>
            </p:cNvPr>
            <p:cNvSpPr txBox="1"/>
            <p:nvPr/>
          </p:nvSpPr>
          <p:spPr>
            <a:xfrm>
              <a:off x="3526952" y="4393446"/>
              <a:ext cx="198804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 metrics</a:t>
              </a:r>
            </a:p>
          </p:txBody>
        </p:sp>
        <p:sp>
          <p:nvSpPr>
            <p:cNvPr id="16" name="TextBox 15">
              <a:extLst>
                <a:ext uri="{FF2B5EF4-FFF2-40B4-BE49-F238E27FC236}">
                  <a16:creationId xmlns:a16="http://schemas.microsoft.com/office/drawing/2014/main" id="{AD592571-1254-4907-9530-017A598079CF}"/>
                </a:ext>
              </a:extLst>
            </p:cNvPr>
            <p:cNvSpPr txBox="1"/>
            <p:nvPr/>
          </p:nvSpPr>
          <p:spPr>
            <a:xfrm>
              <a:off x="1908357" y="2520206"/>
              <a:ext cx="1279516"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grpSp>
          <p:nvGrpSpPr>
            <p:cNvPr id="32" name="Group 31">
              <a:extLst>
                <a:ext uri="{FF2B5EF4-FFF2-40B4-BE49-F238E27FC236}">
                  <a16:creationId xmlns:a16="http://schemas.microsoft.com/office/drawing/2014/main" id="{8BDF9E8F-7E61-4536-8584-0F882CC57B3E}"/>
                </a:ext>
                <a:ext uri="{C183D7F6-B498-43B3-948B-1728B52AA6E4}">
                  <adec:decorative xmlns:adec="http://schemas.microsoft.com/office/drawing/2017/decorative" val="1"/>
                </a:ext>
              </a:extLst>
            </p:cNvPr>
            <p:cNvGrpSpPr/>
            <p:nvPr/>
          </p:nvGrpSpPr>
          <p:grpSpPr>
            <a:xfrm>
              <a:off x="8788682" y="5336755"/>
              <a:ext cx="548640" cy="548640"/>
              <a:chOff x="8788682" y="5289255"/>
              <a:chExt cx="548640" cy="548640"/>
            </a:xfrm>
          </p:grpSpPr>
          <p:sp>
            <p:nvSpPr>
              <p:cNvPr id="6" name="Rectangle 5">
                <a:extLst>
                  <a:ext uri="{FF2B5EF4-FFF2-40B4-BE49-F238E27FC236}">
                    <a16:creationId xmlns:a16="http://schemas.microsoft.com/office/drawing/2014/main" id="{F87FFC22-4B7E-4F21-8EC2-76B3B219330D}"/>
                  </a:ext>
                </a:extLst>
              </p:cNvPr>
              <p:cNvSpPr/>
              <p:nvPr/>
            </p:nvSpPr>
            <p:spPr>
              <a:xfrm>
                <a:off x="8788682" y="5289255"/>
                <a:ext cx="548640" cy="548640"/>
              </a:xfrm>
              <a:prstGeom prst="rect">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D60DF173-DD46-4B5A-9B1D-C8ECCE37C84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34402" y="5334975"/>
                <a:ext cx="457200" cy="457200"/>
              </a:xfrm>
              <a:prstGeom prst="rect">
                <a:avLst/>
              </a:prstGeom>
            </p:spPr>
          </p:pic>
        </p:grpSp>
        <p:sp>
          <p:nvSpPr>
            <p:cNvPr id="50" name="TextBox 49">
              <a:extLst>
                <a:ext uri="{FF2B5EF4-FFF2-40B4-BE49-F238E27FC236}">
                  <a16:creationId xmlns:a16="http://schemas.microsoft.com/office/drawing/2014/main" id="{43C1D005-8FBC-4234-A700-D3AC4316BC6F}"/>
                </a:ext>
              </a:extLst>
            </p:cNvPr>
            <p:cNvSpPr txBox="1"/>
            <p:nvPr/>
          </p:nvSpPr>
          <p:spPr>
            <a:xfrm>
              <a:off x="8529041" y="5926726"/>
              <a:ext cx="106792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Statistics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consumer</a:t>
              </a:r>
            </a:p>
          </p:txBody>
        </p:sp>
        <p:sp>
          <p:nvSpPr>
            <p:cNvPr id="51" name="TextBox 50">
              <a:extLst>
                <a:ext uri="{FF2B5EF4-FFF2-40B4-BE49-F238E27FC236}">
                  <a16:creationId xmlns:a16="http://schemas.microsoft.com/office/drawing/2014/main" id="{45F3441B-1797-4F08-8937-5952C203C12F}"/>
                </a:ext>
              </a:extLst>
            </p:cNvPr>
            <p:cNvSpPr txBox="1"/>
            <p:nvPr/>
          </p:nvSpPr>
          <p:spPr>
            <a:xfrm>
              <a:off x="6831739" y="5922252"/>
              <a:ext cx="127951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console</a:t>
              </a:r>
            </a:p>
          </p:txBody>
        </p:sp>
        <p:cxnSp>
          <p:nvCxnSpPr>
            <p:cNvPr id="31" name="Elbow Connector 30">
              <a:extLst>
                <a:ext uri="{FF2B5EF4-FFF2-40B4-BE49-F238E27FC236}">
                  <a16:creationId xmlns:a16="http://schemas.microsoft.com/office/drawing/2014/main" id="{1251C999-F439-A14D-9FF1-79DFBCB1C059}"/>
                </a:ext>
                <a:ext uri="{C183D7F6-B498-43B3-948B-1728B52AA6E4}">
                  <adec:decorative xmlns:adec="http://schemas.microsoft.com/office/drawing/2017/decorative" val="1"/>
                </a:ext>
              </a:extLst>
            </p:cNvPr>
            <p:cNvCxnSpPr>
              <a:cxnSpLocks/>
              <a:stCxn id="26" idx="2"/>
              <a:endCxn id="45" idx="0"/>
            </p:cNvCxnSpPr>
            <p:nvPr/>
          </p:nvCxnSpPr>
          <p:spPr>
            <a:xfrm rot="16200000" flipH="1">
              <a:off x="8083938" y="4403411"/>
              <a:ext cx="1139516" cy="818612"/>
            </a:xfrm>
            <a:prstGeom prst="bentConnector3">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79B7957-F3B1-4D5D-85FF-B1A74728FAD6}"/>
                </a:ext>
                <a:ext uri="{C183D7F6-B498-43B3-948B-1728B52AA6E4}">
                  <adec:decorative xmlns:adec="http://schemas.microsoft.com/office/drawing/2017/decorative" val="1"/>
                </a:ext>
              </a:extLst>
            </p:cNvPr>
            <p:cNvGrpSpPr/>
            <p:nvPr/>
          </p:nvGrpSpPr>
          <p:grpSpPr>
            <a:xfrm>
              <a:off x="7337731" y="3694319"/>
              <a:ext cx="1813317" cy="886720"/>
              <a:chOff x="7379163" y="3563691"/>
              <a:chExt cx="1813317" cy="886720"/>
            </a:xfrm>
          </p:grpSpPr>
          <p:pic>
            <p:nvPicPr>
              <p:cNvPr id="26" name="Picture 25">
                <a:extLst>
                  <a:ext uri="{FF2B5EF4-FFF2-40B4-BE49-F238E27FC236}">
                    <a16:creationId xmlns:a16="http://schemas.microsoft.com/office/drawing/2014/main" id="{9F37B314-5C07-D741-9FBD-F33A34EC9254}"/>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8011502" y="3563691"/>
                <a:ext cx="548640" cy="548640"/>
              </a:xfrm>
              <a:prstGeom prst="rect">
                <a:avLst/>
              </a:prstGeom>
            </p:spPr>
          </p:pic>
          <p:sp>
            <p:nvSpPr>
              <p:cNvPr id="49" name="TextBox 48">
                <a:extLst>
                  <a:ext uri="{FF2B5EF4-FFF2-40B4-BE49-F238E27FC236}">
                    <a16:creationId xmlns:a16="http://schemas.microsoft.com/office/drawing/2014/main" id="{3DDF4065-6200-452D-95FF-BB7843701F42}"/>
                  </a:ext>
                </a:extLst>
              </p:cNvPr>
              <p:cNvSpPr txBox="1"/>
              <p:nvPr/>
            </p:nvSpPr>
            <p:spPr>
              <a:xfrm>
                <a:off x="7379163" y="4111857"/>
                <a:ext cx="1813317"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Available statistics</a:t>
                </a:r>
              </a:p>
            </p:txBody>
          </p:sp>
        </p:grpSp>
        <p:sp>
          <p:nvSpPr>
            <p:cNvPr id="58" name="TextBox 57">
              <a:extLst>
                <a:ext uri="{FF2B5EF4-FFF2-40B4-BE49-F238E27FC236}">
                  <a16:creationId xmlns:a16="http://schemas.microsoft.com/office/drawing/2014/main" id="{AD65CB84-D974-4C14-9434-165A075659FB}"/>
                </a:ext>
              </a:extLst>
            </p:cNvPr>
            <p:cNvSpPr txBox="1"/>
            <p:nvPr/>
          </p:nvSpPr>
          <p:spPr>
            <a:xfrm>
              <a:off x="7070604" y="1296606"/>
              <a:ext cx="4076757"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Target (for example: Lambda function)</a:t>
              </a:r>
            </a:p>
          </p:txBody>
        </p:sp>
        <p:sp>
          <p:nvSpPr>
            <p:cNvPr id="59" name="TextBox 58">
              <a:extLst>
                <a:ext uri="{FF2B5EF4-FFF2-40B4-BE49-F238E27FC236}">
                  <a16:creationId xmlns:a16="http://schemas.microsoft.com/office/drawing/2014/main" id="{A8D786DA-539A-4BEB-AA09-9C5F0E0743AE}"/>
                </a:ext>
              </a:extLst>
            </p:cNvPr>
            <p:cNvSpPr txBox="1"/>
            <p:nvPr/>
          </p:nvSpPr>
          <p:spPr>
            <a:xfrm>
              <a:off x="10221159" y="2492308"/>
              <a:ext cx="1204176"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SNS email</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notification</a:t>
              </a:r>
            </a:p>
          </p:txBody>
        </p:sp>
        <p:sp>
          <p:nvSpPr>
            <p:cNvPr id="60" name="TextBox 59">
              <a:extLst>
                <a:ext uri="{FF2B5EF4-FFF2-40B4-BE49-F238E27FC236}">
                  <a16:creationId xmlns:a16="http://schemas.microsoft.com/office/drawing/2014/main" id="{513E553C-392C-494B-ABAA-3E7CB6060082}"/>
                </a:ext>
              </a:extLst>
            </p:cNvPr>
            <p:cNvSpPr txBox="1"/>
            <p:nvPr/>
          </p:nvSpPr>
          <p:spPr>
            <a:xfrm>
              <a:off x="10436168" y="4244319"/>
              <a:ext cx="82586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Auto</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p:txBody>
        </p:sp>
        <p:pic>
          <p:nvPicPr>
            <p:cNvPr id="53" name="Graphic 52">
              <a:extLst>
                <a:ext uri="{FF2B5EF4-FFF2-40B4-BE49-F238E27FC236}">
                  <a16:creationId xmlns:a16="http://schemas.microsoft.com/office/drawing/2014/main" id="{69255D27-B457-4F67-AA0D-CC6617B2660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01260" y="2034047"/>
              <a:ext cx="469900" cy="469900"/>
            </a:xfrm>
            <a:prstGeom prst="rect">
              <a:avLst/>
            </a:prstGeom>
          </p:spPr>
        </p:pic>
        <p:pic>
          <p:nvPicPr>
            <p:cNvPr id="54" name="Graphic 53">
              <a:extLst>
                <a:ext uri="{FF2B5EF4-FFF2-40B4-BE49-F238E27FC236}">
                  <a16:creationId xmlns:a16="http://schemas.microsoft.com/office/drawing/2014/main" id="{42FC2986-C432-4C5B-B299-7BE97ABB34E5}"/>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86343" y="1205563"/>
              <a:ext cx="457200" cy="457200"/>
            </a:xfrm>
            <a:prstGeom prst="rect">
              <a:avLst/>
            </a:prstGeom>
          </p:spPr>
        </p:pic>
        <p:sp>
          <p:nvSpPr>
            <p:cNvPr id="56" name="TextBox 55">
              <a:extLst>
                <a:ext uri="{FF2B5EF4-FFF2-40B4-BE49-F238E27FC236}">
                  <a16:creationId xmlns:a16="http://schemas.microsoft.com/office/drawing/2014/main" id="{B951AD68-00F4-4BA0-B5AD-9C5F04A47CDF}"/>
                </a:ext>
              </a:extLst>
            </p:cNvPr>
            <p:cNvSpPr txBox="1"/>
            <p:nvPr/>
          </p:nvSpPr>
          <p:spPr>
            <a:xfrm>
              <a:off x="4626396" y="1225583"/>
              <a:ext cx="126989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EventBridge</a:t>
              </a:r>
            </a:p>
          </p:txBody>
        </p:sp>
      </p:grpSp>
      <p:sp>
        <p:nvSpPr>
          <p:cNvPr id="4" name="Footer Placeholder 3">
            <a:extLst>
              <a:ext uri="{FF2B5EF4-FFF2-40B4-BE49-F238E27FC236}">
                <a16:creationId xmlns:a16="http://schemas.microsoft.com/office/drawing/2014/main" id="{F11D05FD-7F31-4C89-9034-A424D6D51FF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39132B-BB30-4B19-A97B-56E938B867CF}"/>
              </a:ext>
            </a:extLst>
          </p:cNvPr>
          <p:cNvSpPr>
            <a:spLocks noGrp="1"/>
          </p:cNvSpPr>
          <p:nvPr>
            <p:ph type="sldNum" sz="quarter" idx="12"/>
          </p:nvPr>
        </p:nvSpPr>
        <p:spPr/>
        <p:txBody>
          <a:bodyPr/>
          <a:lstStyle/>
          <a:p>
            <a:fld id="{B6A95138-A96E-2F42-A959-2EFD44FE4AB7}" type="slidenum">
              <a:rPr lang="en-US" smtClean="0"/>
              <a:t>65</a:t>
            </a:fld>
            <a:endParaRPr lang="en-US" dirty="0"/>
          </a:p>
        </p:txBody>
      </p:sp>
    </p:spTree>
    <p:custDataLst>
      <p:tags r:id="rId1"/>
    </p:custDataLst>
    <p:extLst>
      <p:ext uri="{BB962C8B-B14F-4D97-AF65-F5344CB8AC3E}">
        <p14:creationId xmlns:p14="http://schemas.microsoft.com/office/powerpoint/2010/main" val="1136718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511274" y="1178376"/>
            <a:ext cx="6274326" cy="5324024"/>
          </a:xfrm>
        </p:spPr>
        <p:txBody>
          <a:bodyPr/>
          <a:lstStyle/>
          <a:p>
            <a:pPr>
              <a:buClr>
                <a:schemeClr val="tx1"/>
              </a:buClr>
            </a:pP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Cost Explorer</a:t>
            </a:r>
            <a:r>
              <a:rPr lang="en-US" sz="2200" dirty="0">
                <a:latin typeface="+mn-lt"/>
              </a:rPr>
              <a:t>,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Budgets</a:t>
            </a:r>
            <a:r>
              <a:rPr lang="en-US" sz="2200" dirty="0">
                <a:latin typeface="+mn-lt"/>
              </a:rPr>
              <a:t>,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Cost and Usage Report</a:t>
            </a:r>
            <a:r>
              <a:rPr lang="en-US" sz="2200" dirty="0">
                <a:latin typeface="+mn-lt"/>
              </a:rPr>
              <a:t>, and the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Cost Optimization Monitor</a:t>
            </a:r>
            <a:r>
              <a:rPr lang="en-US" sz="2200" dirty="0">
                <a:latin typeface="+mn-lt"/>
              </a:rPr>
              <a:t> can help you understand and manage the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cost of your AWS infrastructure</a:t>
            </a:r>
            <a:r>
              <a:rPr lang="en-US" sz="2200" dirty="0"/>
              <a:t>.</a:t>
            </a:r>
            <a:endParaRPr lang="en-US" sz="2200" dirty="0">
              <a:solidFill>
                <a:schemeClr val="accent5"/>
              </a:solidFill>
              <a:latin typeface="+mn-lt"/>
              <a:ea typeface="Amazon Ember" panose="020B0603020204020204" pitchFamily="34" charset="0"/>
              <a:cs typeface="Amazon Ember" panose="020B0603020204020204" pitchFamily="34" charset="0"/>
            </a:endParaRPr>
          </a:p>
          <a:p>
            <a:pPr>
              <a:buClr>
                <a:schemeClr val="tx1"/>
              </a:buClr>
            </a:pP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CloudWatch</a:t>
            </a:r>
            <a:r>
              <a:rPr lang="en-US" sz="2200" dirty="0">
                <a:latin typeface="+mn-lt"/>
              </a:rPr>
              <a:t> collects monitoring and operational data in the form of logs, metrics, and events. It visualizes the data by using automated dashboards so you can get a unified view of your AWS resources, applications, and services that run in AWS and on-premises.</a:t>
            </a:r>
          </a:p>
          <a:p>
            <a:pPr>
              <a:buClr>
                <a:schemeClr val="tx1"/>
              </a:buClr>
            </a:pP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EventBridge</a:t>
            </a:r>
            <a:r>
              <a:rPr lang="en-US" sz="2200" dirty="0"/>
              <a:t> is a serverless event bus service that connects your applications with data from various sources. EventBridge delivers a stream of real-time data from your own applications, SaaS applications, and AWS services. It then routes that data to targets. </a:t>
            </a:r>
            <a:endParaRPr lang="en-US" sz="22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66</a:t>
            </a:fld>
            <a:endParaRPr lang="en-US" dirty="0"/>
          </a:p>
        </p:txBody>
      </p:sp>
    </p:spTree>
    <p:custDataLst>
      <p:tags r:id="rId1"/>
    </p:custDataLst>
    <p:extLst>
      <p:ext uri="{BB962C8B-B14F-4D97-AF65-F5344CB8AC3E}">
        <p14:creationId xmlns:p14="http://schemas.microsoft.com/office/powerpoint/2010/main" val="3390418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3428793"/>
          </a:xfrm>
        </p:spPr>
        <p:txBody>
          <a:bodyPr>
            <a:noAutofit/>
          </a:bodyPr>
          <a:lstStyle/>
          <a:p>
            <a:r>
              <a:rPr lang="en-US" dirty="0"/>
              <a:t>Module 9 – </a:t>
            </a:r>
            <a:r>
              <a:rPr lang="en-US" dirty="0">
                <a:latin typeface="+mj-lt"/>
              </a:rPr>
              <a:t>Challenge Lab: </a:t>
            </a:r>
            <a:br>
              <a:rPr lang="en-US" dirty="0">
                <a:latin typeface="+mj-lt"/>
              </a:rPr>
            </a:br>
            <a:r>
              <a:rPr lang="en-US" dirty="0">
                <a:latin typeface="+mj-lt"/>
              </a:rPr>
              <a:t>Creating a Scalable and Highly Available Environment for the Café </a:t>
            </a:r>
            <a:endParaRPr lang="en-US" sz="20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1890"/>
            <a:ext cx="5767388" cy="3846957"/>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67</a:t>
            </a:fld>
            <a:endParaRPr lang="en-US" dirty="0"/>
          </a:p>
        </p:txBody>
      </p:sp>
    </p:spTree>
    <p:custDataLst>
      <p:tags r:id="rId1"/>
    </p:custDataLst>
    <p:extLst>
      <p:ext uri="{BB962C8B-B14F-4D97-AF65-F5344CB8AC3E}">
        <p14:creationId xmlns:p14="http://schemas.microsoft.com/office/powerpoint/2010/main" val="158155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mj-lt"/>
              </a:rPr>
              <a:t>The business need: A scalable and highly available environment</a:t>
            </a:r>
          </a:p>
        </p:txBody>
      </p:sp>
      <p:pic>
        <p:nvPicPr>
          <p:cNvPr id="15" name="Content Placeholder 14" descr="Photo of Sofia and Nikhil in cafe aprons.">
            <a:extLst>
              <a:ext uri="{FF2B5EF4-FFF2-40B4-BE49-F238E27FC236}">
                <a16:creationId xmlns:a16="http://schemas.microsoft.com/office/drawing/2014/main" id="{1CD68FA9-6E1B-43E2-AED5-C20C226FE044}"/>
              </a:ext>
            </a:extLst>
          </p:cNvPr>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977265" y="2389823"/>
            <a:ext cx="4389120" cy="2926080"/>
          </a:xfrm>
          <a:prstGeom prst="rect">
            <a:avLst/>
          </a:prstGeom>
        </p:spPr>
      </p:pic>
      <p:sp>
        <p:nvSpPr>
          <p:cNvPr id="14" name="Content Placeholder 13">
            <a:extLst>
              <a:ext uri="{FF2B5EF4-FFF2-40B4-BE49-F238E27FC236}">
                <a16:creationId xmlns:a16="http://schemas.microsoft.com/office/drawing/2014/main" id="{6E66D8FA-A7E0-4093-B00B-A487164F92B5}"/>
              </a:ext>
            </a:extLst>
          </p:cNvPr>
          <p:cNvSpPr>
            <a:spLocks noGrp="1"/>
          </p:cNvSpPr>
          <p:nvPr>
            <p:ph idx="13"/>
          </p:nvPr>
        </p:nvSpPr>
        <p:spPr>
          <a:xfrm>
            <a:off x="6246312" y="2617470"/>
            <a:ext cx="5504688" cy="3555545"/>
          </a:xfrm>
        </p:spPr>
        <p:txBody>
          <a:bodyPr/>
          <a:lstStyle/>
          <a:p>
            <a:r>
              <a:rPr lang="en-US" dirty="0">
                <a:solidFill>
                  <a:srgbClr val="000000"/>
                </a:solidFill>
                <a:ea typeface="Amazon Ember" panose="02000000000000000000" pitchFamily="2" charset="0"/>
              </a:rPr>
              <a:t>The café will soon be featured in a famous TV food show.</a:t>
            </a:r>
          </a:p>
          <a:p>
            <a:r>
              <a:rPr lang="en-US" dirty="0">
                <a:solidFill>
                  <a:srgbClr val="000000"/>
                </a:solidFill>
                <a:ea typeface="Amazon Ember" panose="02000000000000000000" pitchFamily="2" charset="0"/>
              </a:rPr>
              <a:t>Sof</a:t>
            </a:r>
            <a:r>
              <a:rPr lang="en-US" dirty="0"/>
              <a:t>í</a:t>
            </a:r>
            <a:r>
              <a:rPr lang="en-US" dirty="0">
                <a:solidFill>
                  <a:srgbClr val="000000"/>
                </a:solidFill>
                <a:ea typeface="Amazon Ember" panose="02000000000000000000" pitchFamily="2" charset="0"/>
              </a:rPr>
              <a:t>a and Nikhil want to make sure that the café’s website can handle the expected increase in traffic.</a:t>
            </a:r>
          </a:p>
          <a:p>
            <a:pPr marL="0" indent="0">
              <a:buNone/>
            </a:pPr>
            <a:endParaRPr lang="en-US" dirty="0"/>
          </a:p>
        </p:txBody>
      </p:sp>
      <p:sp>
        <p:nvSpPr>
          <p:cNvPr id="4" name="Footer Placeholder 3">
            <a:extLst>
              <a:ext uri="{FF2B5EF4-FFF2-40B4-BE49-F238E27FC236}">
                <a16:creationId xmlns:a16="http://schemas.microsoft.com/office/drawing/2014/main" id="{48DB2359-3321-2344-AD76-E51CCC87EE6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68</a:t>
            </a:fld>
            <a:endParaRPr lang="en-US" dirty="0"/>
          </a:p>
        </p:txBody>
      </p:sp>
    </p:spTree>
    <p:custDataLst>
      <p:tags r:id="rId1"/>
    </p:custDataLst>
    <p:extLst>
      <p:ext uri="{BB962C8B-B14F-4D97-AF65-F5344CB8AC3E}">
        <p14:creationId xmlns:p14="http://schemas.microsoft.com/office/powerpoint/2010/main" val="36147290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 lab: Tasks</a:t>
            </a:r>
            <a:endParaRPr lang="en-US" dirty="0"/>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t>Creating a NAT gateway for the second Availability Zone</a:t>
            </a:r>
          </a:p>
          <a:p>
            <a:pPr marL="514350" indent="-514350">
              <a:buFont typeface="+mj-lt"/>
              <a:buAutoNum type="arabicPeriod"/>
            </a:pPr>
            <a:r>
              <a:rPr lang="en-US" dirty="0"/>
              <a:t>Creating a bastion host instance in a public subnet</a:t>
            </a:r>
          </a:p>
          <a:p>
            <a:pPr marL="514350" indent="-514350">
              <a:buFont typeface="+mj-lt"/>
              <a:buAutoNum type="arabicPeriod"/>
            </a:pPr>
            <a:r>
              <a:rPr lang="en-US" dirty="0"/>
              <a:t>Creating a launch template</a:t>
            </a:r>
          </a:p>
          <a:p>
            <a:pPr marL="514350" indent="-514350">
              <a:buFont typeface="+mj-lt"/>
              <a:buAutoNum type="arabicPeriod"/>
            </a:pPr>
            <a:r>
              <a:rPr lang="en-US" dirty="0"/>
              <a:t>Creating an Auto Scaling group</a:t>
            </a:r>
          </a:p>
          <a:p>
            <a:pPr marL="514350" indent="-514350">
              <a:buFont typeface="+mj-lt"/>
              <a:buAutoNum type="arabicPeriod"/>
            </a:pPr>
            <a:r>
              <a:rPr lang="en-US" dirty="0"/>
              <a:t>Creating a load balancer</a:t>
            </a:r>
          </a:p>
          <a:p>
            <a:pPr marL="514350" indent="-514350">
              <a:buFont typeface="+mj-lt"/>
              <a:buAutoNum type="arabicPeriod"/>
            </a:pPr>
            <a:r>
              <a:rPr lang="en-US" dirty="0"/>
              <a:t>Testing the web application</a:t>
            </a:r>
          </a:p>
          <a:p>
            <a:pPr marL="514350" indent="-514350">
              <a:buFont typeface="+mj-lt"/>
              <a:buAutoNum type="arabicPeriod"/>
            </a:pPr>
            <a:r>
              <a:rPr lang="en-US" dirty="0"/>
              <a:t>Testing automatic scaling under load</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69</a:t>
            </a:fld>
            <a:endParaRPr lang="en-US" dirty="0"/>
          </a:p>
        </p:txBody>
      </p:sp>
    </p:spTree>
    <p:custDataLst>
      <p:tags r:id="rId1"/>
    </p:custDataLst>
    <p:extLst>
      <p:ext uri="{BB962C8B-B14F-4D97-AF65-F5344CB8AC3E}">
        <p14:creationId xmlns:p14="http://schemas.microsoft.com/office/powerpoint/2010/main" val="207952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894D-9DE7-4020-B892-F825AC9F4581}"/>
              </a:ext>
            </a:extLst>
          </p:cNvPr>
          <p:cNvSpPr>
            <a:spLocks noGrp="1"/>
          </p:cNvSpPr>
          <p:nvPr>
            <p:ph type="title"/>
          </p:nvPr>
        </p:nvSpPr>
        <p:spPr/>
        <p:txBody>
          <a:bodyPr/>
          <a:lstStyle/>
          <a:p>
            <a:r>
              <a:rPr lang="en-US" dirty="0"/>
              <a:t>Reactive architectures</a:t>
            </a:r>
          </a:p>
        </p:txBody>
      </p:sp>
      <p:grpSp>
        <p:nvGrpSpPr>
          <p:cNvPr id="30" name="Group 29" descr="reactive architectures are elastic, scalable, resilient, responsive, and message-driven.">
            <a:extLst>
              <a:ext uri="{FF2B5EF4-FFF2-40B4-BE49-F238E27FC236}">
                <a16:creationId xmlns:a16="http://schemas.microsoft.com/office/drawing/2014/main" id="{FFDE65C3-F36C-4B2C-8222-6884B7E179E8}"/>
              </a:ext>
            </a:extLst>
          </p:cNvPr>
          <p:cNvGrpSpPr/>
          <p:nvPr/>
        </p:nvGrpSpPr>
        <p:grpSpPr>
          <a:xfrm>
            <a:off x="667746" y="2428711"/>
            <a:ext cx="10856509" cy="2655058"/>
            <a:chOff x="526136" y="2650384"/>
            <a:chExt cx="10856509" cy="2655058"/>
          </a:xfrm>
        </p:grpSpPr>
        <p:grpSp>
          <p:nvGrpSpPr>
            <p:cNvPr id="26" name="Group 25">
              <a:extLst>
                <a:ext uri="{FF2B5EF4-FFF2-40B4-BE49-F238E27FC236}">
                  <a16:creationId xmlns:a16="http://schemas.microsoft.com/office/drawing/2014/main" id="{F6859EC7-612C-4FF8-9E99-A6B29EFA6E0E}"/>
                </a:ext>
              </a:extLst>
            </p:cNvPr>
            <p:cNvGrpSpPr/>
            <p:nvPr/>
          </p:nvGrpSpPr>
          <p:grpSpPr>
            <a:xfrm>
              <a:off x="526136" y="2873029"/>
              <a:ext cx="2119490" cy="2432413"/>
              <a:chOff x="526136" y="2873029"/>
              <a:chExt cx="2119490" cy="2432413"/>
            </a:xfrm>
          </p:grpSpPr>
          <p:pic>
            <p:nvPicPr>
              <p:cNvPr id="8" name="Picture 7">
                <a:extLst>
                  <a:ext uri="{FF2B5EF4-FFF2-40B4-BE49-F238E27FC236}">
                    <a16:creationId xmlns:a16="http://schemas.microsoft.com/office/drawing/2014/main" id="{A48FEED4-A2C6-4CF2-BBE6-CEA1FBC45802}"/>
                  </a:ext>
                  <a:ext uri="{C183D7F6-B498-43B3-948B-1728B52AA6E4}">
                    <adec:decorative xmlns:adec="http://schemas.microsoft.com/office/drawing/2017/decorative" val="1"/>
                  </a:ext>
                </a:extLst>
              </p:cNvPr>
              <p:cNvPicPr>
                <a:picLocks noChangeAspect="1"/>
              </p:cNvPicPr>
              <p:nvPr/>
            </p:nvPicPr>
            <p:blipFill rotWithShape="1">
              <a:blip r:embed="rId4"/>
              <a:srcRect l="80784" t="18720"/>
              <a:stretch/>
            </p:blipFill>
            <p:spPr>
              <a:xfrm>
                <a:off x="885279" y="2873029"/>
                <a:ext cx="1401204" cy="1269090"/>
              </a:xfrm>
              <a:prstGeom prst="rect">
                <a:avLst/>
              </a:prstGeom>
            </p:spPr>
          </p:pic>
          <p:sp>
            <p:nvSpPr>
              <p:cNvPr id="9" name="TextBox 8">
                <a:extLst>
                  <a:ext uri="{FF2B5EF4-FFF2-40B4-BE49-F238E27FC236}">
                    <a16:creationId xmlns:a16="http://schemas.microsoft.com/office/drawing/2014/main" id="{764DF43E-D395-4F54-950E-A1CCCBDA08C6}"/>
                  </a:ext>
                </a:extLst>
              </p:cNvPr>
              <p:cNvSpPr txBox="1"/>
              <p:nvPr/>
            </p:nvSpPr>
            <p:spPr>
              <a:xfrm>
                <a:off x="526136" y="4351335"/>
                <a:ext cx="2119490"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Elastic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 scalable</a:t>
                </a:r>
              </a:p>
            </p:txBody>
          </p:sp>
        </p:grpSp>
        <p:grpSp>
          <p:nvGrpSpPr>
            <p:cNvPr id="27" name="Group 26">
              <a:extLst>
                <a:ext uri="{FF2B5EF4-FFF2-40B4-BE49-F238E27FC236}">
                  <a16:creationId xmlns:a16="http://schemas.microsoft.com/office/drawing/2014/main" id="{B4E7669C-1EF8-4817-8BB1-52EA8539FA6B}"/>
                </a:ext>
              </a:extLst>
            </p:cNvPr>
            <p:cNvGrpSpPr/>
            <p:nvPr/>
          </p:nvGrpSpPr>
          <p:grpSpPr>
            <a:xfrm>
              <a:off x="3518836" y="2650384"/>
              <a:ext cx="1532159" cy="2224171"/>
              <a:chOff x="3310323" y="2650384"/>
              <a:chExt cx="1532159" cy="2224171"/>
            </a:xfrm>
          </p:grpSpPr>
          <p:pic>
            <p:nvPicPr>
              <p:cNvPr id="10" name="Picture 9">
                <a:extLst>
                  <a:ext uri="{FF2B5EF4-FFF2-40B4-BE49-F238E27FC236}">
                    <a16:creationId xmlns:a16="http://schemas.microsoft.com/office/drawing/2014/main" id="{C562E4EA-E68C-4E80-9035-307B53102560}"/>
                  </a:ext>
                  <a:ext uri="{C183D7F6-B498-43B3-948B-1728B52AA6E4}">
                    <adec:decorative xmlns:adec="http://schemas.microsoft.com/office/drawing/2017/decorative" val="1"/>
                  </a:ext>
                </a:extLst>
              </p:cNvPr>
              <p:cNvPicPr>
                <a:picLocks noChangeAspect="1"/>
              </p:cNvPicPr>
              <p:nvPr/>
            </p:nvPicPr>
            <p:blipFill rotWithShape="1">
              <a:blip r:embed="rId4"/>
              <a:srcRect l="54621" t="10529" r="27073" b="9273"/>
              <a:stretch/>
            </p:blipFill>
            <p:spPr>
              <a:xfrm>
                <a:off x="3310323" y="2650384"/>
                <a:ext cx="1532159" cy="1437283"/>
              </a:xfrm>
              <a:prstGeom prst="rect">
                <a:avLst/>
              </a:prstGeom>
            </p:spPr>
          </p:pic>
          <p:sp>
            <p:nvSpPr>
              <p:cNvPr id="12" name="TextBox 11">
                <a:extLst>
                  <a:ext uri="{FF2B5EF4-FFF2-40B4-BE49-F238E27FC236}">
                    <a16:creationId xmlns:a16="http://schemas.microsoft.com/office/drawing/2014/main" id="{5D796ED9-7920-4A1D-8501-61EEFB7983C1}"/>
                  </a:ext>
                </a:extLst>
              </p:cNvPr>
              <p:cNvSpPr txBox="1"/>
              <p:nvPr/>
            </p:nvSpPr>
            <p:spPr>
              <a:xfrm>
                <a:off x="3325235" y="4351335"/>
                <a:ext cx="1502334"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Resilient</a:t>
                </a:r>
              </a:p>
            </p:txBody>
          </p:sp>
        </p:grpSp>
        <p:grpSp>
          <p:nvGrpSpPr>
            <p:cNvPr id="28" name="Group 27">
              <a:extLst>
                <a:ext uri="{FF2B5EF4-FFF2-40B4-BE49-F238E27FC236}">
                  <a16:creationId xmlns:a16="http://schemas.microsoft.com/office/drawing/2014/main" id="{527555E2-39D9-4AA2-9D7D-F4D0E15BB6FE}"/>
                </a:ext>
              </a:extLst>
            </p:cNvPr>
            <p:cNvGrpSpPr/>
            <p:nvPr/>
          </p:nvGrpSpPr>
          <p:grpSpPr>
            <a:xfrm>
              <a:off x="5924205" y="2650384"/>
              <a:ext cx="1936749" cy="2224171"/>
              <a:chOff x="6276358" y="2650384"/>
              <a:chExt cx="1936749" cy="2224171"/>
            </a:xfrm>
          </p:grpSpPr>
          <p:pic>
            <p:nvPicPr>
              <p:cNvPr id="11" name="Picture 10">
                <a:extLst>
                  <a:ext uri="{FF2B5EF4-FFF2-40B4-BE49-F238E27FC236}">
                    <a16:creationId xmlns:a16="http://schemas.microsoft.com/office/drawing/2014/main" id="{DECE890C-AB13-4597-B33B-97470671949A}"/>
                  </a:ext>
                  <a:ext uri="{C183D7F6-B498-43B3-948B-1728B52AA6E4}">
                    <adec:decorative xmlns:adec="http://schemas.microsoft.com/office/drawing/2017/decorative" val="1"/>
                  </a:ext>
                </a:extLst>
              </p:cNvPr>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5503" b="10913"/>
              <a:stretch/>
            </p:blipFill>
            <p:spPr>
              <a:xfrm>
                <a:off x="6384945" y="2650384"/>
                <a:ext cx="1719575" cy="1437283"/>
              </a:xfrm>
              <a:prstGeom prst="rect">
                <a:avLst/>
              </a:prstGeom>
            </p:spPr>
          </p:pic>
          <p:sp>
            <p:nvSpPr>
              <p:cNvPr id="13" name="TextBox 12">
                <a:extLst>
                  <a:ext uri="{FF2B5EF4-FFF2-40B4-BE49-F238E27FC236}">
                    <a16:creationId xmlns:a16="http://schemas.microsoft.com/office/drawing/2014/main" id="{E26A9297-73D8-4B88-B4BB-0BEBEBFE5A46}"/>
                  </a:ext>
                </a:extLst>
              </p:cNvPr>
              <p:cNvSpPr txBox="1"/>
              <p:nvPr/>
            </p:nvSpPr>
            <p:spPr>
              <a:xfrm>
                <a:off x="6276358" y="4351335"/>
                <a:ext cx="1936749"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Responsive</a:t>
                </a:r>
              </a:p>
            </p:txBody>
          </p:sp>
        </p:grpSp>
        <p:grpSp>
          <p:nvGrpSpPr>
            <p:cNvPr id="29" name="Group 28">
              <a:extLst>
                <a:ext uri="{FF2B5EF4-FFF2-40B4-BE49-F238E27FC236}">
                  <a16:creationId xmlns:a16="http://schemas.microsoft.com/office/drawing/2014/main" id="{6F1C3EA9-FCBC-4363-BF16-0DD9D8964FA0}"/>
                </a:ext>
              </a:extLst>
            </p:cNvPr>
            <p:cNvGrpSpPr/>
            <p:nvPr/>
          </p:nvGrpSpPr>
          <p:grpSpPr>
            <a:xfrm>
              <a:off x="8734163" y="3064173"/>
              <a:ext cx="2648482" cy="1810382"/>
              <a:chOff x="8734163" y="3064173"/>
              <a:chExt cx="2648482" cy="1810382"/>
            </a:xfrm>
          </p:grpSpPr>
          <p:sp>
            <p:nvSpPr>
              <p:cNvPr id="15" name="Rectangle 14">
                <a:extLst>
                  <a:ext uri="{FF2B5EF4-FFF2-40B4-BE49-F238E27FC236}">
                    <a16:creationId xmlns:a16="http://schemas.microsoft.com/office/drawing/2014/main" id="{3177D99F-DFC3-4FF5-89AD-412F14643C49}"/>
                  </a:ext>
                </a:extLst>
              </p:cNvPr>
              <p:cNvSpPr/>
              <p:nvPr/>
            </p:nvSpPr>
            <p:spPr>
              <a:xfrm>
                <a:off x="8734163" y="4351335"/>
                <a:ext cx="2648482" cy="523220"/>
              </a:xfrm>
              <a:prstGeom prst="rect">
                <a:avLst/>
              </a:prstGeom>
            </p:spPr>
            <p:txBody>
              <a:bodyPr wrap="none">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Message-driven</a:t>
                </a:r>
              </a:p>
            </p:txBody>
          </p:sp>
          <p:grpSp>
            <p:nvGrpSpPr>
              <p:cNvPr id="22" name="Group 21">
                <a:extLst>
                  <a:ext uri="{FF2B5EF4-FFF2-40B4-BE49-F238E27FC236}">
                    <a16:creationId xmlns:a16="http://schemas.microsoft.com/office/drawing/2014/main" id="{93BAA6F3-5202-49BC-BAC1-0ED8372A2D64}"/>
                  </a:ext>
                </a:extLst>
              </p:cNvPr>
              <p:cNvGrpSpPr/>
              <p:nvPr/>
            </p:nvGrpSpPr>
            <p:grpSpPr>
              <a:xfrm>
                <a:off x="9509764" y="3064173"/>
                <a:ext cx="1097280" cy="609704"/>
                <a:chOff x="9396687" y="2225633"/>
                <a:chExt cx="1097280" cy="609704"/>
              </a:xfrm>
            </p:grpSpPr>
            <p:sp>
              <p:nvSpPr>
                <p:cNvPr id="21" name="Rectangle 20">
                  <a:extLst>
                    <a:ext uri="{FF2B5EF4-FFF2-40B4-BE49-F238E27FC236}">
                      <a16:creationId xmlns:a16="http://schemas.microsoft.com/office/drawing/2014/main" id="{4D831F2D-5931-4E52-848A-B598FA64EB56}"/>
                    </a:ext>
                  </a:extLst>
                </p:cNvPr>
                <p:cNvSpPr/>
                <p:nvPr/>
              </p:nvSpPr>
              <p:spPr>
                <a:xfrm>
                  <a:off x="9396687" y="2225633"/>
                  <a:ext cx="1097280" cy="60970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B5B997A8-4832-46DD-BDC6-DDE88E6F85CA}"/>
                    </a:ext>
                  </a:extLst>
                </p:cNvPr>
                <p:cNvSpPr/>
                <p:nvPr/>
              </p:nvSpPr>
              <p:spPr>
                <a:xfrm>
                  <a:off x="9396687" y="2378137"/>
                  <a:ext cx="1097280" cy="457200"/>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130427B9-68B1-4A0E-8AC5-3D51A69C0C0B}"/>
                    </a:ext>
                  </a:extLst>
                </p:cNvPr>
                <p:cNvSpPr/>
                <p:nvPr/>
              </p:nvSpPr>
              <p:spPr>
                <a:xfrm flipH="1" flipV="1">
                  <a:off x="9396687" y="2225633"/>
                  <a:ext cx="1097280" cy="365760"/>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4" name="Footer Placeholder 3">
            <a:extLst>
              <a:ext uri="{FF2B5EF4-FFF2-40B4-BE49-F238E27FC236}">
                <a16:creationId xmlns:a16="http://schemas.microsoft.com/office/drawing/2014/main" id="{17B6B27B-1195-4368-A83E-7E0F2145B49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ADDFE943-E6D0-422C-87E8-9065B84A931A}"/>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2199805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Final product </a:t>
            </a:r>
          </a:p>
        </p:txBody>
      </p:sp>
      <p:grpSp>
        <p:nvGrpSpPr>
          <p:cNvPr id="25" name="Group 24" descr="Architecture diagram showing a three-tier architecture spanning two availability zones, with NAT gateway in public subnets, cafe application servers in private subnets, and database instances in private subnets.">
            <a:extLst>
              <a:ext uri="{FF2B5EF4-FFF2-40B4-BE49-F238E27FC236}">
                <a16:creationId xmlns:a16="http://schemas.microsoft.com/office/drawing/2014/main" id="{9B99138C-F98A-4AF7-9D91-475C751F9E1E}"/>
              </a:ext>
            </a:extLst>
          </p:cNvPr>
          <p:cNvGrpSpPr/>
          <p:nvPr/>
        </p:nvGrpSpPr>
        <p:grpSpPr>
          <a:xfrm>
            <a:off x="1812748" y="1312974"/>
            <a:ext cx="8566504" cy="4983480"/>
            <a:chOff x="2473243" y="1164833"/>
            <a:chExt cx="8566504" cy="4983480"/>
          </a:xfrm>
        </p:grpSpPr>
        <p:grpSp>
          <p:nvGrpSpPr>
            <p:cNvPr id="26" name="Group 25">
              <a:extLst>
                <a:ext uri="{FF2B5EF4-FFF2-40B4-BE49-F238E27FC236}">
                  <a16:creationId xmlns:a16="http://schemas.microsoft.com/office/drawing/2014/main" id="{7644AB75-42D9-4053-B57F-77554739A54D}"/>
                </a:ext>
              </a:extLst>
            </p:cNvPr>
            <p:cNvGrpSpPr/>
            <p:nvPr/>
          </p:nvGrpSpPr>
          <p:grpSpPr>
            <a:xfrm>
              <a:off x="4018928" y="1812158"/>
              <a:ext cx="6867433" cy="1282519"/>
              <a:chOff x="4018928" y="1812158"/>
              <a:chExt cx="6867433" cy="1282519"/>
            </a:xfrm>
          </p:grpSpPr>
          <p:grpSp>
            <p:nvGrpSpPr>
              <p:cNvPr id="89" name="Group 88">
                <a:extLst>
                  <a:ext uri="{FF2B5EF4-FFF2-40B4-BE49-F238E27FC236}">
                    <a16:creationId xmlns:a16="http://schemas.microsoft.com/office/drawing/2014/main" id="{A7A0B493-63B7-4C85-B70E-084AE2B85E27}"/>
                  </a:ext>
                </a:extLst>
              </p:cNvPr>
              <p:cNvGrpSpPr/>
              <p:nvPr/>
            </p:nvGrpSpPr>
            <p:grpSpPr>
              <a:xfrm>
                <a:off x="4018928" y="1812158"/>
                <a:ext cx="2423160" cy="1282519"/>
                <a:chOff x="4018928" y="1812158"/>
                <a:chExt cx="2423160" cy="1282519"/>
              </a:xfrm>
            </p:grpSpPr>
            <p:sp>
              <p:nvSpPr>
                <p:cNvPr id="99" name="Rectangle 98">
                  <a:extLst>
                    <a:ext uri="{FF2B5EF4-FFF2-40B4-BE49-F238E27FC236}">
                      <a16:creationId xmlns:a16="http://schemas.microsoft.com/office/drawing/2014/main" id="{1A835146-FFD0-47E4-A4B3-5030645A9DF7}"/>
                    </a:ext>
                  </a:extLst>
                </p:cNvPr>
                <p:cNvSpPr/>
                <p:nvPr/>
              </p:nvSpPr>
              <p:spPr>
                <a:xfrm>
                  <a:off x="4018928" y="1814517"/>
                  <a:ext cx="242316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 1</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10.0.0.0/24</a:t>
                  </a:r>
                </a:p>
              </p:txBody>
            </p:sp>
            <p:pic>
              <p:nvPicPr>
                <p:cNvPr id="101" name="Graphic 100">
                  <a:extLst>
                    <a:ext uri="{FF2B5EF4-FFF2-40B4-BE49-F238E27FC236}">
                      <a16:creationId xmlns:a16="http://schemas.microsoft.com/office/drawing/2014/main" id="{44A5651C-8811-473C-A673-0B50F0FDD56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8928" y="1812158"/>
                  <a:ext cx="365760" cy="365760"/>
                </a:xfrm>
                <a:prstGeom prst="rect">
                  <a:avLst/>
                </a:prstGeom>
              </p:spPr>
            </p:pic>
            <p:grpSp>
              <p:nvGrpSpPr>
                <p:cNvPr id="102" name="Group 101">
                  <a:extLst>
                    <a:ext uri="{FF2B5EF4-FFF2-40B4-BE49-F238E27FC236}">
                      <a16:creationId xmlns:a16="http://schemas.microsoft.com/office/drawing/2014/main" id="{434227E0-6FF0-4843-97D7-93D600E4EDF9}"/>
                    </a:ext>
                  </a:extLst>
                </p:cNvPr>
                <p:cNvGrpSpPr/>
                <p:nvPr/>
              </p:nvGrpSpPr>
              <p:grpSpPr>
                <a:xfrm>
                  <a:off x="4572152" y="2409593"/>
                  <a:ext cx="1316713" cy="584775"/>
                  <a:chOff x="4305776" y="2328915"/>
                  <a:chExt cx="1316713" cy="584775"/>
                </a:xfrm>
              </p:grpSpPr>
              <p:pic>
                <p:nvPicPr>
                  <p:cNvPr id="103" name="Graphic 102">
                    <a:extLst>
                      <a:ext uri="{FF2B5EF4-FFF2-40B4-BE49-F238E27FC236}">
                        <a16:creationId xmlns:a16="http://schemas.microsoft.com/office/drawing/2014/main" id="{B2292BD8-BA6E-459E-82FA-51CB8655CD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6729" y="2438422"/>
                    <a:ext cx="365760" cy="365760"/>
                  </a:xfrm>
                  <a:prstGeom prst="rect">
                    <a:avLst/>
                  </a:prstGeom>
                </p:spPr>
              </p:pic>
              <p:sp>
                <p:nvSpPr>
                  <p:cNvPr id="104" name="TextBox 103">
                    <a:extLst>
                      <a:ext uri="{FF2B5EF4-FFF2-40B4-BE49-F238E27FC236}">
                        <a16:creationId xmlns:a16="http://schemas.microsoft.com/office/drawing/2014/main" id="{1F0BC972-C7C5-47D9-AAAD-0AB77A1C4373}"/>
                      </a:ext>
                    </a:extLst>
                  </p:cNvPr>
                  <p:cNvSpPr txBox="1"/>
                  <p:nvPr/>
                </p:nvSpPr>
                <p:spPr>
                  <a:xfrm>
                    <a:off x="4305776" y="2328915"/>
                    <a:ext cx="941283"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grpSp>
            <p:nvGrpSpPr>
              <p:cNvPr id="90" name="Group 89">
                <a:extLst>
                  <a:ext uri="{FF2B5EF4-FFF2-40B4-BE49-F238E27FC236}">
                    <a16:creationId xmlns:a16="http://schemas.microsoft.com/office/drawing/2014/main" id="{ACC8CCE3-923A-4574-9B86-5AA8433ADCDD}"/>
                  </a:ext>
                </a:extLst>
              </p:cNvPr>
              <p:cNvGrpSpPr/>
              <p:nvPr/>
            </p:nvGrpSpPr>
            <p:grpSpPr>
              <a:xfrm>
                <a:off x="8463201" y="1812158"/>
                <a:ext cx="2423160" cy="1282519"/>
                <a:chOff x="8463201" y="1812158"/>
                <a:chExt cx="2423160" cy="1282519"/>
              </a:xfrm>
            </p:grpSpPr>
            <p:sp>
              <p:nvSpPr>
                <p:cNvPr id="91" name="Rectangle 90">
                  <a:extLst>
                    <a:ext uri="{FF2B5EF4-FFF2-40B4-BE49-F238E27FC236}">
                      <a16:creationId xmlns:a16="http://schemas.microsoft.com/office/drawing/2014/main" id="{BEF94A91-4706-4394-A695-60FCDC9B5D18}"/>
                    </a:ext>
                  </a:extLst>
                </p:cNvPr>
                <p:cNvSpPr/>
                <p:nvPr/>
              </p:nvSpPr>
              <p:spPr>
                <a:xfrm>
                  <a:off x="8463201" y="1814517"/>
                  <a:ext cx="2423160" cy="12801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 2</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10.0.1.0/24</a:t>
                  </a:r>
                </a:p>
              </p:txBody>
            </p:sp>
            <p:pic>
              <p:nvPicPr>
                <p:cNvPr id="92" name="Graphic 91">
                  <a:extLst>
                    <a:ext uri="{FF2B5EF4-FFF2-40B4-BE49-F238E27FC236}">
                      <a16:creationId xmlns:a16="http://schemas.microsoft.com/office/drawing/2014/main" id="{40CB8CC6-3540-435B-9A48-F6E1816AACA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3201" y="1812158"/>
                  <a:ext cx="365760" cy="365760"/>
                </a:xfrm>
                <a:prstGeom prst="rect">
                  <a:avLst/>
                </a:prstGeom>
              </p:spPr>
            </p:pic>
            <p:grpSp>
              <p:nvGrpSpPr>
                <p:cNvPr id="93" name="Group 92">
                  <a:extLst>
                    <a:ext uri="{FF2B5EF4-FFF2-40B4-BE49-F238E27FC236}">
                      <a16:creationId xmlns:a16="http://schemas.microsoft.com/office/drawing/2014/main" id="{496471BC-1899-43ED-BADE-80E91938C6F6}"/>
                    </a:ext>
                  </a:extLst>
                </p:cNvPr>
                <p:cNvGrpSpPr/>
                <p:nvPr/>
              </p:nvGrpSpPr>
              <p:grpSpPr>
                <a:xfrm>
                  <a:off x="9016425" y="2409593"/>
                  <a:ext cx="1316713" cy="584775"/>
                  <a:chOff x="4305776" y="2328915"/>
                  <a:chExt cx="1316713" cy="584775"/>
                </a:xfrm>
              </p:grpSpPr>
              <p:pic>
                <p:nvPicPr>
                  <p:cNvPr id="95" name="Graphic 94">
                    <a:extLst>
                      <a:ext uri="{FF2B5EF4-FFF2-40B4-BE49-F238E27FC236}">
                        <a16:creationId xmlns:a16="http://schemas.microsoft.com/office/drawing/2014/main" id="{DA786A00-DEC6-4461-885B-437B8D0B364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6729" y="2438422"/>
                    <a:ext cx="365760" cy="365760"/>
                  </a:xfrm>
                  <a:prstGeom prst="rect">
                    <a:avLst/>
                  </a:prstGeom>
                </p:spPr>
              </p:pic>
              <p:sp>
                <p:nvSpPr>
                  <p:cNvPr id="98" name="TextBox 97">
                    <a:extLst>
                      <a:ext uri="{FF2B5EF4-FFF2-40B4-BE49-F238E27FC236}">
                        <a16:creationId xmlns:a16="http://schemas.microsoft.com/office/drawing/2014/main" id="{6E9EA2E7-8CDF-409A-A36B-4C8C2323B7A9}"/>
                      </a:ext>
                    </a:extLst>
                  </p:cNvPr>
                  <p:cNvSpPr txBox="1"/>
                  <p:nvPr/>
                </p:nvSpPr>
                <p:spPr>
                  <a:xfrm>
                    <a:off x="4305776" y="2328915"/>
                    <a:ext cx="941283"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grpSp>
        <p:grpSp>
          <p:nvGrpSpPr>
            <p:cNvPr id="27" name="Group 26">
              <a:extLst>
                <a:ext uri="{FF2B5EF4-FFF2-40B4-BE49-F238E27FC236}">
                  <a16:creationId xmlns:a16="http://schemas.microsoft.com/office/drawing/2014/main" id="{BBC85E8A-65C8-4D98-9F16-B86A12D2211C}"/>
                </a:ext>
              </a:extLst>
            </p:cNvPr>
            <p:cNvGrpSpPr/>
            <p:nvPr/>
          </p:nvGrpSpPr>
          <p:grpSpPr>
            <a:xfrm>
              <a:off x="8463201" y="3167875"/>
              <a:ext cx="2423160" cy="1463040"/>
              <a:chOff x="4018928" y="3356257"/>
              <a:chExt cx="2423160" cy="1463040"/>
            </a:xfrm>
          </p:grpSpPr>
          <p:sp>
            <p:nvSpPr>
              <p:cNvPr id="87" name="Rectangle 86">
                <a:extLst>
                  <a:ext uri="{FF2B5EF4-FFF2-40B4-BE49-F238E27FC236}">
                    <a16:creationId xmlns:a16="http://schemas.microsoft.com/office/drawing/2014/main" id="{853F5E23-B5D7-481E-B141-A9C406E5CCCB}"/>
                  </a:ext>
                </a:extLst>
              </p:cNvPr>
              <p:cNvSpPr/>
              <p:nvPr/>
            </p:nvSpPr>
            <p:spPr>
              <a:xfrm>
                <a:off x="4018928" y="3356257"/>
                <a:ext cx="24231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 2</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10.0.3.0/24</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8" name="Graphic 87">
                <a:extLst>
                  <a:ext uri="{FF2B5EF4-FFF2-40B4-BE49-F238E27FC236}">
                    <a16:creationId xmlns:a16="http://schemas.microsoft.com/office/drawing/2014/main" id="{872ABB2E-B1A9-4979-8ACD-0C057F15F3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8928" y="3356257"/>
                <a:ext cx="365760" cy="365760"/>
              </a:xfrm>
              <a:prstGeom prst="rect">
                <a:avLst/>
              </a:prstGeom>
            </p:spPr>
          </p:pic>
        </p:grpSp>
        <p:sp>
          <p:nvSpPr>
            <p:cNvPr id="28" name="Rectangle 27">
              <a:extLst>
                <a:ext uri="{FF2B5EF4-FFF2-40B4-BE49-F238E27FC236}">
                  <a16:creationId xmlns:a16="http://schemas.microsoft.com/office/drawing/2014/main" id="{6E6EC5A4-CCDC-4FF8-98D1-BC21718B0559}"/>
                </a:ext>
              </a:extLst>
            </p:cNvPr>
            <p:cNvSpPr/>
            <p:nvPr/>
          </p:nvSpPr>
          <p:spPr>
            <a:xfrm>
              <a:off x="3313067" y="1495898"/>
              <a:ext cx="7726680" cy="4572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ectangle 28">
              <a:extLst>
                <a:ext uri="{FF2B5EF4-FFF2-40B4-BE49-F238E27FC236}">
                  <a16:creationId xmlns:a16="http://schemas.microsoft.com/office/drawing/2014/main" id="{3551373B-6650-4BF6-9665-41EF6F880B85}"/>
                </a:ext>
              </a:extLst>
            </p:cNvPr>
            <p:cNvSpPr/>
            <p:nvPr/>
          </p:nvSpPr>
          <p:spPr>
            <a:xfrm>
              <a:off x="3950348" y="1164833"/>
              <a:ext cx="2560320" cy="49834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pic>
          <p:nvPicPr>
            <p:cNvPr id="30" name="Graphic 29">
              <a:extLst>
                <a:ext uri="{FF2B5EF4-FFF2-40B4-BE49-F238E27FC236}">
                  <a16:creationId xmlns:a16="http://schemas.microsoft.com/office/drawing/2014/main" id="{AC408B6D-5846-4691-9F43-AC5BFF5D298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3067" y="1495898"/>
              <a:ext cx="365760" cy="365760"/>
            </a:xfrm>
            <a:prstGeom prst="rect">
              <a:avLst/>
            </a:prstGeom>
          </p:spPr>
        </p:pic>
        <p:sp>
          <p:nvSpPr>
            <p:cNvPr id="31" name="Rectangle 30">
              <a:extLst>
                <a:ext uri="{FF2B5EF4-FFF2-40B4-BE49-F238E27FC236}">
                  <a16:creationId xmlns:a16="http://schemas.microsoft.com/office/drawing/2014/main" id="{46A58CF2-FAC2-4531-AC92-4DCDDF503D42}"/>
                </a:ext>
              </a:extLst>
            </p:cNvPr>
            <p:cNvSpPr/>
            <p:nvPr/>
          </p:nvSpPr>
          <p:spPr>
            <a:xfrm>
              <a:off x="8394621" y="1164833"/>
              <a:ext cx="2560320" cy="49834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B</a:t>
              </a:r>
            </a:p>
          </p:txBody>
        </p:sp>
        <p:grpSp>
          <p:nvGrpSpPr>
            <p:cNvPr id="32" name="Group 31">
              <a:extLst>
                <a:ext uri="{FF2B5EF4-FFF2-40B4-BE49-F238E27FC236}">
                  <a16:creationId xmlns:a16="http://schemas.microsoft.com/office/drawing/2014/main" id="{BC724A29-04B3-4F56-A2A7-A2344E7F2B10}"/>
                </a:ext>
              </a:extLst>
            </p:cNvPr>
            <p:cNvGrpSpPr/>
            <p:nvPr/>
          </p:nvGrpSpPr>
          <p:grpSpPr>
            <a:xfrm>
              <a:off x="6442067" y="2573527"/>
              <a:ext cx="2084225" cy="893388"/>
              <a:chOff x="6204589" y="2878327"/>
              <a:chExt cx="2084225" cy="893388"/>
            </a:xfrm>
          </p:grpSpPr>
          <p:pic>
            <p:nvPicPr>
              <p:cNvPr id="85" name="Graphic 84">
                <a:extLst>
                  <a:ext uri="{FF2B5EF4-FFF2-40B4-BE49-F238E27FC236}">
                    <a16:creationId xmlns:a16="http://schemas.microsoft.com/office/drawing/2014/main" id="{40C68650-2E97-482A-A2B3-F403CB51253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3821" y="2878327"/>
                <a:ext cx="365760" cy="365760"/>
              </a:xfrm>
              <a:prstGeom prst="rect">
                <a:avLst/>
              </a:prstGeom>
            </p:spPr>
          </p:pic>
          <p:sp>
            <p:nvSpPr>
              <p:cNvPr id="86" name="TextBox 85">
                <a:extLst>
                  <a:ext uri="{FF2B5EF4-FFF2-40B4-BE49-F238E27FC236}">
                    <a16:creationId xmlns:a16="http://schemas.microsoft.com/office/drawing/2014/main" id="{F7794435-411A-4FC5-B3BB-AB7C4B615206}"/>
                  </a:ext>
                </a:extLst>
              </p:cNvPr>
              <p:cNvSpPr txBox="1"/>
              <p:nvPr/>
            </p:nvSpPr>
            <p:spPr>
              <a:xfrm>
                <a:off x="6204589" y="3186940"/>
                <a:ext cx="208422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Web-application-tier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grpSp>
        <p:grpSp>
          <p:nvGrpSpPr>
            <p:cNvPr id="33" name="Group 32">
              <a:extLst>
                <a:ext uri="{FF2B5EF4-FFF2-40B4-BE49-F238E27FC236}">
                  <a16:creationId xmlns:a16="http://schemas.microsoft.com/office/drawing/2014/main" id="{BE896A62-45CC-4FEB-A0B1-A725A3D69DCA}"/>
                </a:ext>
              </a:extLst>
            </p:cNvPr>
            <p:cNvGrpSpPr/>
            <p:nvPr/>
          </p:nvGrpSpPr>
          <p:grpSpPr>
            <a:xfrm>
              <a:off x="7013538" y="1256392"/>
              <a:ext cx="941283" cy="986352"/>
              <a:chOff x="7010795" y="1256392"/>
              <a:chExt cx="941283" cy="986352"/>
            </a:xfrm>
          </p:grpSpPr>
          <p:sp>
            <p:nvSpPr>
              <p:cNvPr id="83" name="TextBox 82">
                <a:extLst>
                  <a:ext uri="{FF2B5EF4-FFF2-40B4-BE49-F238E27FC236}">
                    <a16:creationId xmlns:a16="http://schemas.microsoft.com/office/drawing/2014/main" id="{168AB447-5F0C-41B0-BC9B-2D410E8873A7}"/>
                  </a:ext>
                </a:extLst>
              </p:cNvPr>
              <p:cNvSpPr txBox="1"/>
              <p:nvPr/>
            </p:nvSpPr>
            <p:spPr>
              <a:xfrm>
                <a:off x="7010795" y="1657969"/>
                <a:ext cx="941283"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84" name="Graphic 83">
                <a:extLst>
                  <a:ext uri="{FF2B5EF4-FFF2-40B4-BE49-F238E27FC236}">
                    <a16:creationId xmlns:a16="http://schemas.microsoft.com/office/drawing/2014/main" id="{F1A5D25F-5F2B-446C-A441-817649FB490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46486" y="1256392"/>
                <a:ext cx="469900" cy="469900"/>
              </a:xfrm>
              <a:prstGeom prst="rect">
                <a:avLst/>
              </a:prstGeom>
            </p:spPr>
          </p:pic>
        </p:grpSp>
        <p:cxnSp>
          <p:nvCxnSpPr>
            <p:cNvPr id="34" name="Straight Arrow Connector 33">
              <a:extLst>
                <a:ext uri="{FF2B5EF4-FFF2-40B4-BE49-F238E27FC236}">
                  <a16:creationId xmlns:a16="http://schemas.microsoft.com/office/drawing/2014/main" id="{42A1014C-D704-477D-A7BC-900ADD8B87C6}"/>
                </a:ext>
              </a:extLst>
            </p:cNvPr>
            <p:cNvCxnSpPr>
              <a:cxnSpLocks/>
              <a:stCxn id="83" idx="2"/>
              <a:endCxn id="85" idx="0"/>
            </p:cNvCxnSpPr>
            <p:nvPr/>
          </p:nvCxnSpPr>
          <p:spPr>
            <a:xfrm flipH="1">
              <a:off x="7484179" y="2242744"/>
              <a:ext cx="1" cy="330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084BAC-2011-4659-A2C8-D88B53833E19}"/>
                </a:ext>
              </a:extLst>
            </p:cNvPr>
            <p:cNvCxnSpPr>
              <a:cxnSpLocks/>
              <a:stCxn id="86" idx="2"/>
              <a:endCxn id="44" idx="0"/>
            </p:cNvCxnSpPr>
            <p:nvPr/>
          </p:nvCxnSpPr>
          <p:spPr>
            <a:xfrm flipH="1">
              <a:off x="7484179" y="3466915"/>
              <a:ext cx="1" cy="331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7E9D61B-F840-4D79-B182-EE769C2D1AEF}"/>
                </a:ext>
              </a:extLst>
            </p:cNvPr>
            <p:cNvCxnSpPr>
              <a:cxnSpLocks/>
              <a:stCxn id="43" idx="2"/>
              <a:endCxn id="64" idx="0"/>
            </p:cNvCxnSpPr>
            <p:nvPr/>
          </p:nvCxnSpPr>
          <p:spPr>
            <a:xfrm rot="5400000">
              <a:off x="6194454" y="4145167"/>
              <a:ext cx="923280" cy="1601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2208D72-58A5-4EB1-B08E-D847FD55F82C}"/>
                </a:ext>
              </a:extLst>
            </p:cNvPr>
            <p:cNvGrpSpPr/>
            <p:nvPr/>
          </p:nvGrpSpPr>
          <p:grpSpPr>
            <a:xfrm>
              <a:off x="2473243" y="3857822"/>
              <a:ext cx="530915" cy="709786"/>
              <a:chOff x="2473243" y="4107159"/>
              <a:chExt cx="530915" cy="709786"/>
            </a:xfrm>
          </p:grpSpPr>
          <p:pic>
            <p:nvPicPr>
              <p:cNvPr id="81" name="Graphic 80">
                <a:extLst>
                  <a:ext uri="{FF2B5EF4-FFF2-40B4-BE49-F238E27FC236}">
                    <a16:creationId xmlns:a16="http://schemas.microsoft.com/office/drawing/2014/main" id="{CE819961-1083-4B7F-963B-5613BD7CFA5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5822" y="4107159"/>
                <a:ext cx="365760" cy="365760"/>
              </a:xfrm>
              <a:prstGeom prst="rect">
                <a:avLst/>
              </a:prstGeom>
            </p:spPr>
          </p:pic>
          <p:sp>
            <p:nvSpPr>
              <p:cNvPr id="82" name="TextBox 81">
                <a:extLst>
                  <a:ext uri="{FF2B5EF4-FFF2-40B4-BE49-F238E27FC236}">
                    <a16:creationId xmlns:a16="http://schemas.microsoft.com/office/drawing/2014/main" id="{6BEEC2CE-50AE-4FE9-A016-E17153251875}"/>
                  </a:ext>
                </a:extLst>
              </p:cNvPr>
              <p:cNvSpPr txBox="1"/>
              <p:nvPr/>
            </p:nvSpPr>
            <p:spPr>
              <a:xfrm>
                <a:off x="2473243" y="4478391"/>
                <a:ext cx="53091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grpSp>
        <p:cxnSp>
          <p:nvCxnSpPr>
            <p:cNvPr id="39" name="Connector: Elbow 38">
              <a:extLst>
                <a:ext uri="{FF2B5EF4-FFF2-40B4-BE49-F238E27FC236}">
                  <a16:creationId xmlns:a16="http://schemas.microsoft.com/office/drawing/2014/main" id="{5B800164-E294-4231-9B49-60F0DAED2C9A}"/>
                </a:ext>
              </a:extLst>
            </p:cNvPr>
            <p:cNvCxnSpPr>
              <a:cxnSpLocks/>
              <a:stCxn id="77" idx="0"/>
              <a:endCxn id="103" idx="2"/>
            </p:cNvCxnSpPr>
            <p:nvPr/>
          </p:nvCxnSpPr>
          <p:spPr>
            <a:xfrm rot="5400000" flipH="1" flipV="1">
              <a:off x="4978704" y="3133237"/>
              <a:ext cx="975658" cy="478904"/>
            </a:xfrm>
            <a:prstGeom prst="bentConnector3">
              <a:avLst>
                <a:gd name="adj1" fmla="val 75727"/>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2B653C1-5A17-426B-8006-4C7F5781DDD1}"/>
                </a:ext>
              </a:extLst>
            </p:cNvPr>
            <p:cNvSpPr/>
            <p:nvPr/>
          </p:nvSpPr>
          <p:spPr>
            <a:xfrm>
              <a:off x="4018928" y="3167878"/>
              <a:ext cx="24231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 1</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10.0.2.0/24</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1" name="Graphic 40">
              <a:extLst>
                <a:ext uri="{FF2B5EF4-FFF2-40B4-BE49-F238E27FC236}">
                  <a16:creationId xmlns:a16="http://schemas.microsoft.com/office/drawing/2014/main" id="{B232E77E-A175-4ED9-A757-FA630F01E74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8928" y="3167878"/>
              <a:ext cx="365760" cy="365760"/>
            </a:xfrm>
            <a:prstGeom prst="rect">
              <a:avLst/>
            </a:prstGeom>
          </p:spPr>
        </p:pic>
        <p:grpSp>
          <p:nvGrpSpPr>
            <p:cNvPr id="42" name="Group 41">
              <a:extLst>
                <a:ext uri="{FF2B5EF4-FFF2-40B4-BE49-F238E27FC236}">
                  <a16:creationId xmlns:a16="http://schemas.microsoft.com/office/drawing/2014/main" id="{67399880-A155-4C2C-825B-809806204D3F}"/>
                </a:ext>
              </a:extLst>
            </p:cNvPr>
            <p:cNvGrpSpPr/>
            <p:nvPr/>
          </p:nvGrpSpPr>
          <p:grpSpPr>
            <a:xfrm>
              <a:off x="4142883" y="3860518"/>
              <a:ext cx="2307042" cy="676935"/>
              <a:chOff x="4143076" y="4001271"/>
              <a:chExt cx="2307042" cy="676935"/>
            </a:xfrm>
          </p:grpSpPr>
          <p:sp>
            <p:nvSpPr>
              <p:cNvPr id="76" name="TextBox 75">
                <a:extLst>
                  <a:ext uri="{FF2B5EF4-FFF2-40B4-BE49-F238E27FC236}">
                    <a16:creationId xmlns:a16="http://schemas.microsoft.com/office/drawing/2014/main" id="{FE74BFA1-C68A-4E72-9148-3B4DDF3E3ECE}"/>
                  </a:ext>
                </a:extLst>
              </p:cNvPr>
              <p:cNvSpPr txBox="1"/>
              <p:nvPr/>
            </p:nvSpPr>
            <p:spPr>
              <a:xfrm>
                <a:off x="4143076" y="4339652"/>
                <a:ext cx="230704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Café application servers</a:t>
                </a:r>
              </a:p>
            </p:txBody>
          </p:sp>
          <p:pic>
            <p:nvPicPr>
              <p:cNvPr id="77" name="Graphic 76">
                <a:extLst>
                  <a:ext uri="{FF2B5EF4-FFF2-40B4-BE49-F238E27FC236}">
                    <a16:creationId xmlns:a16="http://schemas.microsoft.com/office/drawing/2014/main" id="{E157E82F-0E17-4D7A-8241-5936275E58A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44394" y="4001271"/>
                <a:ext cx="365760" cy="365760"/>
              </a:xfrm>
              <a:prstGeom prst="rect">
                <a:avLst/>
              </a:prstGeom>
            </p:spPr>
          </p:pic>
          <p:pic>
            <p:nvPicPr>
              <p:cNvPr id="78" name="Graphic 77">
                <a:extLst>
                  <a:ext uri="{FF2B5EF4-FFF2-40B4-BE49-F238E27FC236}">
                    <a16:creationId xmlns:a16="http://schemas.microsoft.com/office/drawing/2014/main" id="{27716AA3-5C29-45F5-B546-441A3AC431DC}"/>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91318" y="4001271"/>
                <a:ext cx="365760" cy="365760"/>
              </a:xfrm>
              <a:prstGeom prst="rect">
                <a:avLst/>
              </a:prstGeom>
            </p:spPr>
          </p:pic>
          <p:pic>
            <p:nvPicPr>
              <p:cNvPr id="79" name="Graphic 78">
                <a:extLst>
                  <a:ext uri="{FF2B5EF4-FFF2-40B4-BE49-F238E27FC236}">
                    <a16:creationId xmlns:a16="http://schemas.microsoft.com/office/drawing/2014/main" id="{6D2C2756-6A39-49F7-A300-E3602A3968F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97471" y="4001271"/>
                <a:ext cx="365760" cy="365760"/>
              </a:xfrm>
              <a:prstGeom prst="rect">
                <a:avLst/>
              </a:prstGeom>
            </p:spPr>
          </p:pic>
        </p:grpSp>
        <p:sp>
          <p:nvSpPr>
            <p:cNvPr id="43" name="Rectangle 42">
              <a:extLst>
                <a:ext uri="{FF2B5EF4-FFF2-40B4-BE49-F238E27FC236}">
                  <a16:creationId xmlns:a16="http://schemas.microsoft.com/office/drawing/2014/main" id="{451B25A9-EFBF-4F52-AE88-FE97A2220B7B}"/>
                </a:ext>
              </a:extLst>
            </p:cNvPr>
            <p:cNvSpPr/>
            <p:nvPr/>
          </p:nvSpPr>
          <p:spPr>
            <a:xfrm>
              <a:off x="4172486" y="3798307"/>
              <a:ext cx="6568375" cy="685800"/>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D8661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44" name="Graphic 43">
              <a:extLst>
                <a:ext uri="{FF2B5EF4-FFF2-40B4-BE49-F238E27FC236}">
                  <a16:creationId xmlns:a16="http://schemas.microsoft.com/office/drawing/2014/main" id="{1D39826A-6EBC-4879-A397-480712C5580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19079" y="3798308"/>
              <a:ext cx="330200" cy="330200"/>
            </a:xfrm>
            <a:prstGeom prst="rect">
              <a:avLst/>
            </a:prstGeom>
          </p:spPr>
        </p:pic>
        <p:grpSp>
          <p:nvGrpSpPr>
            <p:cNvPr id="45" name="Group 44">
              <a:extLst>
                <a:ext uri="{FF2B5EF4-FFF2-40B4-BE49-F238E27FC236}">
                  <a16:creationId xmlns:a16="http://schemas.microsoft.com/office/drawing/2014/main" id="{91063526-738B-4278-A12A-5D194523555D}"/>
                </a:ext>
              </a:extLst>
            </p:cNvPr>
            <p:cNvGrpSpPr/>
            <p:nvPr/>
          </p:nvGrpSpPr>
          <p:grpSpPr>
            <a:xfrm>
              <a:off x="8476796" y="3860518"/>
              <a:ext cx="2307042" cy="676935"/>
              <a:chOff x="4032716" y="4001271"/>
              <a:chExt cx="2307042" cy="676935"/>
            </a:xfrm>
          </p:grpSpPr>
          <p:sp>
            <p:nvSpPr>
              <p:cNvPr id="67" name="TextBox 66">
                <a:extLst>
                  <a:ext uri="{FF2B5EF4-FFF2-40B4-BE49-F238E27FC236}">
                    <a16:creationId xmlns:a16="http://schemas.microsoft.com/office/drawing/2014/main" id="{B7C18ACE-5B14-412E-A45E-CD1C374F6BD0}"/>
                  </a:ext>
                </a:extLst>
              </p:cNvPr>
              <p:cNvSpPr txBox="1"/>
              <p:nvPr/>
            </p:nvSpPr>
            <p:spPr>
              <a:xfrm>
                <a:off x="4032716" y="4339652"/>
                <a:ext cx="230704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Café application servers</a:t>
                </a:r>
              </a:p>
            </p:txBody>
          </p:sp>
          <p:pic>
            <p:nvPicPr>
              <p:cNvPr id="68" name="Graphic 67">
                <a:extLst>
                  <a:ext uri="{FF2B5EF4-FFF2-40B4-BE49-F238E27FC236}">
                    <a16:creationId xmlns:a16="http://schemas.microsoft.com/office/drawing/2014/main" id="{2C3E30F6-C103-4947-B447-2435EEF604E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44394" y="4001271"/>
                <a:ext cx="365760" cy="365760"/>
              </a:xfrm>
              <a:prstGeom prst="rect">
                <a:avLst/>
              </a:prstGeom>
            </p:spPr>
          </p:pic>
          <p:pic>
            <p:nvPicPr>
              <p:cNvPr id="73" name="Graphic 72">
                <a:extLst>
                  <a:ext uri="{FF2B5EF4-FFF2-40B4-BE49-F238E27FC236}">
                    <a16:creationId xmlns:a16="http://schemas.microsoft.com/office/drawing/2014/main" id="{D2556D53-E5D8-49C8-8CE6-1441ABE9E4E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91318" y="4001271"/>
                <a:ext cx="365760" cy="365760"/>
              </a:xfrm>
              <a:prstGeom prst="rect">
                <a:avLst/>
              </a:prstGeom>
            </p:spPr>
          </p:pic>
          <p:pic>
            <p:nvPicPr>
              <p:cNvPr id="75" name="Graphic 74">
                <a:extLst>
                  <a:ext uri="{FF2B5EF4-FFF2-40B4-BE49-F238E27FC236}">
                    <a16:creationId xmlns:a16="http://schemas.microsoft.com/office/drawing/2014/main" id="{38E2D319-BF46-4F1D-8973-2205BBA6D2F2}"/>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97471" y="4001271"/>
                <a:ext cx="365760" cy="365760"/>
              </a:xfrm>
              <a:prstGeom prst="rect">
                <a:avLst/>
              </a:prstGeom>
            </p:spPr>
          </p:pic>
        </p:grpSp>
        <p:grpSp>
          <p:nvGrpSpPr>
            <p:cNvPr id="46" name="Group 45">
              <a:extLst>
                <a:ext uri="{FF2B5EF4-FFF2-40B4-BE49-F238E27FC236}">
                  <a16:creationId xmlns:a16="http://schemas.microsoft.com/office/drawing/2014/main" id="{BF29546D-38A9-4DA2-8154-6B611CB5012B}"/>
                </a:ext>
              </a:extLst>
            </p:cNvPr>
            <p:cNvGrpSpPr/>
            <p:nvPr/>
          </p:nvGrpSpPr>
          <p:grpSpPr>
            <a:xfrm>
              <a:off x="4018928" y="4704116"/>
              <a:ext cx="6867433" cy="1280163"/>
              <a:chOff x="4018928" y="4910304"/>
              <a:chExt cx="6867433" cy="1280163"/>
            </a:xfrm>
          </p:grpSpPr>
          <p:grpSp>
            <p:nvGrpSpPr>
              <p:cNvPr id="48" name="Group 47">
                <a:extLst>
                  <a:ext uri="{FF2B5EF4-FFF2-40B4-BE49-F238E27FC236}">
                    <a16:creationId xmlns:a16="http://schemas.microsoft.com/office/drawing/2014/main" id="{9C006F5D-22D9-4536-AB88-176C8360E281}"/>
                  </a:ext>
                </a:extLst>
              </p:cNvPr>
              <p:cNvGrpSpPr/>
              <p:nvPr/>
            </p:nvGrpSpPr>
            <p:grpSpPr>
              <a:xfrm>
                <a:off x="4018928" y="4910307"/>
                <a:ext cx="2423160" cy="1280160"/>
                <a:chOff x="4018928" y="4910307"/>
                <a:chExt cx="2423160" cy="1280160"/>
              </a:xfrm>
            </p:grpSpPr>
            <p:sp>
              <p:nvSpPr>
                <p:cNvPr id="55" name="Rectangle 54">
                  <a:extLst>
                    <a:ext uri="{FF2B5EF4-FFF2-40B4-BE49-F238E27FC236}">
                      <a16:creationId xmlns:a16="http://schemas.microsoft.com/office/drawing/2014/main" id="{2D19791A-5D71-444A-9383-D16FAD7F5C2E}"/>
                    </a:ext>
                  </a:extLst>
                </p:cNvPr>
                <p:cNvSpPr/>
                <p:nvPr/>
              </p:nvSpPr>
              <p:spPr>
                <a:xfrm>
                  <a:off x="4018928" y="4910307"/>
                  <a:ext cx="2423160" cy="12801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 3</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10.0.4.0/24</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6" name="Graphic 55">
                  <a:extLst>
                    <a:ext uri="{FF2B5EF4-FFF2-40B4-BE49-F238E27FC236}">
                      <a16:creationId xmlns:a16="http://schemas.microsoft.com/office/drawing/2014/main" id="{8FF8BF01-E072-47CE-A8FA-4F869C354B6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8928" y="4910307"/>
                  <a:ext cx="365760" cy="365760"/>
                </a:xfrm>
                <a:prstGeom prst="rect">
                  <a:avLst/>
                </a:prstGeom>
              </p:spPr>
            </p:pic>
            <p:grpSp>
              <p:nvGrpSpPr>
                <p:cNvPr id="62" name="Group 61">
                  <a:extLst>
                    <a:ext uri="{FF2B5EF4-FFF2-40B4-BE49-F238E27FC236}">
                      <a16:creationId xmlns:a16="http://schemas.microsoft.com/office/drawing/2014/main" id="{7ED65C5A-B84E-4A95-BFC7-1F00EB3B5B5E}"/>
                    </a:ext>
                  </a:extLst>
                </p:cNvPr>
                <p:cNvGrpSpPr/>
                <p:nvPr/>
              </p:nvGrpSpPr>
              <p:grpSpPr>
                <a:xfrm>
                  <a:off x="4422623" y="5504068"/>
                  <a:ext cx="1615770" cy="584775"/>
                  <a:chOff x="4614585" y="5790941"/>
                  <a:chExt cx="1615770" cy="584775"/>
                </a:xfrm>
              </p:grpSpPr>
              <p:pic>
                <p:nvPicPr>
                  <p:cNvPr id="64" name="Graphic 63">
                    <a:extLst>
                      <a:ext uri="{FF2B5EF4-FFF2-40B4-BE49-F238E27FC236}">
                        <a16:creationId xmlns:a16="http://schemas.microsoft.com/office/drawing/2014/main" id="{62C5179C-6897-417F-8C8E-EEE0F96AD97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64595" y="5900448"/>
                    <a:ext cx="365760" cy="365760"/>
                  </a:xfrm>
                  <a:prstGeom prst="rect">
                    <a:avLst/>
                  </a:prstGeom>
                </p:spPr>
              </p:pic>
              <p:sp>
                <p:nvSpPr>
                  <p:cNvPr id="65" name="TextBox 64">
                    <a:extLst>
                      <a:ext uri="{FF2B5EF4-FFF2-40B4-BE49-F238E27FC236}">
                        <a16:creationId xmlns:a16="http://schemas.microsoft.com/office/drawing/2014/main" id="{244D22E8-60F8-4DCD-B39A-4EE964DC3B56}"/>
                      </a:ext>
                    </a:extLst>
                  </p:cNvPr>
                  <p:cNvSpPr txBox="1"/>
                  <p:nvPr/>
                </p:nvSpPr>
                <p:spPr>
                  <a:xfrm>
                    <a:off x="4614585" y="5790941"/>
                    <a:ext cx="1241045"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Primary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instance</a:t>
                    </a:r>
                  </a:p>
                </p:txBody>
              </p:sp>
            </p:grpSp>
          </p:grpSp>
          <p:grpSp>
            <p:nvGrpSpPr>
              <p:cNvPr id="49" name="Group 48">
                <a:extLst>
                  <a:ext uri="{FF2B5EF4-FFF2-40B4-BE49-F238E27FC236}">
                    <a16:creationId xmlns:a16="http://schemas.microsoft.com/office/drawing/2014/main" id="{7CC11700-727E-44C6-A124-26A2DFFD82AB}"/>
                  </a:ext>
                </a:extLst>
              </p:cNvPr>
              <p:cNvGrpSpPr/>
              <p:nvPr/>
            </p:nvGrpSpPr>
            <p:grpSpPr>
              <a:xfrm>
                <a:off x="8463201" y="4910304"/>
                <a:ext cx="2423160" cy="1280160"/>
                <a:chOff x="8463201" y="4910304"/>
                <a:chExt cx="2423160" cy="1280160"/>
              </a:xfrm>
            </p:grpSpPr>
            <p:sp>
              <p:nvSpPr>
                <p:cNvPr id="50" name="Rectangle 49">
                  <a:extLst>
                    <a:ext uri="{FF2B5EF4-FFF2-40B4-BE49-F238E27FC236}">
                      <a16:creationId xmlns:a16="http://schemas.microsoft.com/office/drawing/2014/main" id="{483CFCF1-57F9-4F35-A878-0EA64C5931B5}"/>
                    </a:ext>
                  </a:extLst>
                </p:cNvPr>
                <p:cNvSpPr/>
                <p:nvPr/>
              </p:nvSpPr>
              <p:spPr>
                <a:xfrm>
                  <a:off x="8463201" y="4910304"/>
                  <a:ext cx="2423160" cy="12801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0" cap="none" spc="0" normalizeH="0" baseline="0" noProof="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 4</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007CBC"/>
                      </a:solidFill>
                      <a:latin typeface="Amazon Ember Light" panose="020B0403020204020204" pitchFamily="34" charset="0"/>
                      <a:ea typeface="Amazon Ember Light" panose="020B0403020204020204" pitchFamily="34" charset="0"/>
                      <a:cs typeface="Amazon Ember Light" panose="020B0403020204020204" pitchFamily="34" charset="0"/>
                    </a:rPr>
                    <a:t>   10.0.5.0/24</a:t>
                  </a:r>
                  <a:endPar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1" name="Graphic 50">
                  <a:extLst>
                    <a:ext uri="{FF2B5EF4-FFF2-40B4-BE49-F238E27FC236}">
                      <a16:creationId xmlns:a16="http://schemas.microsoft.com/office/drawing/2014/main" id="{2912960A-CA59-42FA-8EAB-920BB6945F9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3201" y="4910304"/>
                  <a:ext cx="365760" cy="365760"/>
                </a:xfrm>
                <a:prstGeom prst="rect">
                  <a:avLst/>
                </a:prstGeom>
              </p:spPr>
            </p:pic>
          </p:grpSp>
        </p:grpSp>
        <p:cxnSp>
          <p:nvCxnSpPr>
            <p:cNvPr id="47" name="Straight Arrow Connector 46">
              <a:extLst>
                <a:ext uri="{FF2B5EF4-FFF2-40B4-BE49-F238E27FC236}">
                  <a16:creationId xmlns:a16="http://schemas.microsoft.com/office/drawing/2014/main" id="{2C78E481-84DE-4569-B589-8CBB3C874064}"/>
                </a:ext>
              </a:extLst>
            </p:cNvPr>
            <p:cNvCxnSpPr>
              <a:cxnSpLocks/>
              <a:stCxn id="81" idx="3"/>
              <a:endCxn id="78" idx="1"/>
            </p:cNvCxnSpPr>
            <p:nvPr/>
          </p:nvCxnSpPr>
          <p:spPr>
            <a:xfrm>
              <a:off x="2921582" y="4040702"/>
              <a:ext cx="1669543" cy="26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70</a:t>
            </a:fld>
            <a:endParaRPr lang="en-US"/>
          </a:p>
        </p:txBody>
      </p:sp>
    </p:spTree>
    <p:custDataLst>
      <p:tags r:id="rId1"/>
    </p:custDataLst>
    <p:extLst>
      <p:ext uri="{BB962C8B-B14F-4D97-AF65-F5344CB8AC3E}">
        <p14:creationId xmlns:p14="http://schemas.microsoft.com/office/powerpoint/2010/main" val="2930848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275070" y="2172918"/>
            <a:ext cx="5484598" cy="3770682"/>
          </a:xfrm>
        </p:spPr>
        <p:txBody>
          <a:bodyPr/>
          <a:lstStyle/>
          <a:p>
            <a:r>
              <a:rPr lang="en-US" dirty="0">
                <a:solidFill>
                  <a:srgbClr val="FFFFFF"/>
                </a:solidFill>
                <a:ea typeface="Amazon Ember" panose="02000000000000000000" pitchFamily="2" charset="0"/>
              </a:rPr>
              <a:t>Begin Module 9 – Challenge Lab: Creating a Scalable and Highly Available Environment for the Café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90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860234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72</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12CAAB67-CE17-4E6B-87C9-403BF560D9F5}"/>
              </a:ext>
            </a:extLst>
          </p:cNvPr>
          <p:cNvSpPr>
            <a:spLocks noGrp="1"/>
          </p:cNvSpPr>
          <p:nvPr>
            <p:ph type="body" sz="quarter" idx="10"/>
          </p:nvPr>
        </p:nvSpPr>
        <p:spPr>
          <a:xfrm>
            <a:off x="419100" y="2554356"/>
            <a:ext cx="10972800" cy="488498"/>
          </a:xfrm>
        </p:spPr>
        <p:txBody>
          <a:bodyPr>
            <a:normAutofit fontScale="85000" lnSpcReduction="10000"/>
          </a:bodyPr>
          <a:lstStyle/>
          <a:p>
            <a:r>
              <a:rPr lang="en-US" sz="2400" b="1" dirty="0">
                <a:latin typeface="+mn-lt"/>
              </a:rPr>
              <a:t>Module 9: Implementing Elasticity, High Availability, and Monitoring</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1"/>
            <a:r>
              <a:rPr lang="en-US" dirty="0">
                <a:latin typeface="+mn-lt"/>
              </a:rPr>
              <a:t>Use Amazon EC2 Auto Scaling within an architecture to promote elasticity</a:t>
            </a:r>
          </a:p>
          <a:p>
            <a:pPr lvl="1"/>
            <a:r>
              <a:rPr lang="en-US" dirty="0">
                <a:latin typeface="+mn-lt"/>
              </a:rPr>
              <a:t>Explain how to scale your database resources</a:t>
            </a:r>
          </a:p>
          <a:p>
            <a:pPr lvl="1"/>
            <a:r>
              <a:rPr lang="en-US" dirty="0">
                <a:latin typeface="+mn-lt"/>
              </a:rPr>
              <a:t>Deploy an Application Load Balancer to create a highly available environment</a:t>
            </a:r>
          </a:p>
          <a:p>
            <a:pPr lvl="1"/>
            <a:r>
              <a:rPr lang="en-US" dirty="0">
                <a:latin typeface="+mn-lt"/>
              </a:rPr>
              <a:t>Use Amazon Route 53 for DNS failover</a:t>
            </a:r>
          </a:p>
          <a:p>
            <a:pPr lvl="1"/>
            <a:r>
              <a:rPr lang="en-US" dirty="0">
                <a:latin typeface="+mn-lt"/>
              </a:rPr>
              <a:t>Create a highly available environment</a:t>
            </a:r>
          </a:p>
          <a:p>
            <a:pPr lvl="1"/>
            <a:r>
              <a:rPr lang="en-US" dirty="0">
                <a:latin typeface="+mn-lt"/>
              </a:rPr>
              <a:t>Design architectures that use Amazon CloudWatch to monitor resources and react accordingly</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74</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75</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000" dirty="0"/>
              <a:t>A web application enables customers to upload orders to an S3 bucket. The resulting Amazon S3 events trigger a Lambda function that inserts a message into an SQS queue. A single EC2 instance reads the messages from the queue, processes them, and stores them in a DynamoDB table partitioned by unique order ID. Next month, traffic is expected to increase by a factor of 10 and a Solutions Architect is reviewing the architecture for possible scaling problems. </a:t>
            </a:r>
          </a:p>
          <a:p>
            <a:endParaRPr lang="en-US" sz="2000" dirty="0"/>
          </a:p>
          <a:p>
            <a:pPr marL="0" lvl="0" indent="0">
              <a:buNone/>
            </a:pPr>
            <a:r>
              <a:rPr lang="en-US" sz="2000" dirty="0"/>
              <a:t>Which component is MOST likely to need re-architecting to be able to scale to accommodate the new traffic?</a:t>
            </a:r>
          </a:p>
          <a:p>
            <a:pPr lvl="0"/>
            <a:endParaRPr lang="en-US" sz="2000" dirty="0"/>
          </a:p>
          <a:p>
            <a:pPr marL="457200" lvl="0" indent="-457200">
              <a:buFont typeface="+mj-lt"/>
              <a:buAutoNum type="alphaUcPeriod"/>
            </a:pPr>
            <a:r>
              <a:rPr lang="en-US" sz="2000" dirty="0"/>
              <a:t>Lambda function</a:t>
            </a:r>
          </a:p>
          <a:p>
            <a:pPr marL="457200" lvl="0" indent="-457200">
              <a:buFont typeface="+mj-lt"/>
              <a:buAutoNum type="alphaUcPeriod"/>
            </a:pPr>
            <a:r>
              <a:rPr lang="en-US" sz="2000" dirty="0"/>
              <a:t>SQS queue</a:t>
            </a:r>
          </a:p>
          <a:p>
            <a:pPr marL="457200" lvl="0" indent="-457200">
              <a:buFont typeface="+mj-lt"/>
              <a:buAutoNum type="alphaUcPeriod"/>
            </a:pPr>
            <a:r>
              <a:rPr lang="en-US" sz="2000" dirty="0"/>
              <a:t>EC2 instance</a:t>
            </a:r>
          </a:p>
          <a:p>
            <a:pPr marL="457200" lvl="0" indent="-457200">
              <a:buFont typeface="+mj-lt"/>
              <a:buAutoNum type="alphaUcPeriod"/>
            </a:pPr>
            <a:r>
              <a:rPr lang="en-US" sz="2000" dirty="0"/>
              <a:t>DynamoDB table</a:t>
            </a:r>
          </a:p>
        </p:txBody>
      </p:sp>
      <p:sp>
        <p:nvSpPr>
          <p:cNvPr id="22" name="Rectangle 21" descr="box around 'single ec2 instance'.">
            <a:extLst>
              <a:ext uri="{FF2B5EF4-FFF2-40B4-BE49-F238E27FC236}">
                <a16:creationId xmlns:a16="http://schemas.microsoft.com/office/drawing/2014/main" id="{1C03C7B4-56D2-574C-84EC-E802BAD51BD6}"/>
              </a:ext>
            </a:extLst>
          </p:cNvPr>
          <p:cNvSpPr/>
          <p:nvPr/>
        </p:nvSpPr>
        <p:spPr>
          <a:xfrm>
            <a:off x="9183408" y="1815254"/>
            <a:ext cx="2286000" cy="3200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be able to scale'.">
            <a:extLst>
              <a:ext uri="{FF2B5EF4-FFF2-40B4-BE49-F238E27FC236}">
                <a16:creationId xmlns:a16="http://schemas.microsoft.com/office/drawing/2014/main" id="{6E0CBF61-7E56-8546-AB58-C94D4F2FF6BF}"/>
              </a:ext>
            </a:extLst>
          </p:cNvPr>
          <p:cNvSpPr/>
          <p:nvPr/>
        </p:nvSpPr>
        <p:spPr>
          <a:xfrm>
            <a:off x="7083157" y="3424889"/>
            <a:ext cx="1828800" cy="3200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C - EC2 instance.">
            <a:extLst>
              <a:ext uri="{FF2B5EF4-FFF2-40B4-BE49-F238E27FC236}">
                <a16:creationId xmlns:a16="http://schemas.microsoft.com/office/drawing/2014/main" id="{223D788C-6C14-CA49-9866-1E43C04FE474}"/>
              </a:ext>
            </a:extLst>
          </p:cNvPr>
          <p:cNvSpPr/>
          <p:nvPr/>
        </p:nvSpPr>
        <p:spPr>
          <a:xfrm>
            <a:off x="419100" y="5284109"/>
            <a:ext cx="210312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C9D94402-59AB-4ADA-A892-4D4A56FC4D3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76</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sz="2400" dirty="0">
                <a:hlinkClick r:id="rId4"/>
              </a:rPr>
              <a:t>Set it and Forget it: Auto Scaling Target Tracking Policies</a:t>
            </a:r>
            <a:endParaRPr lang="en-US" sz="2400" dirty="0"/>
          </a:p>
          <a:p>
            <a:r>
              <a:rPr lang="en-US" sz="2400" dirty="0">
                <a:latin typeface="+mn-lt"/>
                <a:hlinkClick r:id="rId5"/>
              </a:rPr>
              <a:t>Introduction to Amazon Elastic Load Balancer – Application</a:t>
            </a:r>
            <a:endParaRPr lang="en-US" sz="2400" dirty="0">
              <a:latin typeface="+mn-lt"/>
            </a:endParaRPr>
          </a:p>
          <a:p>
            <a:r>
              <a:rPr lang="en-US" sz="2400" dirty="0">
                <a:latin typeface="+mn-lt"/>
                <a:hlinkClick r:id="rId6"/>
              </a:rPr>
              <a:t>Configuring Auto Scaling Group with ELB Elastic Load Balancer</a:t>
            </a:r>
            <a:endParaRPr lang="en-US" sz="2400" dirty="0">
              <a:latin typeface="+mn-lt"/>
            </a:endParaRPr>
          </a:p>
          <a:p>
            <a:r>
              <a:rPr lang="en-US" sz="2400" dirty="0">
                <a:latin typeface="+mn-lt"/>
                <a:hlinkClick r:id="rId7"/>
              </a:rPr>
              <a:t>What Is an Application Load Balancer?</a:t>
            </a:r>
            <a:r>
              <a:rPr lang="en-US" sz="2400" dirty="0">
                <a:latin typeface="+mn-lt"/>
              </a:rPr>
              <a:t> </a:t>
            </a:r>
          </a:p>
          <a:p>
            <a:endParaRPr lang="en-US" sz="2400"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77</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A2AF5E17-F8EE-4D5E-8534-41D329CA39E6}"/>
              </a:ext>
            </a:extLst>
          </p:cNvPr>
          <p:cNvSpPr>
            <a:spLocks noGrp="1"/>
          </p:cNvSpPr>
          <p:nvPr>
            <p:ph type="body" sz="quarter" idx="10"/>
          </p:nvPr>
        </p:nvSpPr>
        <p:spPr>
          <a:xfrm>
            <a:off x="419100" y="2554356"/>
            <a:ext cx="10972800" cy="488498"/>
          </a:xfrm>
        </p:spPr>
        <p:txBody>
          <a:bodyPr>
            <a:normAutofit fontScale="85000" lnSpcReduction="10000"/>
          </a:bodyPr>
          <a:lstStyle/>
          <a:p>
            <a:r>
              <a:rPr lang="en-US" sz="2400" b="1" dirty="0">
                <a:latin typeface="+mn-lt"/>
              </a:rPr>
              <a:t>Module 9: Implementing Elasticity, High Availability, and Monitoring</a:t>
            </a:r>
          </a:p>
        </p:txBody>
      </p:sp>
      <p:sp>
        <p:nvSpPr>
          <p:cNvPr id="2" name="Title 1"/>
          <p:cNvSpPr>
            <a:spLocks noGrp="1"/>
          </p:cNvSpPr>
          <p:nvPr>
            <p:ph type="title"/>
          </p:nvPr>
        </p:nvSpPr>
        <p:spPr/>
        <p:txBody>
          <a:bodyPr>
            <a:noAutofit/>
          </a:bodyPr>
          <a:lstStyle/>
          <a:p>
            <a:r>
              <a:rPr lang="en-US" sz="4000" dirty="0">
                <a:latin typeface="+mj-lt"/>
              </a:rPr>
              <a:t>Section 2: Scaling your compute resources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64428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What is elasticity?</a:t>
            </a:r>
          </a:p>
        </p:txBody>
      </p:sp>
      <p:sp>
        <p:nvSpPr>
          <p:cNvPr id="3" name="TextBox 2">
            <a:extLst>
              <a:ext uri="{FF2B5EF4-FFF2-40B4-BE49-F238E27FC236}">
                <a16:creationId xmlns:a16="http://schemas.microsoft.com/office/drawing/2014/main" id="{DA0178B3-F2FE-2A49-B1CC-F1E2D50076E1}"/>
              </a:ext>
            </a:extLst>
          </p:cNvPr>
          <p:cNvSpPr txBox="1"/>
          <p:nvPr/>
        </p:nvSpPr>
        <p:spPr>
          <a:xfrm>
            <a:off x="1801122" y="1639667"/>
            <a:ext cx="8576728" cy="954107"/>
          </a:xfrm>
          <a:prstGeom prst="rect">
            <a:avLst/>
          </a:prstGeom>
          <a:noFill/>
        </p:spPr>
        <p:txBody>
          <a:bodyPr wrap="square" rtlCol="0">
            <a:spAutoFit/>
          </a:bodyPr>
          <a:lstStyle/>
          <a:p>
            <a:pPr algn="ctr"/>
            <a:r>
              <a:rPr lang="en-US" sz="2800" dirty="0">
                <a:solidFill>
                  <a:schemeClr val="accent1"/>
                </a:solidFill>
                <a:ea typeface="Amazon Ember" panose="020B0603020204020204" pitchFamily="34" charset="0"/>
                <a:cs typeface="Amazon Ember" panose="020B0603020204020204" pitchFamily="34" charset="0"/>
              </a:rPr>
              <a:t>An elastic infrastructure can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expand and contract</a:t>
            </a:r>
            <a:r>
              <a:rPr lang="en-US" sz="2800" dirty="0">
                <a:solidFill>
                  <a:schemeClr val="accent1"/>
                </a:solidFill>
                <a:ea typeface="Amazon Ember" panose="020B0603020204020204" pitchFamily="34" charset="0"/>
                <a:cs typeface="Amazon Ember" panose="020B0603020204020204" pitchFamily="34" charset="0"/>
              </a:rPr>
              <a:t> as capacity needs change.</a:t>
            </a:r>
          </a:p>
        </p:txBody>
      </p:sp>
      <p:sp>
        <p:nvSpPr>
          <p:cNvPr id="9" name="TextBox 8">
            <a:extLst>
              <a:ext uri="{FF2B5EF4-FFF2-40B4-BE49-F238E27FC236}">
                <a16:creationId xmlns:a16="http://schemas.microsoft.com/office/drawing/2014/main" id="{C3CAA8E0-AABF-644A-996C-450EFAFA2489}"/>
              </a:ext>
            </a:extLst>
          </p:cNvPr>
          <p:cNvSpPr txBox="1"/>
          <p:nvPr/>
        </p:nvSpPr>
        <p:spPr>
          <a:xfrm>
            <a:off x="690227" y="3412867"/>
            <a:ext cx="11223275" cy="2092881"/>
          </a:xfrm>
          <a:prstGeom prst="rect">
            <a:avLst/>
          </a:prstGeom>
          <a:noFill/>
        </p:spPr>
        <p:txBody>
          <a:bodyPr wrap="square" rtlCol="0">
            <a:spAutoFit/>
          </a:bodyPr>
          <a:lstStyle/>
          <a:p>
            <a:pPr>
              <a:spcAft>
                <a:spcPts val="1200"/>
              </a:spcAft>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Examples:</a:t>
            </a:r>
          </a:p>
          <a:p>
            <a:pPr marL="285750" indent="355600">
              <a:spcAft>
                <a:spcPts val="12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Increasing the number of web servers when traffic spikes</a:t>
            </a:r>
          </a:p>
          <a:p>
            <a:pPr marL="285750" indent="355600">
              <a:spcAft>
                <a:spcPts val="12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Lowering write capacity on your database when traffic goes down</a:t>
            </a:r>
          </a:p>
          <a:p>
            <a:pPr marL="285750" indent="355600">
              <a:spcAft>
                <a:spcPts val="1200"/>
              </a:spcAft>
              <a:buClr>
                <a:schemeClr val="tx1">
                  <a:lumMod val="85000"/>
                  <a:lumOff val="15000"/>
                </a:schemeClr>
              </a:buClr>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Handling the day-to-day fluctuation of demand throughout your architecture</a:t>
            </a:r>
          </a:p>
        </p:txBody>
      </p:sp>
      <p:sp>
        <p:nvSpPr>
          <p:cNvPr id="4" name="Footer Placeholder 3">
            <a:extLst>
              <a:ext uri="{FF2B5EF4-FFF2-40B4-BE49-F238E27FC236}">
                <a16:creationId xmlns:a16="http://schemas.microsoft.com/office/drawing/2014/main" id="{AA66C726-D51E-4D22-8DEA-4E2A4E75E10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DD793B4-9327-4C93-8687-63A720414B82}"/>
              </a:ext>
            </a:extLst>
          </p:cNvPr>
          <p:cNvSpPr>
            <a:spLocks noGrp="1"/>
          </p:cNvSpPr>
          <p:nvPr>
            <p:ph type="sldNum" sz="quarter" idx="12"/>
          </p:nvPr>
        </p:nvSpPr>
        <p:spPr/>
        <p:txBody>
          <a:bodyPr/>
          <a:lstStyle/>
          <a:p>
            <a:fld id="{B6A95138-A96E-2F42-A959-2EFD44FE4AB7}" type="slidenum">
              <a:rPr lang="en-US" smtClean="0"/>
              <a:pPr/>
              <a:t>9</a:t>
            </a:fld>
            <a:endParaRPr lang="en-US" dirty="0"/>
          </a:p>
        </p:txBody>
      </p:sp>
    </p:spTree>
    <p:custDataLst>
      <p:tags r:id="rId1"/>
    </p:custDataLst>
    <p:extLst>
      <p:ext uri="{BB962C8B-B14F-4D97-AF65-F5344CB8AC3E}">
        <p14:creationId xmlns:p14="http://schemas.microsoft.com/office/powerpoint/2010/main" val="32210232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7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14920</TotalTime>
  <Words>14594</Words>
  <Application>Microsoft Office PowerPoint</Application>
  <PresentationFormat>Widescreen</PresentationFormat>
  <Paragraphs>1278</Paragraphs>
  <Slides>78</Slides>
  <Notes>78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Amazon Ember</vt:lpstr>
      <vt:lpstr>Amazon Ember Light</vt:lpstr>
      <vt:lpstr>Arial</vt:lpstr>
      <vt:lpstr>Calibri</vt:lpstr>
      <vt:lpstr>Lucida Console</vt:lpstr>
      <vt:lpstr>Office Theme</vt:lpstr>
      <vt:lpstr>Module 9: Implementing Elasticity, High Availability, and Monitoring</vt:lpstr>
      <vt:lpstr>Module overview</vt:lpstr>
      <vt:lpstr>Module objectives</vt:lpstr>
      <vt:lpstr>Section 1: Architectural need</vt:lpstr>
      <vt:lpstr>Implementing high availability as part of a larger architecture</vt:lpstr>
      <vt:lpstr>Café business requirement</vt:lpstr>
      <vt:lpstr>Reactive architectures</vt:lpstr>
      <vt:lpstr>Section 2: Scaling your compute resources</vt:lpstr>
      <vt:lpstr>What is elasticity?</vt:lpstr>
      <vt:lpstr>What is scaling?</vt:lpstr>
      <vt:lpstr>Amazon EC2 Auto Scaling</vt:lpstr>
      <vt:lpstr>Scaling options</vt:lpstr>
      <vt:lpstr>Dynamic scaling policy types</vt:lpstr>
      <vt:lpstr>Auto Scaling groups</vt:lpstr>
      <vt:lpstr>Amazon EC2 Auto Scaling:  Purchasing options</vt:lpstr>
      <vt:lpstr>Automatic scaling considerations</vt:lpstr>
      <vt:lpstr>Demonstration: Creating Scaling Policies for Amazon EC2 Auto Scaling</vt:lpstr>
      <vt:lpstr>Section 2 key takeaways</vt:lpstr>
      <vt:lpstr>Section 3: Scaling your databases</vt:lpstr>
      <vt:lpstr>Vertical scaling with Amazon RDS:  Push-button scaling </vt:lpstr>
      <vt:lpstr>Horizontal scaling with Amazon RDS: Read replicas</vt:lpstr>
      <vt:lpstr>Scaling with Amazon Aurora</vt:lpstr>
      <vt:lpstr>Amazon Aurora Serverless</vt:lpstr>
      <vt:lpstr>Horizontal scaling: Database sharding</vt:lpstr>
      <vt:lpstr>Scaling with Amazon DynamoDB:  On-Demand</vt:lpstr>
      <vt:lpstr>Scaling with Amazon DynamoDB:  Auto scaling</vt:lpstr>
      <vt:lpstr>How to implement DynamoDB auto scaling</vt:lpstr>
      <vt:lpstr>Scaling throughput capacity: DynamoDB adaptive capacity</vt:lpstr>
      <vt:lpstr>Adaptive capacity example (1 of 3)</vt:lpstr>
      <vt:lpstr>Adaptive capacity example (2 of 3)</vt:lpstr>
      <vt:lpstr>Adaptive capacity example (3 of 3)</vt:lpstr>
      <vt:lpstr>Adaptive capacity does not fix hot keys and hot partitions</vt:lpstr>
      <vt:lpstr>Section 3 key takeaways</vt:lpstr>
      <vt:lpstr>Section 4: Designing an environment that’s highly available</vt:lpstr>
      <vt:lpstr>Highly available systems</vt:lpstr>
      <vt:lpstr>Elastic Load Balancing</vt:lpstr>
      <vt:lpstr>Types of load balancers</vt:lpstr>
      <vt:lpstr>Implementing high availability</vt:lpstr>
      <vt:lpstr>Example of a highly available architecture (1 of 3)</vt:lpstr>
      <vt:lpstr>Example of a highly available architecture (2 of 3)</vt:lpstr>
      <vt:lpstr>Example of a highly available architecture (3 of 3)</vt:lpstr>
      <vt:lpstr>Demonstration: Creating a Highly Available Web Application</vt:lpstr>
      <vt:lpstr>Demonstration architecture</vt:lpstr>
      <vt:lpstr>Amazon Route 53</vt:lpstr>
      <vt:lpstr>Amazon Route 53 supported routing</vt:lpstr>
      <vt:lpstr>Multi-Region high availability and DNS</vt:lpstr>
      <vt:lpstr>Demonstration: Amazon Route 53</vt:lpstr>
      <vt:lpstr>Section 4 key takeaways</vt:lpstr>
      <vt:lpstr>Module 9 – Guided Lab:  Creating a Highly Available Environment</vt:lpstr>
      <vt:lpstr>Guided lab: Tasks</vt:lpstr>
      <vt:lpstr>Guided lab: Final product </vt:lpstr>
      <vt:lpstr>Begin Module 9 – Guided Lab: Creating a Highly Available Environment </vt:lpstr>
      <vt:lpstr>Guided lab debrief:  Key takeaways</vt:lpstr>
      <vt:lpstr>Section 5: Monitoring</vt:lpstr>
      <vt:lpstr>Monitoring usage, operations, and performance</vt:lpstr>
      <vt:lpstr>Monitoring your costs</vt:lpstr>
      <vt:lpstr>Amazon CloudWatch</vt:lpstr>
      <vt:lpstr>How CloudWatch responds</vt:lpstr>
      <vt:lpstr>CloudWatch metrics</vt:lpstr>
      <vt:lpstr>Amazon CloudWatch Logs</vt:lpstr>
      <vt:lpstr>CloudWatch alarms</vt:lpstr>
      <vt:lpstr>Amazon EventBridge events</vt:lpstr>
      <vt:lpstr>Amazon EventBridge rules</vt:lpstr>
      <vt:lpstr>Amazon EventBridge targets</vt:lpstr>
      <vt:lpstr>How CloudWatch and EventBridge work</vt:lpstr>
      <vt:lpstr>Section 5 key takeaways</vt:lpstr>
      <vt:lpstr>Module 9 – Challenge Lab:  Creating a Scalable and Highly Available Environment for the Café </vt:lpstr>
      <vt:lpstr>The business need: A scalable and highly available environment</vt:lpstr>
      <vt:lpstr>Challenge lab: Tasks</vt:lpstr>
      <vt:lpstr>Challenge lab: Final product </vt:lpstr>
      <vt:lpstr>Begin Module 9 – Challenge Lab: Creating a Scalable and Highly Available Environment for the Café </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944</cp:revision>
  <cp:lastPrinted>2018-12-10T23:37:28Z</cp:lastPrinted>
  <dcterms:created xsi:type="dcterms:W3CDTF">2019-09-16T17:01:53Z</dcterms:created>
  <dcterms:modified xsi:type="dcterms:W3CDTF">2020-11-13T21:27:58Z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